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8" r:id="rId3"/>
    <p:sldId id="257" r:id="rId4"/>
    <p:sldId id="259" r:id="rId5"/>
    <p:sldId id="260" r:id="rId6"/>
    <p:sldId id="261" r:id="rId7"/>
    <p:sldId id="262" r:id="rId8"/>
    <p:sldId id="263" r:id="rId9"/>
    <p:sldId id="264" r:id="rId10"/>
    <p:sldId id="265" r:id="rId11"/>
    <p:sldId id="279"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 id="278" r:id="rId25"/>
    <p:sldId id="280" r:id="rId26"/>
    <p:sldId id="281" r:id="rId2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snapToGrid="0">
      <p:cViewPr varScale="1">
        <p:scale>
          <a:sx n="68" d="100"/>
          <a:sy n="68" d="100"/>
        </p:scale>
        <p:origin x="-780" y="-96"/>
      </p:cViewPr>
      <p:guideLst>
        <p:guide orient="horz" pos="2160"/>
        <p:guide pos="384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A3F56590-B5BE-470D-9CB6-1F4DF1FDBB75}" type="datetimeFigureOut">
              <a:rPr lang="en-IN" smtClean="0"/>
              <a:pPr/>
              <a:t>18-07-2024</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97C72B3B-9368-447C-83DB-A65F0AA4AD2B}" type="slidenum">
              <a:rPr lang="en-IN" smtClean="0"/>
              <a:pPr/>
              <a:t>‹#›</a:t>
            </a:fld>
            <a:endParaRPr lang="en-IN"/>
          </a:p>
        </p:txBody>
      </p:sp>
    </p:spTree>
    <p:extLst>
      <p:ext uri="{BB962C8B-B14F-4D97-AF65-F5344CB8AC3E}">
        <p14:creationId xmlns:p14="http://schemas.microsoft.com/office/powerpoint/2010/main" xmlns="" val="207453698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3F56590-B5BE-470D-9CB6-1F4DF1FDBB75}" type="datetimeFigureOut">
              <a:rPr lang="en-IN" smtClean="0"/>
              <a:pPr/>
              <a:t>18-07-2024</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97C72B3B-9368-447C-83DB-A65F0AA4AD2B}" type="slidenum">
              <a:rPr lang="en-IN" smtClean="0"/>
              <a:pPr/>
              <a:t>‹#›</a:t>
            </a:fld>
            <a:endParaRPr lang="en-IN"/>
          </a:p>
        </p:txBody>
      </p:sp>
    </p:spTree>
    <p:extLst>
      <p:ext uri="{BB962C8B-B14F-4D97-AF65-F5344CB8AC3E}">
        <p14:creationId xmlns:p14="http://schemas.microsoft.com/office/powerpoint/2010/main" xmlns="" val="380281209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3F56590-B5BE-470D-9CB6-1F4DF1FDBB75}" type="datetimeFigureOut">
              <a:rPr lang="en-IN" smtClean="0"/>
              <a:pPr/>
              <a:t>18-07-2024</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97C72B3B-9368-447C-83DB-A65F0AA4AD2B}" type="slidenum">
              <a:rPr lang="en-IN" smtClean="0"/>
              <a:pPr/>
              <a:t>‹#›</a:t>
            </a:fld>
            <a:endParaRPr lang="en-IN"/>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xmlns="" val="160822486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3F56590-B5BE-470D-9CB6-1F4DF1FDBB75}" type="datetimeFigureOut">
              <a:rPr lang="en-IN" smtClean="0"/>
              <a:pPr/>
              <a:t>18-07-2024</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97C72B3B-9368-447C-83DB-A65F0AA4AD2B}" type="slidenum">
              <a:rPr lang="en-IN" smtClean="0"/>
              <a:pPr/>
              <a:t>‹#›</a:t>
            </a:fld>
            <a:endParaRPr lang="en-IN"/>
          </a:p>
        </p:txBody>
      </p:sp>
    </p:spTree>
    <p:extLst>
      <p:ext uri="{BB962C8B-B14F-4D97-AF65-F5344CB8AC3E}">
        <p14:creationId xmlns:p14="http://schemas.microsoft.com/office/powerpoint/2010/main" xmlns="" val="314434503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3F56590-B5BE-470D-9CB6-1F4DF1FDBB75}" type="datetimeFigureOut">
              <a:rPr lang="en-IN" smtClean="0"/>
              <a:pPr/>
              <a:t>18-07-2024</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97C72B3B-9368-447C-83DB-A65F0AA4AD2B}" type="slidenum">
              <a:rPr lang="en-IN" smtClean="0"/>
              <a:pPr/>
              <a:t>‹#›</a:t>
            </a:fld>
            <a:endParaRPr lang="en-IN"/>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xmlns="" val="262359092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3F56590-B5BE-470D-9CB6-1F4DF1FDBB75}" type="datetimeFigureOut">
              <a:rPr lang="en-IN" smtClean="0"/>
              <a:pPr/>
              <a:t>18-07-2024</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97C72B3B-9368-447C-83DB-A65F0AA4AD2B}" type="slidenum">
              <a:rPr lang="en-IN" smtClean="0"/>
              <a:pPr/>
              <a:t>‹#›</a:t>
            </a:fld>
            <a:endParaRPr lang="en-IN"/>
          </a:p>
        </p:txBody>
      </p:sp>
    </p:spTree>
    <p:extLst>
      <p:ext uri="{BB962C8B-B14F-4D97-AF65-F5344CB8AC3E}">
        <p14:creationId xmlns:p14="http://schemas.microsoft.com/office/powerpoint/2010/main" xmlns="" val="232428998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3F56590-B5BE-470D-9CB6-1F4DF1FDBB75}" type="datetimeFigureOut">
              <a:rPr lang="en-IN" smtClean="0"/>
              <a:pPr/>
              <a:t>18-07-2024</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97C72B3B-9368-447C-83DB-A65F0AA4AD2B}" type="slidenum">
              <a:rPr lang="en-IN" smtClean="0"/>
              <a:pPr/>
              <a:t>‹#›</a:t>
            </a:fld>
            <a:endParaRPr lang="en-IN"/>
          </a:p>
        </p:txBody>
      </p:sp>
    </p:spTree>
    <p:extLst>
      <p:ext uri="{BB962C8B-B14F-4D97-AF65-F5344CB8AC3E}">
        <p14:creationId xmlns:p14="http://schemas.microsoft.com/office/powerpoint/2010/main" xmlns="" val="389116334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3F56590-B5BE-470D-9CB6-1F4DF1FDBB75}" type="datetimeFigureOut">
              <a:rPr lang="en-IN" smtClean="0"/>
              <a:pPr/>
              <a:t>18-07-2024</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97C72B3B-9368-447C-83DB-A65F0AA4AD2B}" type="slidenum">
              <a:rPr lang="en-IN" smtClean="0"/>
              <a:pPr/>
              <a:t>‹#›</a:t>
            </a:fld>
            <a:endParaRPr lang="en-IN"/>
          </a:p>
        </p:txBody>
      </p:sp>
    </p:spTree>
    <p:extLst>
      <p:ext uri="{BB962C8B-B14F-4D97-AF65-F5344CB8AC3E}">
        <p14:creationId xmlns:p14="http://schemas.microsoft.com/office/powerpoint/2010/main" xmlns="" val="66403644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3F56590-B5BE-470D-9CB6-1F4DF1FDBB75}" type="datetimeFigureOut">
              <a:rPr lang="en-IN" smtClean="0"/>
              <a:pPr/>
              <a:t>18-07-2024</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97C72B3B-9368-447C-83DB-A65F0AA4AD2B}" type="slidenum">
              <a:rPr lang="en-IN" smtClean="0"/>
              <a:pPr/>
              <a:t>‹#›</a:t>
            </a:fld>
            <a:endParaRPr lang="en-IN"/>
          </a:p>
        </p:txBody>
      </p:sp>
    </p:spTree>
    <p:extLst>
      <p:ext uri="{BB962C8B-B14F-4D97-AF65-F5344CB8AC3E}">
        <p14:creationId xmlns:p14="http://schemas.microsoft.com/office/powerpoint/2010/main" xmlns="" val="33503907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3F56590-B5BE-470D-9CB6-1F4DF1FDBB75}" type="datetimeFigureOut">
              <a:rPr lang="en-IN" smtClean="0"/>
              <a:pPr/>
              <a:t>18-07-2024</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97C72B3B-9368-447C-83DB-A65F0AA4AD2B}" type="slidenum">
              <a:rPr lang="en-IN" smtClean="0"/>
              <a:pPr/>
              <a:t>‹#›</a:t>
            </a:fld>
            <a:endParaRPr lang="en-IN"/>
          </a:p>
        </p:txBody>
      </p:sp>
    </p:spTree>
    <p:extLst>
      <p:ext uri="{BB962C8B-B14F-4D97-AF65-F5344CB8AC3E}">
        <p14:creationId xmlns:p14="http://schemas.microsoft.com/office/powerpoint/2010/main" xmlns="" val="20665757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A3F56590-B5BE-470D-9CB6-1F4DF1FDBB75}" type="datetimeFigureOut">
              <a:rPr lang="en-IN" smtClean="0"/>
              <a:pPr/>
              <a:t>18-07-2024</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97C72B3B-9368-447C-83DB-A65F0AA4AD2B}" type="slidenum">
              <a:rPr lang="en-IN" smtClean="0"/>
              <a:pPr/>
              <a:t>‹#›</a:t>
            </a:fld>
            <a:endParaRPr lang="en-IN"/>
          </a:p>
        </p:txBody>
      </p:sp>
    </p:spTree>
    <p:extLst>
      <p:ext uri="{BB962C8B-B14F-4D97-AF65-F5344CB8AC3E}">
        <p14:creationId xmlns:p14="http://schemas.microsoft.com/office/powerpoint/2010/main" xmlns="" val="16713599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A3F56590-B5BE-470D-9CB6-1F4DF1FDBB75}" type="datetimeFigureOut">
              <a:rPr lang="en-IN" smtClean="0"/>
              <a:pPr/>
              <a:t>18-07-2024</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97C72B3B-9368-447C-83DB-A65F0AA4AD2B}" type="slidenum">
              <a:rPr lang="en-IN" smtClean="0"/>
              <a:pPr/>
              <a:t>‹#›</a:t>
            </a:fld>
            <a:endParaRPr lang="en-IN"/>
          </a:p>
        </p:txBody>
      </p:sp>
    </p:spTree>
    <p:extLst>
      <p:ext uri="{BB962C8B-B14F-4D97-AF65-F5344CB8AC3E}">
        <p14:creationId xmlns:p14="http://schemas.microsoft.com/office/powerpoint/2010/main" xmlns="" val="385152883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A3F56590-B5BE-470D-9CB6-1F4DF1FDBB75}" type="datetimeFigureOut">
              <a:rPr lang="en-IN" smtClean="0"/>
              <a:pPr/>
              <a:t>18-07-2024</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97C72B3B-9368-447C-83DB-A65F0AA4AD2B}" type="slidenum">
              <a:rPr lang="en-IN" smtClean="0"/>
              <a:pPr/>
              <a:t>‹#›</a:t>
            </a:fld>
            <a:endParaRPr lang="en-IN"/>
          </a:p>
        </p:txBody>
      </p:sp>
    </p:spTree>
    <p:extLst>
      <p:ext uri="{BB962C8B-B14F-4D97-AF65-F5344CB8AC3E}">
        <p14:creationId xmlns:p14="http://schemas.microsoft.com/office/powerpoint/2010/main" xmlns="" val="26882431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3F56590-B5BE-470D-9CB6-1F4DF1FDBB75}" type="datetimeFigureOut">
              <a:rPr lang="en-IN" smtClean="0"/>
              <a:pPr/>
              <a:t>18-07-2024</a:t>
            </a:fld>
            <a:endParaRPr lang="en-IN"/>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p:txBody>
          <a:bodyPr/>
          <a:lstStyle/>
          <a:p>
            <a:fld id="{97C72B3B-9368-447C-83DB-A65F0AA4AD2B}" type="slidenum">
              <a:rPr lang="en-IN" smtClean="0"/>
              <a:pPr/>
              <a:t>‹#›</a:t>
            </a:fld>
            <a:endParaRPr lang="en-IN"/>
          </a:p>
        </p:txBody>
      </p:sp>
    </p:spTree>
    <p:extLst>
      <p:ext uri="{BB962C8B-B14F-4D97-AF65-F5344CB8AC3E}">
        <p14:creationId xmlns:p14="http://schemas.microsoft.com/office/powerpoint/2010/main" xmlns="" val="258712339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A3F56590-B5BE-470D-9CB6-1F4DF1FDBB75}" type="datetimeFigureOut">
              <a:rPr lang="en-IN" smtClean="0"/>
              <a:pPr/>
              <a:t>18-07-2024</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97C72B3B-9368-447C-83DB-A65F0AA4AD2B}" type="slidenum">
              <a:rPr lang="en-IN" smtClean="0"/>
              <a:pPr/>
              <a:t>‹#›</a:t>
            </a:fld>
            <a:endParaRPr lang="en-IN"/>
          </a:p>
        </p:txBody>
      </p:sp>
    </p:spTree>
    <p:extLst>
      <p:ext uri="{BB962C8B-B14F-4D97-AF65-F5344CB8AC3E}">
        <p14:creationId xmlns:p14="http://schemas.microsoft.com/office/powerpoint/2010/main" xmlns="" val="7984873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A3F56590-B5BE-470D-9CB6-1F4DF1FDBB75}" type="datetimeFigureOut">
              <a:rPr lang="en-IN" smtClean="0"/>
              <a:pPr/>
              <a:t>18-07-2024</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97C72B3B-9368-447C-83DB-A65F0AA4AD2B}" type="slidenum">
              <a:rPr lang="en-IN" smtClean="0"/>
              <a:pPr/>
              <a:t>‹#›</a:t>
            </a:fld>
            <a:endParaRPr lang="en-IN"/>
          </a:p>
        </p:txBody>
      </p:sp>
    </p:spTree>
    <p:extLst>
      <p:ext uri="{BB962C8B-B14F-4D97-AF65-F5344CB8AC3E}">
        <p14:creationId xmlns:p14="http://schemas.microsoft.com/office/powerpoint/2010/main" xmlns="" val="172390772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A3F56590-B5BE-470D-9CB6-1F4DF1FDBB75}" type="datetimeFigureOut">
              <a:rPr lang="en-IN" smtClean="0"/>
              <a:pPr/>
              <a:t>18-07-2024</a:t>
            </a:fld>
            <a:endParaRPr lang="en-IN"/>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IN"/>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97C72B3B-9368-447C-83DB-A65F0AA4AD2B}" type="slidenum">
              <a:rPr lang="en-IN" smtClean="0"/>
              <a:pPr/>
              <a:t>‹#›</a:t>
            </a:fld>
            <a:endParaRPr lang="en-IN"/>
          </a:p>
        </p:txBody>
      </p:sp>
    </p:spTree>
    <p:extLst>
      <p:ext uri="{BB962C8B-B14F-4D97-AF65-F5344CB8AC3E}">
        <p14:creationId xmlns:p14="http://schemas.microsoft.com/office/powerpoint/2010/main" xmlns="" val="39591032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Audit</a:t>
            </a:r>
            <a:br>
              <a:rPr lang="en-US" dirty="0"/>
            </a:br>
            <a:r>
              <a:rPr lang="en-US" dirty="0"/>
              <a:t>under GST Act</a:t>
            </a:r>
            <a:endParaRPr lang="en-IN" dirty="0"/>
          </a:p>
        </p:txBody>
      </p:sp>
      <p:sp>
        <p:nvSpPr>
          <p:cNvPr id="3" name="Subtitle 2"/>
          <p:cNvSpPr>
            <a:spLocks noGrp="1"/>
          </p:cNvSpPr>
          <p:nvPr>
            <p:ph type="subTitle" idx="1"/>
          </p:nvPr>
        </p:nvSpPr>
        <p:spPr/>
        <p:txBody>
          <a:bodyPr>
            <a:normAutofit lnSpcReduction="10000"/>
          </a:bodyPr>
          <a:lstStyle/>
          <a:p>
            <a:r>
              <a:rPr lang="en-US" dirty="0"/>
              <a:t>By</a:t>
            </a:r>
          </a:p>
          <a:p>
            <a:r>
              <a:rPr lang="en-US" dirty="0"/>
              <a:t>Yogesh Netankar</a:t>
            </a:r>
          </a:p>
          <a:p>
            <a:r>
              <a:rPr lang="en-US" dirty="0"/>
              <a:t>Deputy Commissioner, GST</a:t>
            </a:r>
            <a:endParaRPr lang="en-IN" dirty="0"/>
          </a:p>
        </p:txBody>
      </p:sp>
    </p:spTree>
    <p:extLst>
      <p:ext uri="{BB962C8B-B14F-4D97-AF65-F5344CB8AC3E}">
        <p14:creationId xmlns:p14="http://schemas.microsoft.com/office/powerpoint/2010/main" xmlns="" val="320506724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Section 73 of CGST and SGST Acts, 2017 </a:t>
            </a:r>
            <a:endParaRPr lang="en-IN" dirty="0"/>
          </a:p>
        </p:txBody>
      </p:sp>
      <p:pic>
        <p:nvPicPr>
          <p:cNvPr id="4" name="Content Placeholder 3"/>
          <p:cNvPicPr>
            <a:picLocks noGrp="1" noChangeAspect="1"/>
          </p:cNvPicPr>
          <p:nvPr>
            <p:ph idx="1"/>
          </p:nvPr>
        </p:nvPicPr>
        <p:blipFill>
          <a:blip r:embed="rId2"/>
          <a:stretch>
            <a:fillRect/>
          </a:stretch>
        </p:blipFill>
        <p:spPr>
          <a:xfrm>
            <a:off x="9366131" y="1371617"/>
            <a:ext cx="2380890" cy="5108244"/>
          </a:xfrm>
          <a:prstGeom prst="rect">
            <a:avLst/>
          </a:prstGeom>
        </p:spPr>
      </p:pic>
      <p:sp>
        <p:nvSpPr>
          <p:cNvPr id="5" name="Rectangle 4"/>
          <p:cNvSpPr/>
          <p:nvPr/>
        </p:nvSpPr>
        <p:spPr>
          <a:xfrm>
            <a:off x="1605116" y="2459504"/>
            <a:ext cx="5710084" cy="1938992"/>
          </a:xfrm>
          <a:prstGeom prst="rect">
            <a:avLst/>
          </a:prstGeom>
        </p:spPr>
        <p:txBody>
          <a:bodyPr wrap="square">
            <a:spAutoFit/>
          </a:bodyPr>
          <a:lstStyle/>
          <a:p>
            <a:r>
              <a:rPr lang="en-US" dirty="0">
                <a:solidFill>
                  <a:srgbClr val="000000"/>
                </a:solidFill>
                <a:latin typeface="Arial" panose="020B0604020202020204" pitchFamily="34" charset="0"/>
              </a:rPr>
              <a:t>(</a:t>
            </a:r>
            <a:r>
              <a:rPr lang="en-US" sz="2400" dirty="0">
                <a:solidFill>
                  <a:srgbClr val="000000"/>
                </a:solidFill>
                <a:latin typeface="Arial" panose="020B0604020202020204" pitchFamily="34" charset="0"/>
              </a:rPr>
              <a:t>Determination of tax not paid or short paid or erroneously refunded or input tax credit wrongly availed or </a:t>
            </a:r>
            <a:r>
              <a:rPr lang="en-US" sz="2400" dirty="0" err="1">
                <a:solidFill>
                  <a:srgbClr val="000000"/>
                </a:solidFill>
                <a:latin typeface="Arial" panose="020B0604020202020204" pitchFamily="34" charset="0"/>
              </a:rPr>
              <a:t>utilised</a:t>
            </a:r>
            <a:r>
              <a:rPr lang="en-US" sz="2400" dirty="0">
                <a:solidFill>
                  <a:srgbClr val="000000"/>
                </a:solidFill>
                <a:latin typeface="Arial" panose="020B0604020202020204" pitchFamily="34" charset="0"/>
              </a:rPr>
              <a:t> for any reason other than fraud or any willful misstatement or suppression of facts). </a:t>
            </a:r>
            <a:endParaRPr lang="en-IN" dirty="0"/>
          </a:p>
        </p:txBody>
      </p:sp>
    </p:spTree>
    <p:extLst>
      <p:ext uri="{BB962C8B-B14F-4D97-AF65-F5344CB8AC3E}">
        <p14:creationId xmlns:p14="http://schemas.microsoft.com/office/powerpoint/2010/main" xmlns="" val="402420967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1129378"/>
          </a:xfrm>
        </p:spPr>
        <p:txBody>
          <a:bodyPr/>
          <a:lstStyle/>
          <a:p>
            <a:r>
              <a:rPr lang="en-US" b="1" dirty="0"/>
              <a:t>Section 73 of CGST and SGST Acts, 2017 </a:t>
            </a:r>
            <a:endParaRPr lang="en-IN" dirty="0"/>
          </a:p>
        </p:txBody>
      </p:sp>
      <p:sp>
        <p:nvSpPr>
          <p:cNvPr id="6" name="Rectangle 5"/>
          <p:cNvSpPr/>
          <p:nvPr/>
        </p:nvSpPr>
        <p:spPr>
          <a:xfrm>
            <a:off x="564149" y="1494504"/>
            <a:ext cx="10261168" cy="4893647"/>
          </a:xfrm>
          <a:prstGeom prst="rect">
            <a:avLst/>
          </a:prstGeom>
        </p:spPr>
        <p:txBody>
          <a:bodyPr wrap="square">
            <a:spAutoFit/>
          </a:bodyPr>
          <a:lstStyle/>
          <a:p>
            <a:r>
              <a:rPr lang="en-US" sz="2400" i="1" dirty="0">
                <a:solidFill>
                  <a:srgbClr val="000000"/>
                </a:solidFill>
                <a:latin typeface="Arial" panose="020B0604020202020204" pitchFamily="34" charset="0"/>
              </a:rPr>
              <a:t>―(1) Where it appears to the proper officer that </a:t>
            </a:r>
          </a:p>
          <a:p>
            <a:r>
              <a:rPr lang="en-US" sz="2400" i="1" dirty="0">
                <a:solidFill>
                  <a:srgbClr val="000000"/>
                </a:solidFill>
                <a:latin typeface="Arial" panose="020B0604020202020204" pitchFamily="34" charset="0"/>
              </a:rPr>
              <a:t>any tax has not been paid or short paid or </a:t>
            </a:r>
          </a:p>
          <a:p>
            <a:r>
              <a:rPr lang="en-US" sz="2400" i="1" dirty="0">
                <a:solidFill>
                  <a:srgbClr val="000000"/>
                </a:solidFill>
                <a:latin typeface="Arial" panose="020B0604020202020204" pitchFamily="34" charset="0"/>
              </a:rPr>
              <a:t>erroneously refunded, or </a:t>
            </a:r>
          </a:p>
          <a:p>
            <a:r>
              <a:rPr lang="en-US" sz="2400" i="1" dirty="0">
                <a:solidFill>
                  <a:srgbClr val="000000"/>
                </a:solidFill>
                <a:latin typeface="Arial" panose="020B0604020202020204" pitchFamily="34" charset="0"/>
              </a:rPr>
              <a:t>where input tax credit has been wrongly availed or </a:t>
            </a:r>
            <a:r>
              <a:rPr lang="en-US" sz="2400" i="1" dirty="0" err="1">
                <a:solidFill>
                  <a:srgbClr val="000000"/>
                </a:solidFill>
                <a:latin typeface="Arial" panose="020B0604020202020204" pitchFamily="34" charset="0"/>
              </a:rPr>
              <a:t>utilised</a:t>
            </a:r>
            <a:r>
              <a:rPr lang="en-US" sz="2400" i="1" dirty="0">
                <a:solidFill>
                  <a:srgbClr val="000000"/>
                </a:solidFill>
                <a:latin typeface="Arial" panose="020B0604020202020204" pitchFamily="34" charset="0"/>
              </a:rPr>
              <a:t> for any reason, other than the reason of fraud or any willful misstatement or suppression of facts to evade tax, </a:t>
            </a:r>
          </a:p>
          <a:p>
            <a:r>
              <a:rPr lang="en-US" sz="2400" i="1" dirty="0">
                <a:solidFill>
                  <a:srgbClr val="000000"/>
                </a:solidFill>
                <a:latin typeface="Arial" panose="020B0604020202020204" pitchFamily="34" charset="0"/>
              </a:rPr>
              <a:t>he shall serve notice on the person chargeable with tax which has not been so paid or which has been so short paid or to whom the refund has erroneously been made, or </a:t>
            </a:r>
          </a:p>
          <a:p>
            <a:r>
              <a:rPr lang="en-US" sz="2400" i="1" dirty="0">
                <a:solidFill>
                  <a:srgbClr val="000000"/>
                </a:solidFill>
                <a:latin typeface="Arial" panose="020B0604020202020204" pitchFamily="34" charset="0"/>
              </a:rPr>
              <a:t>who has wrongly availed or utilized input tax credit, requiring him to show cause as to why he should not pay the amount specified in the notice along with interest payable thereon under section 50 and a penalty leviable under the provisions of this Act or the rules made thereunder. </a:t>
            </a:r>
            <a:r>
              <a:rPr lang="en-US" sz="2400" dirty="0">
                <a:solidFill>
                  <a:srgbClr val="000000"/>
                </a:solidFill>
                <a:latin typeface="Arial" panose="020B0604020202020204" pitchFamily="34" charset="0"/>
              </a:rPr>
              <a:t>	</a:t>
            </a:r>
          </a:p>
        </p:txBody>
      </p:sp>
    </p:spTree>
    <p:extLst>
      <p:ext uri="{BB962C8B-B14F-4D97-AF65-F5344CB8AC3E}">
        <p14:creationId xmlns:p14="http://schemas.microsoft.com/office/powerpoint/2010/main" xmlns="" val="252716758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Section 73</a:t>
            </a:r>
            <a:endParaRPr lang="en-IN" dirty="0"/>
          </a:p>
        </p:txBody>
      </p:sp>
      <p:sp>
        <p:nvSpPr>
          <p:cNvPr id="3" name="Content Placeholder 2"/>
          <p:cNvSpPr>
            <a:spLocks noGrp="1"/>
          </p:cNvSpPr>
          <p:nvPr>
            <p:ph idx="1"/>
          </p:nvPr>
        </p:nvSpPr>
        <p:spPr>
          <a:xfrm>
            <a:off x="677334" y="1356853"/>
            <a:ext cx="8596668" cy="4684510"/>
          </a:xfrm>
        </p:spPr>
        <p:txBody>
          <a:bodyPr>
            <a:normAutofit/>
          </a:bodyPr>
          <a:lstStyle/>
          <a:p>
            <a:r>
              <a:rPr lang="en-US" sz="2400" i="1" dirty="0"/>
              <a:t>(2) The proper officer shall issue the notice under sub-section (1) at least three months prior to the time limit specified in sub-section (10) for issuance of order. </a:t>
            </a:r>
          </a:p>
          <a:p>
            <a:r>
              <a:rPr lang="en-US" sz="2400" i="1" dirty="0"/>
              <a:t>(3) Where a notice has been issued for any period under sub-section (1), the proper officer may serve a statement, containing the details of tax not paid or short paid or erroneously refunded or input tax credit wrongly availed or </a:t>
            </a:r>
            <a:r>
              <a:rPr lang="en-US" sz="2400" i="1" dirty="0" err="1"/>
              <a:t>utilised</a:t>
            </a:r>
            <a:r>
              <a:rPr lang="en-US" sz="2400" i="1" dirty="0"/>
              <a:t> for such periods other than those covered under sub-section (1), on the person chargeable with tax. </a:t>
            </a:r>
            <a:endParaRPr lang="en-IN" sz="2400" dirty="0"/>
          </a:p>
        </p:txBody>
      </p:sp>
    </p:spTree>
    <p:extLst>
      <p:ext uri="{BB962C8B-B14F-4D97-AF65-F5344CB8AC3E}">
        <p14:creationId xmlns:p14="http://schemas.microsoft.com/office/powerpoint/2010/main" xmlns="" val="252429227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Section 73</a:t>
            </a:r>
            <a:endParaRPr lang="en-IN" dirty="0"/>
          </a:p>
        </p:txBody>
      </p:sp>
      <p:sp>
        <p:nvSpPr>
          <p:cNvPr id="3" name="Content Placeholder 2"/>
          <p:cNvSpPr>
            <a:spLocks noGrp="1"/>
          </p:cNvSpPr>
          <p:nvPr>
            <p:ph idx="1"/>
          </p:nvPr>
        </p:nvSpPr>
        <p:spPr>
          <a:xfrm>
            <a:off x="677334" y="1455175"/>
            <a:ext cx="8596668" cy="4586188"/>
          </a:xfrm>
        </p:spPr>
        <p:txBody>
          <a:bodyPr>
            <a:normAutofit lnSpcReduction="10000"/>
          </a:bodyPr>
          <a:lstStyle/>
          <a:p>
            <a:r>
              <a:rPr lang="en-US" sz="2400" i="1" dirty="0"/>
              <a:t>(4) The service of such statement shall be deemed to be service of notice on such person under sub-section (1), subject to the condition that the grounds relied upon for such tax periods other than those covered under sub-section (1) are the same as are mentioned in the earlier notice. </a:t>
            </a:r>
          </a:p>
          <a:p>
            <a:r>
              <a:rPr lang="en-US" sz="2400" i="1" dirty="0"/>
              <a:t>(5) The person chargeable with tax may, before service of notice under sub-section (1) or, as the case may be, the statement under sub-section (3), pay the amount of tax along with interest payable thereon under section 50 on the basis of his own ascertainment of such tax or the tax as ascertained by the proper officer and inform the proper officer in writing of such payment. </a:t>
            </a:r>
            <a:endParaRPr lang="en-IN" sz="2400" dirty="0"/>
          </a:p>
        </p:txBody>
      </p:sp>
    </p:spTree>
    <p:extLst>
      <p:ext uri="{BB962C8B-B14F-4D97-AF65-F5344CB8AC3E}">
        <p14:creationId xmlns:p14="http://schemas.microsoft.com/office/powerpoint/2010/main" xmlns="" val="92852801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Section 73</a:t>
            </a:r>
            <a:endParaRPr lang="en-IN" dirty="0"/>
          </a:p>
        </p:txBody>
      </p:sp>
      <p:sp>
        <p:nvSpPr>
          <p:cNvPr id="3" name="Content Placeholder 2"/>
          <p:cNvSpPr>
            <a:spLocks noGrp="1"/>
          </p:cNvSpPr>
          <p:nvPr>
            <p:ph idx="1"/>
          </p:nvPr>
        </p:nvSpPr>
        <p:spPr>
          <a:xfrm>
            <a:off x="677334" y="1347019"/>
            <a:ext cx="8596668" cy="4694343"/>
          </a:xfrm>
        </p:spPr>
        <p:txBody>
          <a:bodyPr>
            <a:normAutofit/>
          </a:bodyPr>
          <a:lstStyle/>
          <a:p>
            <a:r>
              <a:rPr lang="en-US" sz="2400" i="1" dirty="0"/>
              <a:t>(6) The proper officer, on receipt of such information, shall not serve any notice under sub-section (1) or, as the case may be, the statement under sub-section (3), in respect of the tax so paid or any penalty payable under the provisions of this Act or the rules made thereunder. </a:t>
            </a:r>
          </a:p>
          <a:p>
            <a:r>
              <a:rPr lang="en-US" sz="2400" i="1" dirty="0"/>
              <a:t>(7) Where the proper officer is of the opinion that the amount paid under subsection (5) falls short of the amount actually payable, he shall proceed to issue the notice as provided for in sub-section (1) in respect of such amount which falls short of the amount actually payable. </a:t>
            </a:r>
            <a:endParaRPr lang="en-IN" sz="2400" dirty="0"/>
          </a:p>
        </p:txBody>
      </p:sp>
    </p:spTree>
    <p:extLst>
      <p:ext uri="{BB962C8B-B14F-4D97-AF65-F5344CB8AC3E}">
        <p14:creationId xmlns:p14="http://schemas.microsoft.com/office/powerpoint/2010/main" xmlns="" val="140784936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Section 73</a:t>
            </a:r>
            <a:endParaRPr lang="en-IN" dirty="0"/>
          </a:p>
        </p:txBody>
      </p:sp>
      <p:sp>
        <p:nvSpPr>
          <p:cNvPr id="3" name="Content Placeholder 2"/>
          <p:cNvSpPr>
            <a:spLocks noGrp="1"/>
          </p:cNvSpPr>
          <p:nvPr>
            <p:ph idx="1"/>
          </p:nvPr>
        </p:nvSpPr>
        <p:spPr>
          <a:xfrm>
            <a:off x="677334" y="1504335"/>
            <a:ext cx="8596668" cy="4537027"/>
          </a:xfrm>
        </p:spPr>
        <p:txBody>
          <a:bodyPr>
            <a:normAutofit fontScale="92500" lnSpcReduction="10000"/>
          </a:bodyPr>
          <a:lstStyle/>
          <a:p>
            <a:r>
              <a:rPr lang="en-US" sz="2400" i="1" dirty="0"/>
              <a:t>(8) Where any person chargeable with tax under sub-section (1) or sub-section (3) </a:t>
            </a:r>
            <a:r>
              <a:rPr lang="en-US" sz="2400" b="1" i="1" dirty="0"/>
              <a:t>pays the said tax along with interest payable under section 50 within thirty days </a:t>
            </a:r>
            <a:r>
              <a:rPr lang="en-US" sz="2400" i="1" dirty="0"/>
              <a:t>of issue of show cause notice, no penalty shall be payable and all proceedings in respect of the said notice shall be deemed to be concluded. </a:t>
            </a:r>
          </a:p>
          <a:p>
            <a:r>
              <a:rPr lang="en-US" sz="2400" i="1" dirty="0"/>
              <a:t>(9) The proper officer shall, after considering the representation, if any, made by person chargeable with tax, determine the amount of tax, interest and a penalty equivalent to ten per cent. of tax or ten thousand rupees, whichever is higher, due from such person and issue an order. Officers to assist proper officers. Determination of tax not paid or short paid or erroneously refunded or input tax credit wrongly availed or </a:t>
            </a:r>
            <a:r>
              <a:rPr lang="en-US" sz="2400" i="1" dirty="0" err="1"/>
              <a:t>utilised</a:t>
            </a:r>
            <a:r>
              <a:rPr lang="en-US" sz="2400" i="1" dirty="0"/>
              <a:t> for any reason other than fraud or any willful misstatement or suppression of facts. </a:t>
            </a:r>
            <a:endParaRPr lang="en-IN" sz="2400" dirty="0"/>
          </a:p>
        </p:txBody>
      </p:sp>
    </p:spTree>
    <p:extLst>
      <p:ext uri="{BB962C8B-B14F-4D97-AF65-F5344CB8AC3E}">
        <p14:creationId xmlns:p14="http://schemas.microsoft.com/office/powerpoint/2010/main" xmlns="" val="315083642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Section 73</a:t>
            </a:r>
            <a:endParaRPr lang="en-IN" dirty="0"/>
          </a:p>
        </p:txBody>
      </p:sp>
      <p:sp>
        <p:nvSpPr>
          <p:cNvPr id="3" name="Content Placeholder 2"/>
          <p:cNvSpPr>
            <a:spLocks noGrp="1"/>
          </p:cNvSpPr>
          <p:nvPr>
            <p:ph idx="1"/>
          </p:nvPr>
        </p:nvSpPr>
        <p:spPr>
          <a:xfrm>
            <a:off x="677334" y="1455175"/>
            <a:ext cx="8596668" cy="4586188"/>
          </a:xfrm>
        </p:spPr>
        <p:txBody>
          <a:bodyPr>
            <a:normAutofit/>
          </a:bodyPr>
          <a:lstStyle/>
          <a:p>
            <a:r>
              <a:rPr lang="en-US" sz="2400" i="1" dirty="0"/>
              <a:t>(10) The proper officer shall issue the order under sub-section (9) within three years from the due date for furnishing of annual return for the financial year to which the tax not paid or short paid or input tax credit wrongly availed or </a:t>
            </a:r>
            <a:r>
              <a:rPr lang="en-US" sz="2400" i="1" dirty="0" err="1"/>
              <a:t>utilised</a:t>
            </a:r>
            <a:r>
              <a:rPr lang="en-US" sz="2400" i="1" dirty="0"/>
              <a:t> relates to or within three years from the date of erroneous refund </a:t>
            </a:r>
          </a:p>
          <a:p>
            <a:r>
              <a:rPr lang="en-US" sz="2400" i="1" dirty="0"/>
              <a:t>(11) Notwithstanding anything contained in sub-section (6) or sub-section (8), penalty under sub-section (9) shall be payable where any amount of self-assessed tax or any amount collected as tax has not been paid within a period of thirty days from the due date of payment of such tax.</a:t>
            </a:r>
            <a:endParaRPr lang="en-IN" sz="2400" dirty="0"/>
          </a:p>
        </p:txBody>
      </p:sp>
    </p:spTree>
    <p:extLst>
      <p:ext uri="{BB962C8B-B14F-4D97-AF65-F5344CB8AC3E}">
        <p14:creationId xmlns:p14="http://schemas.microsoft.com/office/powerpoint/2010/main" xmlns="" val="385226679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93875" y="324465"/>
            <a:ext cx="9400731" cy="973393"/>
          </a:xfrm>
        </p:spPr>
        <p:txBody>
          <a:bodyPr>
            <a:noAutofit/>
          </a:bodyPr>
          <a:lstStyle/>
          <a:p>
            <a:r>
              <a:rPr lang="en-US" sz="2800" b="1" dirty="0"/>
              <a:t>Section 75 of CGST and SGST Acts, 2017 (General provisions relating to determination of tax). </a:t>
            </a:r>
            <a:endParaRPr lang="en-IN" sz="2800" dirty="0"/>
          </a:p>
        </p:txBody>
      </p:sp>
      <p:sp>
        <p:nvSpPr>
          <p:cNvPr id="3" name="Content Placeholder 2"/>
          <p:cNvSpPr>
            <a:spLocks noGrp="1"/>
          </p:cNvSpPr>
          <p:nvPr>
            <p:ph idx="1"/>
          </p:nvPr>
        </p:nvSpPr>
        <p:spPr>
          <a:xfrm>
            <a:off x="677334" y="1494503"/>
            <a:ext cx="8596668" cy="4546859"/>
          </a:xfrm>
        </p:spPr>
        <p:txBody>
          <a:bodyPr>
            <a:normAutofit/>
          </a:bodyPr>
          <a:lstStyle/>
          <a:p>
            <a:r>
              <a:rPr lang="en-US" sz="2000" i="1" dirty="0"/>
              <a:t>―(1) Where the service of notice or issuance of order is stayed by an order of a court or Appellate Tribunal, the period of such stay shall be excluded in computing the period specified in sub-sections (2) and (10) of section 73 or sub-sections (2) and (10) of section 74, as the case may be. </a:t>
            </a:r>
          </a:p>
          <a:p>
            <a:r>
              <a:rPr lang="en-US" sz="2000" i="1" dirty="0"/>
              <a:t>(2) Where any Appellate Authority or Appellate Tribunal or court concludes that the notice issued under sub-section (1) of section 74 is not sustainable for the reason that the charges of fraud or any willful misstatement or suppression of facts to evade tax has not been established against the person to whom the notice was issued, the proper officer shall determine the tax payable by such person, deeming as if the notice were issued under sub-section (1) of section 73. </a:t>
            </a:r>
            <a:endParaRPr lang="en-IN" sz="2000" dirty="0"/>
          </a:p>
        </p:txBody>
      </p:sp>
    </p:spTree>
    <p:extLst>
      <p:ext uri="{BB962C8B-B14F-4D97-AF65-F5344CB8AC3E}">
        <p14:creationId xmlns:p14="http://schemas.microsoft.com/office/powerpoint/2010/main" xmlns="" val="287340291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Section 75</a:t>
            </a:r>
            <a:endParaRPr lang="en-IN" dirty="0"/>
          </a:p>
        </p:txBody>
      </p:sp>
      <p:sp>
        <p:nvSpPr>
          <p:cNvPr id="3" name="Content Placeholder 2"/>
          <p:cNvSpPr>
            <a:spLocks noGrp="1"/>
          </p:cNvSpPr>
          <p:nvPr>
            <p:ph idx="1"/>
          </p:nvPr>
        </p:nvSpPr>
        <p:spPr>
          <a:xfrm>
            <a:off x="677334" y="1455175"/>
            <a:ext cx="8596668" cy="4586188"/>
          </a:xfrm>
        </p:spPr>
        <p:txBody>
          <a:bodyPr>
            <a:normAutofit/>
          </a:bodyPr>
          <a:lstStyle/>
          <a:p>
            <a:r>
              <a:rPr lang="en-US" sz="2000" i="1" dirty="0"/>
              <a:t>(3) Where any order is required to be issued in pursuance of the direction of the Appellate Authority or Appellate Tribunal or a court, such order shall be issued within two years from the date of communication of the said direction. </a:t>
            </a:r>
            <a:endParaRPr lang="en-US" sz="2000" dirty="0"/>
          </a:p>
          <a:p>
            <a:r>
              <a:rPr lang="en-US" sz="2000" i="1" dirty="0"/>
              <a:t>(4) An opportunity of hearing shall be granted where a request is received in writing from the person chargeable with tax or penalty, or where any adverse decision is contemplated against such person. </a:t>
            </a:r>
            <a:endParaRPr lang="en-US" sz="2000" dirty="0"/>
          </a:p>
          <a:p>
            <a:r>
              <a:rPr lang="en-US" sz="2000" i="1" dirty="0"/>
              <a:t>(5) The proper officer shall, if sufficient cause is shown by the person chargeable with tax, grant time to the said person and adjourn the hearing for reasons to be recorded in writing: Provided that no such adjournment shall be granted for more than three times to a person during the proceedings. </a:t>
            </a:r>
            <a:endParaRPr lang="en-IN" sz="2000" dirty="0"/>
          </a:p>
        </p:txBody>
      </p:sp>
    </p:spTree>
    <p:extLst>
      <p:ext uri="{BB962C8B-B14F-4D97-AF65-F5344CB8AC3E}">
        <p14:creationId xmlns:p14="http://schemas.microsoft.com/office/powerpoint/2010/main" xmlns="" val="98143173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Section 75</a:t>
            </a:r>
            <a:endParaRPr lang="en-IN" dirty="0"/>
          </a:p>
        </p:txBody>
      </p:sp>
      <p:sp>
        <p:nvSpPr>
          <p:cNvPr id="3" name="Content Placeholder 2"/>
          <p:cNvSpPr>
            <a:spLocks noGrp="1"/>
          </p:cNvSpPr>
          <p:nvPr>
            <p:ph idx="1"/>
          </p:nvPr>
        </p:nvSpPr>
        <p:spPr>
          <a:xfrm>
            <a:off x="677334" y="1317523"/>
            <a:ext cx="8596668" cy="4723839"/>
          </a:xfrm>
        </p:spPr>
        <p:txBody>
          <a:bodyPr>
            <a:normAutofit/>
          </a:bodyPr>
          <a:lstStyle/>
          <a:p>
            <a:r>
              <a:rPr lang="en-US" sz="2400" i="1" dirty="0"/>
              <a:t>(6) The proper officer, in his order, shall set out the relevant facts and the basis of his decision. </a:t>
            </a:r>
            <a:endParaRPr lang="en-US" sz="2400" dirty="0"/>
          </a:p>
          <a:p>
            <a:r>
              <a:rPr lang="en-US" sz="2400" i="1" dirty="0"/>
              <a:t>(7) The amount of tax, interest and penalty demanded in the order shall not be in excess of the amount specified in the notice and no demand shall be confirmed on the grounds other than the grounds specified in the notice. </a:t>
            </a:r>
            <a:endParaRPr lang="en-US" sz="2400" dirty="0"/>
          </a:p>
          <a:p>
            <a:r>
              <a:rPr lang="en-US" sz="2400" i="1" dirty="0"/>
              <a:t>(8) Where the Appellate Authority or Appellate Tribunal or court modifies the amount of tax determined by the proper officer, the amount of interest and penalty shall stand modified accordingly, taking into account the amount of tax so modified. </a:t>
            </a:r>
            <a:endParaRPr lang="en-IN" sz="2400" dirty="0"/>
          </a:p>
        </p:txBody>
      </p:sp>
    </p:spTree>
    <p:extLst>
      <p:ext uri="{BB962C8B-B14F-4D97-AF65-F5344CB8AC3E}">
        <p14:creationId xmlns:p14="http://schemas.microsoft.com/office/powerpoint/2010/main" xmlns="" val="214771528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2124860" cy="1320800"/>
          </a:xfrm>
        </p:spPr>
        <p:txBody>
          <a:bodyPr/>
          <a:lstStyle/>
          <a:p>
            <a:r>
              <a:rPr lang="en-US" dirty="0"/>
              <a:t>What is Audit ?</a:t>
            </a:r>
            <a:endParaRPr lang="en-IN" dirty="0"/>
          </a:p>
        </p:txBody>
      </p:sp>
      <p:pic>
        <p:nvPicPr>
          <p:cNvPr id="4" name="Content Placeholder 3"/>
          <p:cNvPicPr>
            <a:picLocks noGrp="1" noChangeAspect="1"/>
          </p:cNvPicPr>
          <p:nvPr>
            <p:ph idx="1"/>
          </p:nvPr>
        </p:nvPicPr>
        <p:blipFill>
          <a:blip r:embed="rId2"/>
          <a:stretch>
            <a:fillRect/>
          </a:stretch>
        </p:blipFill>
        <p:spPr>
          <a:xfrm>
            <a:off x="2989006" y="384724"/>
            <a:ext cx="7169849" cy="5789934"/>
          </a:xfrm>
          <a:prstGeom prst="rect">
            <a:avLst/>
          </a:prstGeom>
        </p:spPr>
      </p:pic>
    </p:spTree>
    <p:extLst>
      <p:ext uri="{BB962C8B-B14F-4D97-AF65-F5344CB8AC3E}">
        <p14:creationId xmlns:p14="http://schemas.microsoft.com/office/powerpoint/2010/main" xmlns="" val="414713076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Section 75</a:t>
            </a:r>
            <a:endParaRPr lang="en-IN" dirty="0"/>
          </a:p>
        </p:txBody>
      </p:sp>
      <p:sp>
        <p:nvSpPr>
          <p:cNvPr id="3" name="Content Placeholder 2"/>
          <p:cNvSpPr>
            <a:spLocks noGrp="1"/>
          </p:cNvSpPr>
          <p:nvPr>
            <p:ph idx="1"/>
          </p:nvPr>
        </p:nvSpPr>
        <p:spPr>
          <a:xfrm>
            <a:off x="677334" y="1386349"/>
            <a:ext cx="8596668" cy="4655014"/>
          </a:xfrm>
        </p:spPr>
        <p:txBody>
          <a:bodyPr>
            <a:normAutofit/>
          </a:bodyPr>
          <a:lstStyle/>
          <a:p>
            <a:r>
              <a:rPr lang="en-US" sz="2400" i="1" dirty="0"/>
              <a:t>(9) The interest on the tax short paid or not paid shall be payable whether or not specified in the order determining the tax liability. </a:t>
            </a:r>
            <a:endParaRPr lang="en-US" sz="2400" dirty="0"/>
          </a:p>
          <a:p>
            <a:r>
              <a:rPr lang="en-US" sz="2400" i="1" dirty="0"/>
              <a:t>(10) The adjudication proceedings shall be deemed to be concluded, if the order is not issued within three years as provided for in sub-section (10) of section 73 or within five years as provided for in sub-section (10) of section 74. </a:t>
            </a:r>
            <a:endParaRPr lang="en-IN" sz="2400" dirty="0"/>
          </a:p>
        </p:txBody>
      </p:sp>
    </p:spTree>
    <p:extLst>
      <p:ext uri="{BB962C8B-B14F-4D97-AF65-F5344CB8AC3E}">
        <p14:creationId xmlns:p14="http://schemas.microsoft.com/office/powerpoint/2010/main" xmlns="" val="355032824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Section 75</a:t>
            </a:r>
            <a:endParaRPr lang="en-IN" dirty="0"/>
          </a:p>
        </p:txBody>
      </p:sp>
      <p:sp>
        <p:nvSpPr>
          <p:cNvPr id="3" name="Content Placeholder 2"/>
          <p:cNvSpPr>
            <a:spLocks noGrp="1"/>
          </p:cNvSpPr>
          <p:nvPr>
            <p:ph idx="1"/>
          </p:nvPr>
        </p:nvSpPr>
        <p:spPr>
          <a:xfrm>
            <a:off x="677334" y="1111045"/>
            <a:ext cx="8596668" cy="4930317"/>
          </a:xfrm>
        </p:spPr>
        <p:txBody>
          <a:bodyPr>
            <a:normAutofit/>
          </a:bodyPr>
          <a:lstStyle/>
          <a:p>
            <a:r>
              <a:rPr lang="en-US" sz="2000" i="1" dirty="0"/>
              <a:t>(11) An issue on which the Appellate Authority or the Appellate Tribunal or the High Court has given its decision which is prejudicial to the interest of revenue in some other proceedings and an appeal to the Appellate Tribunal or the High Court or the Supreme Court against such decision of the Appellate Authority or the Appellate Tribunal or the High Court is pending, the period spent between the date of the decision of the Appellate Authority and that of the Appellate Tribunal or the date of decision of the Appellate Tribunal and that of the High Court or the date of the decision of the High Court and that of the Supreme Court shall be excluded in computing the period referred to in sub-section (10) of section 73 or sub-section (10) of section 74 where proceedings are initiated by way of issue of a show cause notice under the said sections.  </a:t>
            </a:r>
            <a:endParaRPr lang="en-IN" sz="2000" dirty="0"/>
          </a:p>
        </p:txBody>
      </p:sp>
    </p:spTree>
    <p:extLst>
      <p:ext uri="{BB962C8B-B14F-4D97-AF65-F5344CB8AC3E}">
        <p14:creationId xmlns:p14="http://schemas.microsoft.com/office/powerpoint/2010/main" xmlns="" val="87167939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Section 75</a:t>
            </a:r>
            <a:endParaRPr lang="en-IN" dirty="0"/>
          </a:p>
        </p:txBody>
      </p:sp>
      <p:sp>
        <p:nvSpPr>
          <p:cNvPr id="3" name="Content Placeholder 2"/>
          <p:cNvSpPr>
            <a:spLocks noGrp="1"/>
          </p:cNvSpPr>
          <p:nvPr>
            <p:ph idx="1"/>
          </p:nvPr>
        </p:nvSpPr>
        <p:spPr>
          <a:xfrm>
            <a:off x="838200" y="1582994"/>
            <a:ext cx="7352072" cy="4593969"/>
          </a:xfrm>
        </p:spPr>
        <p:txBody>
          <a:bodyPr>
            <a:normAutofit lnSpcReduction="10000"/>
          </a:bodyPr>
          <a:lstStyle/>
          <a:p>
            <a:r>
              <a:rPr lang="en-US" sz="2400" i="1" dirty="0"/>
              <a:t>(12) Notwithstanding anything contained in section 73 or section 74, where any amount of self-assessed tax in accordance with a return furnished under section 39 remains unpaid, either wholly or partly, or any amount of interest payable on such tax remains unpaid, the same shall be recovered under the provisions of section 79 </a:t>
            </a:r>
            <a:r>
              <a:rPr lang="en-US" sz="2400" dirty="0"/>
              <a:t>	</a:t>
            </a:r>
          </a:p>
          <a:p>
            <a:r>
              <a:rPr lang="en-US" sz="2400" i="1" dirty="0"/>
              <a:t>(13) Where any penalty is imposed under section 73 or section 74, no penalty for the same act or omission shall be imposed on the same person under any other provision of this Act. </a:t>
            </a:r>
            <a:endParaRPr lang="en-IN" sz="2400" dirty="0"/>
          </a:p>
        </p:txBody>
      </p:sp>
      <p:pic>
        <p:nvPicPr>
          <p:cNvPr id="4" name="Picture 3"/>
          <p:cNvPicPr>
            <a:picLocks noChangeAspect="1"/>
          </p:cNvPicPr>
          <p:nvPr/>
        </p:nvPicPr>
        <p:blipFill>
          <a:blip r:embed="rId2"/>
          <a:stretch>
            <a:fillRect/>
          </a:stretch>
        </p:blipFill>
        <p:spPr>
          <a:xfrm>
            <a:off x="8351138" y="2148166"/>
            <a:ext cx="2741250" cy="2561667"/>
          </a:xfrm>
          <a:prstGeom prst="rect">
            <a:avLst/>
          </a:prstGeom>
        </p:spPr>
      </p:pic>
    </p:spTree>
    <p:extLst>
      <p:ext uri="{BB962C8B-B14F-4D97-AF65-F5344CB8AC3E}">
        <p14:creationId xmlns:p14="http://schemas.microsoft.com/office/powerpoint/2010/main" xmlns="" val="229719148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What we require in Audit</a:t>
            </a:r>
            <a:endParaRPr lang="en-IN" dirty="0"/>
          </a:p>
        </p:txBody>
      </p:sp>
      <p:sp>
        <p:nvSpPr>
          <p:cNvPr id="3" name="Content Placeholder 2"/>
          <p:cNvSpPr>
            <a:spLocks noGrp="1"/>
          </p:cNvSpPr>
          <p:nvPr>
            <p:ph idx="1"/>
          </p:nvPr>
        </p:nvSpPr>
        <p:spPr>
          <a:xfrm>
            <a:off x="677334" y="1494503"/>
            <a:ext cx="8596668" cy="4546859"/>
          </a:xfrm>
        </p:spPr>
        <p:txBody>
          <a:bodyPr/>
          <a:lstStyle/>
          <a:p>
            <a:r>
              <a:rPr lang="en-US" sz="2000" dirty="0"/>
              <a:t>Inward supply register and invoices</a:t>
            </a:r>
          </a:p>
          <a:p>
            <a:r>
              <a:rPr lang="en-US" sz="2000" dirty="0"/>
              <a:t>Outward supply Register and invoices</a:t>
            </a:r>
          </a:p>
          <a:p>
            <a:r>
              <a:rPr lang="en-US" sz="2000" dirty="0" err="1"/>
              <a:t>Eway</a:t>
            </a:r>
            <a:r>
              <a:rPr lang="en-US" sz="2000" dirty="0"/>
              <a:t> Bill Inward and Outward</a:t>
            </a:r>
          </a:p>
          <a:p>
            <a:r>
              <a:rPr lang="en-US" sz="2000" dirty="0"/>
              <a:t>GSTR 2B / 2A</a:t>
            </a:r>
          </a:p>
          <a:p>
            <a:r>
              <a:rPr lang="en-US" sz="2000" dirty="0"/>
              <a:t>Bank Statement </a:t>
            </a:r>
          </a:p>
          <a:p>
            <a:r>
              <a:rPr lang="en-US" sz="2000" dirty="0"/>
              <a:t>Financial Statements</a:t>
            </a:r>
          </a:p>
          <a:p>
            <a:r>
              <a:rPr lang="en-US" sz="2000" dirty="0"/>
              <a:t>26AS TDS Statement</a:t>
            </a:r>
          </a:p>
          <a:p>
            <a:r>
              <a:rPr lang="en-US" sz="2000" dirty="0"/>
              <a:t>ISD returns</a:t>
            </a:r>
          </a:p>
          <a:p>
            <a:endParaRPr lang="en-US" dirty="0"/>
          </a:p>
          <a:p>
            <a:endParaRPr lang="en-IN" dirty="0"/>
          </a:p>
        </p:txBody>
      </p:sp>
    </p:spTree>
    <p:extLst>
      <p:ext uri="{BB962C8B-B14F-4D97-AF65-F5344CB8AC3E}">
        <p14:creationId xmlns:p14="http://schemas.microsoft.com/office/powerpoint/2010/main" xmlns="" val="255973045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What we require in Audit</a:t>
            </a:r>
            <a:endParaRPr lang="en-IN" dirty="0"/>
          </a:p>
        </p:txBody>
      </p:sp>
      <p:sp>
        <p:nvSpPr>
          <p:cNvPr id="3" name="Content Placeholder 2"/>
          <p:cNvSpPr>
            <a:spLocks noGrp="1"/>
          </p:cNvSpPr>
          <p:nvPr>
            <p:ph idx="1"/>
          </p:nvPr>
        </p:nvSpPr>
        <p:spPr>
          <a:xfrm>
            <a:off x="677334" y="1415845"/>
            <a:ext cx="8596668" cy="4625517"/>
          </a:xfrm>
        </p:spPr>
        <p:txBody>
          <a:bodyPr/>
          <a:lstStyle/>
          <a:p>
            <a:r>
              <a:rPr lang="en-US" sz="2000" dirty="0"/>
              <a:t>ITC reversal working Sec 17 (5) and Rule 42</a:t>
            </a:r>
          </a:p>
          <a:p>
            <a:r>
              <a:rPr lang="en-US" sz="2000" dirty="0"/>
              <a:t>ITC not claimed</a:t>
            </a:r>
          </a:p>
          <a:p>
            <a:r>
              <a:rPr lang="en-US" sz="2000" dirty="0"/>
              <a:t>ITC claimed brought forward from last year</a:t>
            </a:r>
          </a:p>
          <a:p>
            <a:r>
              <a:rPr lang="en-US" sz="2000" dirty="0"/>
              <a:t>ITC  carry forwarded to next year</a:t>
            </a:r>
          </a:p>
          <a:p>
            <a:r>
              <a:rPr lang="en-US" sz="2000" dirty="0"/>
              <a:t>Amendments, credit and debit notes </a:t>
            </a:r>
          </a:p>
          <a:p>
            <a:r>
              <a:rPr lang="en-US" sz="2000" dirty="0"/>
              <a:t>GSTR9 working</a:t>
            </a:r>
          </a:p>
          <a:p>
            <a:r>
              <a:rPr lang="en-US" sz="2000" dirty="0"/>
              <a:t>Related Party Transactions</a:t>
            </a:r>
          </a:p>
          <a:p>
            <a:r>
              <a:rPr lang="en-US" sz="2000" dirty="0"/>
              <a:t>RCM eligibility</a:t>
            </a:r>
          </a:p>
          <a:p>
            <a:r>
              <a:rPr lang="en-US" sz="2000" dirty="0"/>
              <a:t>Rate of tax</a:t>
            </a:r>
          </a:p>
          <a:p>
            <a:endParaRPr lang="en-US" dirty="0"/>
          </a:p>
          <a:p>
            <a:endParaRPr lang="en-US" dirty="0"/>
          </a:p>
          <a:p>
            <a:endParaRPr lang="en-IN" dirty="0"/>
          </a:p>
        </p:txBody>
      </p:sp>
    </p:spTree>
    <p:extLst>
      <p:ext uri="{BB962C8B-B14F-4D97-AF65-F5344CB8AC3E}">
        <p14:creationId xmlns:p14="http://schemas.microsoft.com/office/powerpoint/2010/main" xmlns="" val="309585893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9A04C89E-FA20-3458-78D1-555604576965}"/>
              </a:ext>
            </a:extLst>
          </p:cNvPr>
          <p:cNvSpPr>
            <a:spLocks noGrp="1"/>
          </p:cNvSpPr>
          <p:nvPr>
            <p:ph idx="1"/>
          </p:nvPr>
        </p:nvSpPr>
        <p:spPr/>
        <p:txBody>
          <a:bodyPr>
            <a:normAutofit/>
          </a:bodyPr>
          <a:lstStyle/>
          <a:p>
            <a:r>
              <a:rPr lang="en-US" sz="4000" dirty="0"/>
              <a:t>ANY Questions ?</a:t>
            </a:r>
            <a:endParaRPr lang="en-IN" sz="4000" dirty="0"/>
          </a:p>
        </p:txBody>
      </p:sp>
    </p:spTree>
    <p:extLst>
      <p:ext uri="{BB962C8B-B14F-4D97-AF65-F5344CB8AC3E}">
        <p14:creationId xmlns:p14="http://schemas.microsoft.com/office/powerpoint/2010/main" xmlns="" val="271496836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9A04C89E-FA20-3458-78D1-555604576965}"/>
              </a:ext>
            </a:extLst>
          </p:cNvPr>
          <p:cNvSpPr>
            <a:spLocks noGrp="1"/>
          </p:cNvSpPr>
          <p:nvPr>
            <p:ph idx="1"/>
          </p:nvPr>
        </p:nvSpPr>
        <p:spPr>
          <a:xfrm>
            <a:off x="677334" y="2160590"/>
            <a:ext cx="8596668" cy="1841140"/>
          </a:xfrm>
        </p:spPr>
        <p:txBody>
          <a:bodyPr>
            <a:normAutofit/>
          </a:bodyPr>
          <a:lstStyle/>
          <a:p>
            <a:r>
              <a:rPr lang="en-US" sz="6000" dirty="0">
                <a:solidFill>
                  <a:srgbClr val="7030A0"/>
                </a:solidFill>
              </a:rPr>
              <a:t>THANK YOU !</a:t>
            </a:r>
            <a:endParaRPr lang="en-IN" sz="6000" dirty="0">
              <a:solidFill>
                <a:srgbClr val="7030A0"/>
              </a:solidFill>
            </a:endParaRPr>
          </a:p>
        </p:txBody>
      </p:sp>
    </p:spTree>
    <p:extLst>
      <p:ext uri="{BB962C8B-B14F-4D97-AF65-F5344CB8AC3E}">
        <p14:creationId xmlns:p14="http://schemas.microsoft.com/office/powerpoint/2010/main" xmlns="" val="266285906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903236"/>
          </a:xfrm>
        </p:spPr>
        <p:txBody>
          <a:bodyPr/>
          <a:lstStyle/>
          <a:p>
            <a:r>
              <a:rPr lang="en-US" dirty="0"/>
              <a:t>Types of Audit</a:t>
            </a:r>
            <a:endParaRPr lang="en-IN" dirty="0"/>
          </a:p>
        </p:txBody>
      </p:sp>
      <p:pic>
        <p:nvPicPr>
          <p:cNvPr id="4" name="Content Placeholder 3"/>
          <p:cNvPicPr>
            <a:picLocks noGrp="1" noChangeAspect="1"/>
          </p:cNvPicPr>
          <p:nvPr>
            <p:ph idx="1"/>
          </p:nvPr>
        </p:nvPicPr>
        <p:blipFill>
          <a:blip r:embed="rId2"/>
          <a:stretch>
            <a:fillRect/>
          </a:stretch>
        </p:blipFill>
        <p:spPr>
          <a:xfrm>
            <a:off x="669474" y="1232616"/>
            <a:ext cx="9512710" cy="5260258"/>
          </a:xfrm>
          <a:prstGeom prst="rect">
            <a:avLst/>
          </a:prstGeom>
        </p:spPr>
      </p:pic>
    </p:spTree>
    <p:extLst>
      <p:ext uri="{BB962C8B-B14F-4D97-AF65-F5344CB8AC3E}">
        <p14:creationId xmlns:p14="http://schemas.microsoft.com/office/powerpoint/2010/main" xmlns="" val="272463629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913069"/>
          </a:xfrm>
        </p:spPr>
        <p:txBody>
          <a:bodyPr/>
          <a:lstStyle/>
          <a:p>
            <a:r>
              <a:rPr lang="en-US" dirty="0"/>
              <a:t>Definition of Audit</a:t>
            </a:r>
            <a:endParaRPr lang="en-IN" dirty="0"/>
          </a:p>
        </p:txBody>
      </p:sp>
      <p:sp>
        <p:nvSpPr>
          <p:cNvPr id="3" name="Content Placeholder 2"/>
          <p:cNvSpPr>
            <a:spLocks noGrp="1"/>
          </p:cNvSpPr>
          <p:nvPr>
            <p:ph idx="1"/>
          </p:nvPr>
        </p:nvSpPr>
        <p:spPr>
          <a:xfrm>
            <a:off x="838200" y="1278194"/>
            <a:ext cx="9495503" cy="4898769"/>
          </a:xfrm>
        </p:spPr>
        <p:txBody>
          <a:bodyPr>
            <a:normAutofit/>
          </a:bodyPr>
          <a:lstStyle/>
          <a:p>
            <a:r>
              <a:rPr lang="en-US" sz="2400" dirty="0"/>
              <a:t>Audit is defined in sub-sec 13 of sec 2 of the CGST/SGST Act, 2017 as – </a:t>
            </a:r>
            <a:r>
              <a:rPr lang="en-US" sz="2400" i="1" dirty="0"/>
              <a:t>―detailed examination of records, returns and other documents maintained or furnished by the taxable person under this Act or Rules made thereunder or under any other law for the time being in force to verify, inter alia, the correctness of turnover declared, taxes paid, refund claimed and input tax credit availed, and to assess his compliance with the provisions of this Act or rules made </a:t>
            </a:r>
            <a:r>
              <a:rPr lang="en-US" sz="2400" i="1" dirty="0" err="1"/>
              <a:t>thereunde</a:t>
            </a:r>
            <a:r>
              <a:rPr lang="en-US" sz="2400" i="1" dirty="0"/>
              <a:t>. </a:t>
            </a:r>
            <a:r>
              <a:rPr lang="en-US" sz="2400" dirty="0"/>
              <a:t>	</a:t>
            </a:r>
          </a:p>
          <a:p>
            <a:r>
              <a:rPr lang="en-US" sz="2400" dirty="0"/>
              <a:t>Hence, GST audit is not restricted to the reconciliation of only the tax liability &amp; payment of tax by a taxable person, but its scope is also extended to assessment with reference to the provisions of GST laws. 	</a:t>
            </a:r>
          </a:p>
          <a:p>
            <a:pPr marL="0" indent="0">
              <a:buNone/>
            </a:pPr>
            <a:endParaRPr lang="en-IN" dirty="0"/>
          </a:p>
        </p:txBody>
      </p:sp>
    </p:spTree>
    <p:extLst>
      <p:ext uri="{BB962C8B-B14F-4D97-AF65-F5344CB8AC3E}">
        <p14:creationId xmlns:p14="http://schemas.microsoft.com/office/powerpoint/2010/main" xmlns="" val="229162289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Section 65 of CGST Act, 2017, and respective SGST Acts, 2017 </a:t>
            </a:r>
            <a:endParaRPr lang="en-IN" dirty="0"/>
          </a:p>
        </p:txBody>
      </p:sp>
      <p:sp>
        <p:nvSpPr>
          <p:cNvPr id="3" name="Content Placeholder 2"/>
          <p:cNvSpPr>
            <a:spLocks noGrp="1"/>
          </p:cNvSpPr>
          <p:nvPr>
            <p:ph idx="1"/>
          </p:nvPr>
        </p:nvSpPr>
        <p:spPr/>
        <p:txBody>
          <a:bodyPr>
            <a:normAutofit lnSpcReduction="10000"/>
          </a:bodyPr>
          <a:lstStyle/>
          <a:p>
            <a:r>
              <a:rPr lang="en-IN" sz="2400" dirty="0"/>
              <a:t>1)</a:t>
            </a:r>
            <a:r>
              <a:rPr lang="en-US" sz="2400" i="1" dirty="0"/>
              <a:t> The Commissioner or any officer </a:t>
            </a:r>
            <a:r>
              <a:rPr lang="en-US" sz="2400" i="1" dirty="0" err="1"/>
              <a:t>authorised</a:t>
            </a:r>
            <a:r>
              <a:rPr lang="en-US" sz="2400" i="1" dirty="0"/>
              <a:t> by him, by way of a general or a specific order, may undertake audit of any registered person for such period, at such frequency and in such manner as may be prescribed. </a:t>
            </a:r>
            <a:r>
              <a:rPr lang="en-US" sz="2400" dirty="0"/>
              <a:t>	</a:t>
            </a:r>
          </a:p>
          <a:p>
            <a:r>
              <a:rPr lang="en-IN" sz="2400" dirty="0"/>
              <a:t>2)</a:t>
            </a:r>
            <a:r>
              <a:rPr lang="en-US" sz="2400" i="1" dirty="0"/>
              <a:t> The officers referred to in sub-section (1) may conduct audit at the place of business of the registered person or in their office. </a:t>
            </a:r>
            <a:r>
              <a:rPr lang="en-US" sz="2400" dirty="0"/>
              <a:t>	</a:t>
            </a:r>
          </a:p>
          <a:p>
            <a:r>
              <a:rPr lang="en-IN" sz="2400" dirty="0"/>
              <a:t>3)</a:t>
            </a:r>
            <a:r>
              <a:rPr lang="en-US" sz="2400" i="1" dirty="0"/>
              <a:t> The registered person shall be informed by way of a notice not less than fifteen working days prior to the conduct of audit in such manner as may be prescribed. </a:t>
            </a:r>
            <a:r>
              <a:rPr lang="en-US" sz="2400" dirty="0"/>
              <a:t>	</a:t>
            </a:r>
          </a:p>
          <a:p>
            <a:endParaRPr lang="en-IN" dirty="0"/>
          </a:p>
        </p:txBody>
      </p:sp>
    </p:spTree>
    <p:extLst>
      <p:ext uri="{BB962C8B-B14F-4D97-AF65-F5344CB8AC3E}">
        <p14:creationId xmlns:p14="http://schemas.microsoft.com/office/powerpoint/2010/main" xmlns="" val="166989208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775417"/>
          </a:xfrm>
        </p:spPr>
        <p:txBody>
          <a:bodyPr/>
          <a:lstStyle/>
          <a:p>
            <a:r>
              <a:rPr lang="en-US" dirty="0"/>
              <a:t>Section 65 Continued</a:t>
            </a:r>
            <a:endParaRPr lang="en-IN" dirty="0"/>
          </a:p>
        </p:txBody>
      </p:sp>
      <p:sp>
        <p:nvSpPr>
          <p:cNvPr id="3" name="Content Placeholder 2"/>
          <p:cNvSpPr>
            <a:spLocks noGrp="1"/>
          </p:cNvSpPr>
          <p:nvPr>
            <p:ph idx="1"/>
          </p:nvPr>
        </p:nvSpPr>
        <p:spPr>
          <a:xfrm>
            <a:off x="677334" y="1140543"/>
            <a:ext cx="8596668" cy="4900820"/>
          </a:xfrm>
        </p:spPr>
        <p:txBody>
          <a:bodyPr>
            <a:normAutofit fontScale="92500" lnSpcReduction="10000"/>
          </a:bodyPr>
          <a:lstStyle/>
          <a:p>
            <a:r>
              <a:rPr lang="en-IN" sz="2400" dirty="0"/>
              <a:t>4)</a:t>
            </a:r>
            <a:r>
              <a:rPr lang="en-US" sz="2400" i="1" dirty="0"/>
              <a:t> The audit under sub-section (1) shall be completed within a period of three months from the date of commencement of the audit: </a:t>
            </a:r>
            <a:endParaRPr lang="en-US" sz="2400" dirty="0"/>
          </a:p>
          <a:p>
            <a:r>
              <a:rPr lang="en-US" sz="2400" i="1" dirty="0"/>
              <a:t>Provided that where the Commissioner is satisfied that audit in respect of such registered person cannot be completed within three months, he may, for the reasons to be recorded in writing, extend the period by a further period not exceeding six months. </a:t>
            </a:r>
            <a:endParaRPr lang="en-US" sz="2400" dirty="0"/>
          </a:p>
          <a:p>
            <a:r>
              <a:rPr lang="en-US" sz="2400" i="1" dirty="0"/>
              <a:t>Explanation. – For the purposes of this sub-section, the expression ‗commencement of audit‘ shall mean the date on which the records and other documents, called for by the tax authorities, are made available by the registered person or the actual institution of audit at the place of business, whichever is later. </a:t>
            </a:r>
            <a:r>
              <a:rPr lang="en-US" sz="2400" dirty="0"/>
              <a:t>	</a:t>
            </a:r>
          </a:p>
          <a:p>
            <a:endParaRPr lang="en-IN" dirty="0"/>
          </a:p>
        </p:txBody>
      </p:sp>
    </p:spTree>
    <p:extLst>
      <p:ext uri="{BB962C8B-B14F-4D97-AF65-F5344CB8AC3E}">
        <p14:creationId xmlns:p14="http://schemas.microsoft.com/office/powerpoint/2010/main" xmlns="" val="165496087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Section 65 Continued</a:t>
            </a:r>
            <a:endParaRPr lang="en-IN" dirty="0"/>
          </a:p>
        </p:txBody>
      </p:sp>
      <p:sp>
        <p:nvSpPr>
          <p:cNvPr id="3" name="Content Placeholder 2"/>
          <p:cNvSpPr>
            <a:spLocks noGrp="1"/>
          </p:cNvSpPr>
          <p:nvPr>
            <p:ph idx="1"/>
          </p:nvPr>
        </p:nvSpPr>
        <p:spPr>
          <a:xfrm>
            <a:off x="677334" y="1415845"/>
            <a:ext cx="8596668" cy="4625517"/>
          </a:xfrm>
        </p:spPr>
        <p:txBody>
          <a:bodyPr>
            <a:normAutofit/>
          </a:bodyPr>
          <a:lstStyle/>
          <a:p>
            <a:r>
              <a:rPr lang="en-IN" sz="2000" dirty="0"/>
              <a:t>5)</a:t>
            </a:r>
            <a:r>
              <a:rPr lang="en-US" sz="2000" i="1" dirty="0"/>
              <a:t> During the course of audit, the </a:t>
            </a:r>
            <a:r>
              <a:rPr lang="en-US" sz="2000" i="1" dirty="0" err="1"/>
              <a:t>authorised</a:t>
            </a:r>
            <a:r>
              <a:rPr lang="en-US" sz="2000" i="1" dirty="0"/>
              <a:t> officer may require the registered person,— (</a:t>
            </a:r>
            <a:r>
              <a:rPr lang="en-US" sz="2000" i="1" dirty="0" err="1"/>
              <a:t>i</a:t>
            </a:r>
            <a:r>
              <a:rPr lang="en-US" sz="2000" i="1" dirty="0"/>
              <a:t>) to afford him the necessary facility to verify the books of account or other documents as he may require; (ii) to furnish such information as he may require and render assistance for timely completion of the audit </a:t>
            </a:r>
            <a:r>
              <a:rPr lang="en-US" sz="2000" dirty="0"/>
              <a:t>	</a:t>
            </a:r>
          </a:p>
          <a:p>
            <a:r>
              <a:rPr lang="en-IN" sz="2000" dirty="0"/>
              <a:t>6)</a:t>
            </a:r>
            <a:r>
              <a:rPr lang="en-US" sz="2000" i="1" dirty="0"/>
              <a:t> On conclusion of audit, the proper officer shall, within thirty days, inform the registered person, whose records are audited, about the findings, his rights and obligations and the reasons for such findings. </a:t>
            </a:r>
            <a:r>
              <a:rPr lang="en-US" sz="2000" dirty="0"/>
              <a:t>	</a:t>
            </a:r>
          </a:p>
          <a:p>
            <a:r>
              <a:rPr lang="en-IN" sz="2000" dirty="0"/>
              <a:t>7)</a:t>
            </a:r>
            <a:r>
              <a:rPr lang="en-US" sz="2000" i="1" dirty="0"/>
              <a:t> Where the audit conducted under sub-section (1) results in detection of tax not paid or short paid or erroneously refunded, or input tax credit wrongly availed or </a:t>
            </a:r>
            <a:r>
              <a:rPr lang="en-US" sz="2000" i="1" dirty="0" err="1"/>
              <a:t>utilised</a:t>
            </a:r>
            <a:r>
              <a:rPr lang="en-US" sz="2000" i="1" dirty="0"/>
              <a:t>, the proper officer may initiate action under section 73 or section 74. </a:t>
            </a:r>
            <a:r>
              <a:rPr lang="en-US" sz="2000" dirty="0"/>
              <a:t>	</a:t>
            </a:r>
          </a:p>
          <a:p>
            <a:endParaRPr lang="en-IN" dirty="0"/>
          </a:p>
        </p:txBody>
      </p:sp>
    </p:spTree>
    <p:extLst>
      <p:ext uri="{BB962C8B-B14F-4D97-AF65-F5344CB8AC3E}">
        <p14:creationId xmlns:p14="http://schemas.microsoft.com/office/powerpoint/2010/main" xmlns="" val="97828842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Rule 101 of CGST / SGST Rules, 2017 </a:t>
            </a:r>
            <a:endParaRPr lang="en-IN" dirty="0"/>
          </a:p>
        </p:txBody>
      </p:sp>
      <p:sp>
        <p:nvSpPr>
          <p:cNvPr id="3" name="Content Placeholder 2"/>
          <p:cNvSpPr>
            <a:spLocks noGrp="1"/>
          </p:cNvSpPr>
          <p:nvPr>
            <p:ph idx="1"/>
          </p:nvPr>
        </p:nvSpPr>
        <p:spPr>
          <a:xfrm>
            <a:off x="677334" y="1307691"/>
            <a:ext cx="8596668" cy="4733672"/>
          </a:xfrm>
        </p:spPr>
        <p:txBody>
          <a:bodyPr>
            <a:normAutofit/>
          </a:bodyPr>
          <a:lstStyle/>
          <a:p>
            <a:r>
              <a:rPr lang="en-IN" dirty="0"/>
              <a:t>1)</a:t>
            </a:r>
            <a:r>
              <a:rPr lang="en-US" i="1" dirty="0"/>
              <a:t> The period of audit to be conducted under sub-section (1) of section 65 shall be a financial year or part thereof or multiples thereof. </a:t>
            </a:r>
            <a:r>
              <a:rPr lang="en-US" dirty="0"/>
              <a:t>	</a:t>
            </a:r>
          </a:p>
          <a:p>
            <a:r>
              <a:rPr lang="en-IN" dirty="0"/>
              <a:t>2)</a:t>
            </a:r>
            <a:r>
              <a:rPr lang="en-US" i="1" dirty="0"/>
              <a:t> Where it is decided to undertake the audit of a registered person in accordance with the provisions of section 65, the proper officer shall issue a notice in FORM GST ADT-01 in accordance with the provisions of sub-section (3) of the said section. </a:t>
            </a:r>
            <a:r>
              <a:rPr lang="en-US" dirty="0"/>
              <a:t>	</a:t>
            </a:r>
          </a:p>
          <a:p>
            <a:r>
              <a:rPr lang="en-IN" dirty="0"/>
              <a:t>3)</a:t>
            </a:r>
            <a:r>
              <a:rPr lang="en-US" i="1" dirty="0"/>
              <a:t> The proper officer </a:t>
            </a:r>
            <a:r>
              <a:rPr lang="en-US" i="1" dirty="0" err="1"/>
              <a:t>authorised</a:t>
            </a:r>
            <a:r>
              <a:rPr lang="en-US" i="1" dirty="0"/>
              <a:t> to conduct audit of the records and books of account of the registered person shall, with the assistance of the team of officers and officials accompanying him, verify the documents on the basis of which the books of account are maintained and the returns and statements furnished under the provisions of the Act and the rules made thereunder, the correctness of the turnover, exemptions and deductions claimed, the rate of tax applied in respect of supply of goods or services or both, the input tax credit availed and </a:t>
            </a:r>
            <a:r>
              <a:rPr lang="en-US" i="1" dirty="0" err="1"/>
              <a:t>utilised</a:t>
            </a:r>
            <a:r>
              <a:rPr lang="en-US" i="1" dirty="0"/>
              <a:t>, refund claimed, and other relevant issues and record the observations in his audit notes. </a:t>
            </a:r>
            <a:r>
              <a:rPr lang="en-US" dirty="0"/>
              <a:t>	</a:t>
            </a:r>
          </a:p>
          <a:p>
            <a:endParaRPr lang="en-IN" dirty="0"/>
          </a:p>
        </p:txBody>
      </p:sp>
    </p:spTree>
    <p:extLst>
      <p:ext uri="{BB962C8B-B14F-4D97-AF65-F5344CB8AC3E}">
        <p14:creationId xmlns:p14="http://schemas.microsoft.com/office/powerpoint/2010/main" xmlns="" val="402654749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Rule 101</a:t>
            </a:r>
            <a:endParaRPr lang="en-IN" dirty="0"/>
          </a:p>
        </p:txBody>
      </p:sp>
      <p:sp>
        <p:nvSpPr>
          <p:cNvPr id="3" name="Content Placeholder 2"/>
          <p:cNvSpPr>
            <a:spLocks noGrp="1"/>
          </p:cNvSpPr>
          <p:nvPr>
            <p:ph idx="1"/>
          </p:nvPr>
        </p:nvSpPr>
        <p:spPr>
          <a:xfrm>
            <a:off x="677334" y="1425677"/>
            <a:ext cx="8596668" cy="4615685"/>
          </a:xfrm>
        </p:spPr>
        <p:txBody>
          <a:bodyPr/>
          <a:lstStyle/>
          <a:p>
            <a:r>
              <a:rPr lang="en-IN" sz="2400" dirty="0"/>
              <a:t>4)</a:t>
            </a:r>
            <a:r>
              <a:rPr lang="en-US" sz="2400" i="1" dirty="0"/>
              <a:t> The proper officer may inform the registered person of the discrepancies noticed, if any, as observed in the audit and the said person may file his reply and the proper officer shall </a:t>
            </a:r>
            <a:r>
              <a:rPr lang="en-US" sz="2400" i="1" dirty="0" err="1"/>
              <a:t>finalise</a:t>
            </a:r>
            <a:r>
              <a:rPr lang="en-US" sz="2400" i="1" dirty="0"/>
              <a:t> the findings of the audit after due consideration of the reply furnished </a:t>
            </a:r>
            <a:r>
              <a:rPr lang="en-US" sz="2400" dirty="0"/>
              <a:t>	</a:t>
            </a:r>
          </a:p>
          <a:p>
            <a:r>
              <a:rPr lang="en-IN" sz="2400" dirty="0"/>
              <a:t>5)</a:t>
            </a:r>
            <a:r>
              <a:rPr lang="en-US" sz="2400" i="1" dirty="0"/>
              <a:t> On conclusion of the audit, the proper officer shall inform the findings of audit to the registered person in accordance with the provisions of sub-section (6) of section 65 in FORM GST ADT-02 </a:t>
            </a:r>
            <a:r>
              <a:rPr lang="en-US" sz="2400" dirty="0"/>
              <a:t>	</a:t>
            </a:r>
          </a:p>
          <a:p>
            <a:endParaRPr lang="en-IN" dirty="0"/>
          </a:p>
        </p:txBody>
      </p:sp>
    </p:spTree>
    <p:extLst>
      <p:ext uri="{BB962C8B-B14F-4D97-AF65-F5344CB8AC3E}">
        <p14:creationId xmlns:p14="http://schemas.microsoft.com/office/powerpoint/2010/main" xmlns="" val="1097870702"/>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xmlns=""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308</TotalTime>
  <Words>2110</Words>
  <Application>Microsoft Office PowerPoint</Application>
  <PresentationFormat>Custom</PresentationFormat>
  <Paragraphs>93</Paragraphs>
  <Slides>26</Slides>
  <Notes>0</Notes>
  <HiddenSlides>0</HiddenSlides>
  <MMClips>0</MMClips>
  <ScaleCrop>false</ScaleCrop>
  <HeadingPairs>
    <vt:vector size="4" baseType="variant">
      <vt:variant>
        <vt:lpstr>Theme</vt:lpstr>
      </vt:variant>
      <vt:variant>
        <vt:i4>1</vt:i4>
      </vt:variant>
      <vt:variant>
        <vt:lpstr>Slide Titles</vt:lpstr>
      </vt:variant>
      <vt:variant>
        <vt:i4>26</vt:i4>
      </vt:variant>
    </vt:vector>
  </HeadingPairs>
  <TitlesOfParts>
    <vt:vector size="27" baseType="lpstr">
      <vt:lpstr>Facet</vt:lpstr>
      <vt:lpstr>Audit under GST Act</vt:lpstr>
      <vt:lpstr>What is Audit ?</vt:lpstr>
      <vt:lpstr>Types of Audit</vt:lpstr>
      <vt:lpstr>Definition of Audit</vt:lpstr>
      <vt:lpstr>Section 65 of CGST Act, 2017, and respective SGST Acts, 2017 </vt:lpstr>
      <vt:lpstr>Section 65 Continued</vt:lpstr>
      <vt:lpstr>Section 65 Continued</vt:lpstr>
      <vt:lpstr>Rule 101 of CGST / SGST Rules, 2017 </vt:lpstr>
      <vt:lpstr>Rule 101</vt:lpstr>
      <vt:lpstr>Section 73 of CGST and SGST Acts, 2017 </vt:lpstr>
      <vt:lpstr>Section 73 of CGST and SGST Acts, 2017 </vt:lpstr>
      <vt:lpstr>Section 73</vt:lpstr>
      <vt:lpstr>Section 73</vt:lpstr>
      <vt:lpstr>Section 73</vt:lpstr>
      <vt:lpstr>Section 73</vt:lpstr>
      <vt:lpstr>Section 73</vt:lpstr>
      <vt:lpstr>Section 75 of CGST and SGST Acts, 2017 (General provisions relating to determination of tax). </vt:lpstr>
      <vt:lpstr>Section 75</vt:lpstr>
      <vt:lpstr>Section 75</vt:lpstr>
      <vt:lpstr>Section 75</vt:lpstr>
      <vt:lpstr>Section 75</vt:lpstr>
      <vt:lpstr>Section 75</vt:lpstr>
      <vt:lpstr>What we require in Audit</vt:lpstr>
      <vt:lpstr>What we require in Audit</vt:lpstr>
      <vt:lpstr>Slide 25</vt:lpstr>
      <vt:lpstr>Slide 26</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Windows User</dc:creator>
  <cp:lastModifiedBy>Admin</cp:lastModifiedBy>
  <cp:revision>17</cp:revision>
  <dcterms:created xsi:type="dcterms:W3CDTF">2024-07-10T20:47:24Z</dcterms:created>
  <dcterms:modified xsi:type="dcterms:W3CDTF">2024-07-18T06:34:00Z</dcterms:modified>
</cp:coreProperties>
</file>