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8"/>
  </p:notesMasterIdLst>
  <p:sldIdLst>
    <p:sldId id="256" r:id="rId2"/>
    <p:sldId id="400" r:id="rId3"/>
    <p:sldId id="393" r:id="rId4"/>
    <p:sldId id="402" r:id="rId5"/>
    <p:sldId id="410" r:id="rId6"/>
    <p:sldId id="412" r:id="rId7"/>
    <p:sldId id="413" r:id="rId8"/>
    <p:sldId id="415" r:id="rId9"/>
    <p:sldId id="417" r:id="rId10"/>
    <p:sldId id="416" r:id="rId11"/>
    <p:sldId id="418" r:id="rId12"/>
    <p:sldId id="419" r:id="rId13"/>
    <p:sldId id="420" r:id="rId14"/>
    <p:sldId id="403" r:id="rId15"/>
    <p:sldId id="433" r:id="rId16"/>
    <p:sldId id="404" r:id="rId17"/>
    <p:sldId id="411" r:id="rId18"/>
    <p:sldId id="422" r:id="rId19"/>
    <p:sldId id="421" r:id="rId20"/>
    <p:sldId id="423" r:id="rId21"/>
    <p:sldId id="424" r:id="rId22"/>
    <p:sldId id="425" r:id="rId23"/>
    <p:sldId id="426" r:id="rId24"/>
    <p:sldId id="429" r:id="rId25"/>
    <p:sldId id="430" r:id="rId26"/>
    <p:sldId id="431" r:id="rId27"/>
    <p:sldId id="432" r:id="rId28"/>
    <p:sldId id="405" r:id="rId29"/>
    <p:sldId id="406" r:id="rId30"/>
    <p:sldId id="407" r:id="rId31"/>
    <p:sldId id="427" r:id="rId32"/>
    <p:sldId id="408" r:id="rId33"/>
    <p:sldId id="428" r:id="rId34"/>
    <p:sldId id="434" r:id="rId35"/>
    <p:sldId id="409" r:id="rId36"/>
    <p:sldId id="380" r:id="rId37"/>
  </p:sldIdLst>
  <p:sldSz cx="9144000" cy="5143500" type="screen16x9"/>
  <p:notesSz cx="6858000" cy="9144000"/>
  <p:embeddedFontLst>
    <p:embeddedFont>
      <p:font typeface="Garamond" pitchFamily="18" charset="0"/>
      <p:regular r:id="rId39"/>
      <p:bold r:id="rId40"/>
      <p:italic r:id="rId41"/>
    </p:embeddedFont>
    <p:embeddedFont>
      <p:font typeface="Montserrat" charset="0"/>
      <p:regular r:id="rId42"/>
      <p:bold r:id="rId43"/>
      <p:italic r:id="rId44"/>
      <p:boldItalic r:id="rId45"/>
    </p:embeddedFont>
    <p:embeddedFont>
      <p:font typeface="Arimo" charset="0"/>
      <p:regular r:id="rId46"/>
      <p:bold r:id="rId47"/>
      <p:italic r:id="rId48"/>
      <p:boldItalic r:id="rId49"/>
    </p:embeddedFont>
    <p:embeddedFont>
      <p:font typeface="SimSun" pitchFamily="2" charset="-122"/>
      <p:regular r:id="rId50"/>
    </p:embeddedFont>
    <p:embeddedFont>
      <p:font typeface="Calibri" pitchFamily="34" charset="0"/>
      <p:regular r:id="rId51"/>
      <p:bold r:id="rId52"/>
      <p:italic r:id="rId53"/>
      <p:boldItalic r:id="rId54"/>
    </p:embeddedFont>
    <p:embeddedFont>
      <p:font typeface="Bebas Neue" charset="0"/>
      <p:regular r:id="rId55"/>
    </p:embeddedFont>
    <p:embeddedFont>
      <p:font typeface="Nunito Light" charset="0"/>
      <p:regular r:id="rId56"/>
      <p: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2" pos="3674" userDrawn="1">
          <p15:clr>
            <a:srgbClr val="A4A3A4"/>
          </p15:clr>
        </p15:guide>
        <p15:guide id="3" orient="horz" pos="6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4CC1EF"/>
    <a:srgbClr val="92D050"/>
    <a:srgbClr val="A2B969"/>
    <a:srgbClr val="FFCC4C"/>
    <a:srgbClr val="C13018"/>
    <a:srgbClr val="F7931F"/>
    <a:srgbClr val="008000"/>
    <a:srgbClr val="FF9933"/>
    <a:srgbClr val="FA52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F2A3A41-8F6C-4850-9CBE-66D99FC32A31}">
  <a:tblStyle styleId="{8F2A3A41-8F6C-4850-9CBE-66D99FC32A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14" autoAdjust="0"/>
    <p:restoredTop sz="93741" autoAdjust="0"/>
  </p:normalViewPr>
  <p:slideViewPr>
    <p:cSldViewPr snapToGrid="0" showGuides="1">
      <p:cViewPr varScale="1">
        <p:scale>
          <a:sx n="83" d="100"/>
          <a:sy n="83" d="100"/>
        </p:scale>
        <p:origin x="-798" y="-84"/>
      </p:cViewPr>
      <p:guideLst>
        <p:guide orient="horz" pos="645"/>
        <p:guide pos="3674"/>
      </p:guideLst>
    </p:cSldViewPr>
  </p:slideViewPr>
  <p:notesTextViewPr>
    <p:cViewPr>
      <p:scale>
        <a:sx n="1" d="1"/>
        <a:sy n="1" d="1"/>
      </p:scale>
      <p:origin x="0" y="0"/>
    </p:cViewPr>
  </p:notesTextViewPr>
  <p:sorterViewPr>
    <p:cViewPr>
      <p:scale>
        <a:sx n="100" d="100"/>
        <a:sy n="100" d="100"/>
      </p:scale>
      <p:origin x="0" y="-16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2273489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Google Shape;24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1" name="Google Shape;24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57205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CBDT</a:t>
            </a:r>
          </a:p>
        </p:txBody>
      </p:sp>
    </p:spTree>
    <p:extLst>
      <p:ext uri="{BB962C8B-B14F-4D97-AF65-F5344CB8AC3E}">
        <p14:creationId xmlns:p14="http://schemas.microsoft.com/office/powerpoint/2010/main" xmlns="" val="171542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err="1"/>
              <a:t>Construc</a:t>
            </a:r>
            <a:endParaRPr lang="en-IN" dirty="0"/>
          </a:p>
        </p:txBody>
      </p:sp>
    </p:spTree>
    <p:extLst>
      <p:ext uri="{BB962C8B-B14F-4D97-AF65-F5344CB8AC3E}">
        <p14:creationId xmlns:p14="http://schemas.microsoft.com/office/powerpoint/2010/main" xmlns="" val="30810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err="1"/>
              <a:t>Construc</a:t>
            </a:r>
            <a:endParaRPr lang="en-IN" dirty="0"/>
          </a:p>
        </p:txBody>
      </p:sp>
    </p:spTree>
    <p:extLst>
      <p:ext uri="{BB962C8B-B14F-4D97-AF65-F5344CB8AC3E}">
        <p14:creationId xmlns:p14="http://schemas.microsoft.com/office/powerpoint/2010/main" xmlns="" val="198228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58284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54831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244300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933174"/>
            <a:ext cx="4328100" cy="27975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5200"/>
            </a:lvl1pPr>
            <a:lvl2pPr lvl="1" algn="ctr">
              <a:spcBef>
                <a:spcPts val="0"/>
              </a:spcBef>
              <a:spcAft>
                <a:spcPts val="0"/>
              </a:spcAft>
              <a:buClr>
                <a:schemeClr val="hlink"/>
              </a:buClr>
              <a:buSzPts val="5200"/>
              <a:buNone/>
              <a:defRPr sz="5200">
                <a:solidFill>
                  <a:schemeClr val="hlink"/>
                </a:solidFill>
              </a:defRPr>
            </a:lvl2pPr>
            <a:lvl3pPr lvl="2" algn="ctr">
              <a:spcBef>
                <a:spcPts val="0"/>
              </a:spcBef>
              <a:spcAft>
                <a:spcPts val="0"/>
              </a:spcAft>
              <a:buClr>
                <a:schemeClr val="hlink"/>
              </a:buClr>
              <a:buSzPts val="5200"/>
              <a:buNone/>
              <a:defRPr sz="5200">
                <a:solidFill>
                  <a:schemeClr val="hlink"/>
                </a:solidFill>
              </a:defRPr>
            </a:lvl3pPr>
            <a:lvl4pPr lvl="3" algn="ctr">
              <a:spcBef>
                <a:spcPts val="0"/>
              </a:spcBef>
              <a:spcAft>
                <a:spcPts val="0"/>
              </a:spcAft>
              <a:buClr>
                <a:schemeClr val="hlink"/>
              </a:buClr>
              <a:buSzPts val="5200"/>
              <a:buNone/>
              <a:defRPr sz="5200">
                <a:solidFill>
                  <a:schemeClr val="hlink"/>
                </a:solidFill>
              </a:defRPr>
            </a:lvl4pPr>
            <a:lvl5pPr lvl="4" algn="ctr">
              <a:spcBef>
                <a:spcPts val="0"/>
              </a:spcBef>
              <a:spcAft>
                <a:spcPts val="0"/>
              </a:spcAft>
              <a:buClr>
                <a:schemeClr val="hlink"/>
              </a:buClr>
              <a:buSzPts val="5200"/>
              <a:buNone/>
              <a:defRPr sz="5200">
                <a:solidFill>
                  <a:schemeClr val="hlink"/>
                </a:solidFill>
              </a:defRPr>
            </a:lvl5pPr>
            <a:lvl6pPr lvl="5" algn="ctr">
              <a:spcBef>
                <a:spcPts val="0"/>
              </a:spcBef>
              <a:spcAft>
                <a:spcPts val="0"/>
              </a:spcAft>
              <a:buClr>
                <a:schemeClr val="hlink"/>
              </a:buClr>
              <a:buSzPts val="5200"/>
              <a:buNone/>
              <a:defRPr sz="5200">
                <a:solidFill>
                  <a:schemeClr val="hlink"/>
                </a:solidFill>
              </a:defRPr>
            </a:lvl6pPr>
            <a:lvl7pPr lvl="6" algn="ctr">
              <a:spcBef>
                <a:spcPts val="0"/>
              </a:spcBef>
              <a:spcAft>
                <a:spcPts val="0"/>
              </a:spcAft>
              <a:buClr>
                <a:schemeClr val="hlink"/>
              </a:buClr>
              <a:buSzPts val="5200"/>
              <a:buNone/>
              <a:defRPr sz="5200">
                <a:solidFill>
                  <a:schemeClr val="hlink"/>
                </a:solidFill>
              </a:defRPr>
            </a:lvl7pPr>
            <a:lvl8pPr lvl="7" algn="ctr">
              <a:spcBef>
                <a:spcPts val="0"/>
              </a:spcBef>
              <a:spcAft>
                <a:spcPts val="0"/>
              </a:spcAft>
              <a:buClr>
                <a:schemeClr val="hlink"/>
              </a:buClr>
              <a:buSzPts val="5200"/>
              <a:buNone/>
              <a:defRPr sz="5200">
                <a:solidFill>
                  <a:schemeClr val="hlink"/>
                </a:solidFill>
              </a:defRPr>
            </a:lvl8pPr>
            <a:lvl9pPr lvl="8" algn="ctr">
              <a:spcBef>
                <a:spcPts val="0"/>
              </a:spcBef>
              <a:spcAft>
                <a:spcPts val="0"/>
              </a:spcAft>
              <a:buClr>
                <a:schemeClr val="hlink"/>
              </a:buClr>
              <a:buSzPts val="5200"/>
              <a:buNone/>
              <a:defRPr sz="5200">
                <a:solidFill>
                  <a:schemeClr val="hlink"/>
                </a:solidFill>
              </a:defRPr>
            </a:lvl9pPr>
          </a:lstStyle>
          <a:p>
            <a:endParaRPr/>
          </a:p>
        </p:txBody>
      </p:sp>
      <p:sp>
        <p:nvSpPr>
          <p:cNvPr id="10" name="Google Shape;10;p2"/>
          <p:cNvSpPr txBox="1">
            <a:spLocks noGrp="1"/>
          </p:cNvSpPr>
          <p:nvPr>
            <p:ph type="subTitle" idx="1"/>
          </p:nvPr>
        </p:nvSpPr>
        <p:spPr>
          <a:xfrm>
            <a:off x="713225" y="3730725"/>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solidFill>
                  <a:schemeClr val="dk1"/>
                </a:solidFill>
                <a:latin typeface="Arimo"/>
                <a:ea typeface="Arimo"/>
                <a:cs typeface="Arimo"/>
                <a:sym typeface="Arim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860900" y="539500"/>
            <a:ext cx="1139750" cy="465550"/>
            <a:chOff x="4296650" y="4168800"/>
            <a:chExt cx="1139750" cy="465550"/>
          </a:xfrm>
        </p:grpSpPr>
        <p:sp>
          <p:nvSpPr>
            <p:cNvPr id="12" name="Google Shape;12;p2"/>
            <p:cNvSpPr/>
            <p:nvPr/>
          </p:nvSpPr>
          <p:spPr>
            <a:xfrm>
              <a:off x="42966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484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0055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5202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0382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5592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0770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59500" y="4168800"/>
              <a:ext cx="465850" cy="465550"/>
            </a:xfrm>
            <a:custGeom>
              <a:avLst/>
              <a:gdLst/>
              <a:ahLst/>
              <a:cxnLst/>
              <a:rect l="l" t="t" r="r" b="b"/>
              <a:pathLst>
                <a:path w="18634" h="18622" fill="none" extrusionOk="0">
                  <a:moveTo>
                    <a:pt x="0" y="18622"/>
                  </a:moveTo>
                  <a:lnTo>
                    <a:pt x="18634"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71160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6307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1517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6697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9187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9708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0150" y="0"/>
            <a:ext cx="2409850" cy="887925"/>
            <a:chOff x="1134050" y="769575"/>
            <a:chExt cx="2409850" cy="887925"/>
          </a:xfrm>
        </p:grpSpPr>
        <p:sp>
          <p:nvSpPr>
            <p:cNvPr id="27" name="Google Shape;27;p2"/>
            <p:cNvSpPr/>
            <p:nvPr/>
          </p:nvSpPr>
          <p:spPr>
            <a:xfrm>
              <a:off x="3138775" y="769575"/>
              <a:ext cx="405125" cy="444125"/>
            </a:xfrm>
            <a:custGeom>
              <a:avLst/>
              <a:gdLst/>
              <a:ahLst/>
              <a:cxnLst/>
              <a:rect l="l" t="t" r="r" b="b"/>
              <a:pathLst>
                <a:path w="16205" h="17765" extrusionOk="0">
                  <a:moveTo>
                    <a:pt x="0" y="0"/>
                  </a:moveTo>
                  <a:lnTo>
                    <a:pt x="11585"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38775" y="1213675"/>
              <a:ext cx="405125" cy="443825"/>
            </a:xfrm>
            <a:custGeom>
              <a:avLst/>
              <a:gdLst/>
              <a:ahLst/>
              <a:cxnLst/>
              <a:rect l="l" t="t" r="r" b="b"/>
              <a:pathLst>
                <a:path w="16205" h="17753" extrusionOk="0">
                  <a:moveTo>
                    <a:pt x="11585" y="0"/>
                  </a:moveTo>
                  <a:lnTo>
                    <a:pt x="0"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8815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88815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637525" y="769575"/>
              <a:ext cx="405425" cy="444125"/>
            </a:xfrm>
            <a:custGeom>
              <a:avLst/>
              <a:gdLst/>
              <a:ahLst/>
              <a:cxnLst/>
              <a:rect l="l" t="t" r="r" b="b"/>
              <a:pathLst>
                <a:path w="16217" h="17765" extrusionOk="0">
                  <a:moveTo>
                    <a:pt x="0" y="0"/>
                  </a:moveTo>
                  <a:lnTo>
                    <a:pt x="11573" y="17764"/>
                  </a:lnTo>
                  <a:lnTo>
                    <a:pt x="16217"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37525" y="1213675"/>
              <a:ext cx="405425" cy="443825"/>
            </a:xfrm>
            <a:custGeom>
              <a:avLst/>
              <a:gdLst/>
              <a:ahLst/>
              <a:cxnLst/>
              <a:rect l="l" t="t" r="r" b="b"/>
              <a:pathLst>
                <a:path w="16217" h="17753" extrusionOk="0">
                  <a:moveTo>
                    <a:pt x="11573" y="0"/>
                  </a:moveTo>
                  <a:lnTo>
                    <a:pt x="0" y="17753"/>
                  </a:lnTo>
                  <a:lnTo>
                    <a:pt x="4632" y="17753"/>
                  </a:lnTo>
                  <a:lnTo>
                    <a:pt x="16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8690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8690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36575" y="769575"/>
              <a:ext cx="405125" cy="444125"/>
            </a:xfrm>
            <a:custGeom>
              <a:avLst/>
              <a:gdLst/>
              <a:ahLst/>
              <a:cxnLst/>
              <a:rect l="l" t="t" r="r" b="b"/>
              <a:pathLst>
                <a:path w="16205" h="17765" extrusionOk="0">
                  <a:moveTo>
                    <a:pt x="0" y="0"/>
                  </a:moveTo>
                  <a:lnTo>
                    <a:pt x="11561" y="17764"/>
                  </a:lnTo>
                  <a:lnTo>
                    <a:pt x="16204" y="17764"/>
                  </a:lnTo>
                  <a:lnTo>
                    <a:pt x="4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136575" y="1213675"/>
              <a:ext cx="405125" cy="443825"/>
            </a:xfrm>
            <a:custGeom>
              <a:avLst/>
              <a:gdLst/>
              <a:ahLst/>
              <a:cxnLst/>
              <a:rect l="l" t="t" r="r" b="b"/>
              <a:pathLst>
                <a:path w="16205" h="17753" extrusionOk="0">
                  <a:moveTo>
                    <a:pt x="11561" y="0"/>
                  </a:moveTo>
                  <a:lnTo>
                    <a:pt x="0" y="17753"/>
                  </a:lnTo>
                  <a:lnTo>
                    <a:pt x="4620" y="17753"/>
                  </a:lnTo>
                  <a:lnTo>
                    <a:pt x="16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885650" y="769575"/>
              <a:ext cx="405125" cy="444125"/>
            </a:xfrm>
            <a:custGeom>
              <a:avLst/>
              <a:gdLst/>
              <a:ahLst/>
              <a:cxnLst/>
              <a:rect l="l" t="t" r="r" b="b"/>
              <a:pathLst>
                <a:path w="16205" h="17765" extrusionOk="0">
                  <a:moveTo>
                    <a:pt x="0" y="0"/>
                  </a:moveTo>
                  <a:lnTo>
                    <a:pt x="11585"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885650" y="1213675"/>
              <a:ext cx="405125" cy="443825"/>
            </a:xfrm>
            <a:custGeom>
              <a:avLst/>
              <a:gdLst/>
              <a:ahLst/>
              <a:cxnLst/>
              <a:rect l="l" t="t" r="r" b="b"/>
              <a:pathLst>
                <a:path w="16205" h="17753" extrusionOk="0">
                  <a:moveTo>
                    <a:pt x="11585"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63530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3530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84375" y="769575"/>
              <a:ext cx="405450" cy="444125"/>
            </a:xfrm>
            <a:custGeom>
              <a:avLst/>
              <a:gdLst/>
              <a:ahLst/>
              <a:cxnLst/>
              <a:rect l="l" t="t" r="r" b="b"/>
              <a:pathLst>
                <a:path w="16218" h="17765" extrusionOk="0">
                  <a:moveTo>
                    <a:pt x="1" y="0"/>
                  </a:moveTo>
                  <a:lnTo>
                    <a:pt x="11586" y="17764"/>
                  </a:lnTo>
                  <a:lnTo>
                    <a:pt x="16217"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84375" y="1213675"/>
              <a:ext cx="405450" cy="443825"/>
            </a:xfrm>
            <a:custGeom>
              <a:avLst/>
              <a:gdLst/>
              <a:ahLst/>
              <a:cxnLst/>
              <a:rect l="l" t="t" r="r" b="b"/>
              <a:pathLst>
                <a:path w="16218" h="17753" extrusionOk="0">
                  <a:moveTo>
                    <a:pt x="11586" y="0"/>
                  </a:moveTo>
                  <a:lnTo>
                    <a:pt x="1" y="17753"/>
                  </a:lnTo>
                  <a:lnTo>
                    <a:pt x="4644" y="17753"/>
                  </a:lnTo>
                  <a:lnTo>
                    <a:pt x="16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3405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13405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830150" y="0"/>
            <a:ext cx="263750" cy="452450"/>
            <a:chOff x="1912425" y="756475"/>
            <a:chExt cx="263750" cy="452450"/>
          </a:xfrm>
        </p:grpSpPr>
        <p:sp>
          <p:nvSpPr>
            <p:cNvPr id="46" name="Google Shape;46;p2"/>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0" y="3383991"/>
            <a:ext cx="320124" cy="1759172"/>
            <a:chOff x="164300" y="3082350"/>
            <a:chExt cx="228025" cy="1253150"/>
          </a:xfrm>
        </p:grpSpPr>
        <p:sp>
          <p:nvSpPr>
            <p:cNvPr id="50" name="Google Shape;50;p2"/>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3800775" y="4604000"/>
            <a:ext cx="263750" cy="452450"/>
            <a:chOff x="1912425" y="756475"/>
            <a:chExt cx="263750" cy="452450"/>
          </a:xfrm>
        </p:grpSpPr>
        <p:sp>
          <p:nvSpPr>
            <p:cNvPr id="77" name="Google Shape;77;p2"/>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7744525" y="0"/>
            <a:ext cx="263750" cy="452450"/>
            <a:chOff x="1912425" y="756475"/>
            <a:chExt cx="263750" cy="452450"/>
          </a:xfrm>
        </p:grpSpPr>
        <p:sp>
          <p:nvSpPr>
            <p:cNvPr id="81" name="Google Shape;81;p2"/>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5400000">
            <a:off x="3832973" y="4395376"/>
            <a:ext cx="1132389" cy="417236"/>
            <a:chOff x="1134050" y="769575"/>
            <a:chExt cx="2409850" cy="887925"/>
          </a:xfrm>
        </p:grpSpPr>
        <p:sp>
          <p:nvSpPr>
            <p:cNvPr id="85" name="Google Shape;85;p2"/>
            <p:cNvSpPr/>
            <p:nvPr/>
          </p:nvSpPr>
          <p:spPr>
            <a:xfrm>
              <a:off x="3138775" y="769575"/>
              <a:ext cx="405125" cy="444125"/>
            </a:xfrm>
            <a:custGeom>
              <a:avLst/>
              <a:gdLst/>
              <a:ahLst/>
              <a:cxnLst/>
              <a:rect l="l" t="t" r="r" b="b"/>
              <a:pathLst>
                <a:path w="16205" h="17765" extrusionOk="0">
                  <a:moveTo>
                    <a:pt x="0" y="0"/>
                  </a:moveTo>
                  <a:lnTo>
                    <a:pt x="11585"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138775" y="1213675"/>
              <a:ext cx="405125" cy="443825"/>
            </a:xfrm>
            <a:custGeom>
              <a:avLst/>
              <a:gdLst/>
              <a:ahLst/>
              <a:cxnLst/>
              <a:rect l="l" t="t" r="r" b="b"/>
              <a:pathLst>
                <a:path w="16205" h="17753" extrusionOk="0">
                  <a:moveTo>
                    <a:pt x="11585" y="0"/>
                  </a:moveTo>
                  <a:lnTo>
                    <a:pt x="0"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88815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88815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37525" y="769575"/>
              <a:ext cx="405425" cy="444125"/>
            </a:xfrm>
            <a:custGeom>
              <a:avLst/>
              <a:gdLst/>
              <a:ahLst/>
              <a:cxnLst/>
              <a:rect l="l" t="t" r="r" b="b"/>
              <a:pathLst>
                <a:path w="16217" h="17765" extrusionOk="0">
                  <a:moveTo>
                    <a:pt x="0" y="0"/>
                  </a:moveTo>
                  <a:lnTo>
                    <a:pt x="11573" y="17764"/>
                  </a:lnTo>
                  <a:lnTo>
                    <a:pt x="16217"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637525" y="1213675"/>
              <a:ext cx="405425" cy="443825"/>
            </a:xfrm>
            <a:custGeom>
              <a:avLst/>
              <a:gdLst/>
              <a:ahLst/>
              <a:cxnLst/>
              <a:rect l="l" t="t" r="r" b="b"/>
              <a:pathLst>
                <a:path w="16217" h="17753" extrusionOk="0">
                  <a:moveTo>
                    <a:pt x="11573" y="0"/>
                  </a:moveTo>
                  <a:lnTo>
                    <a:pt x="0" y="17753"/>
                  </a:lnTo>
                  <a:lnTo>
                    <a:pt x="4632" y="17753"/>
                  </a:lnTo>
                  <a:lnTo>
                    <a:pt x="16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8690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38690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36575" y="769575"/>
              <a:ext cx="405125" cy="444125"/>
            </a:xfrm>
            <a:custGeom>
              <a:avLst/>
              <a:gdLst/>
              <a:ahLst/>
              <a:cxnLst/>
              <a:rect l="l" t="t" r="r" b="b"/>
              <a:pathLst>
                <a:path w="16205" h="17765" extrusionOk="0">
                  <a:moveTo>
                    <a:pt x="0" y="0"/>
                  </a:moveTo>
                  <a:lnTo>
                    <a:pt x="11561" y="17764"/>
                  </a:lnTo>
                  <a:lnTo>
                    <a:pt x="16204" y="17764"/>
                  </a:lnTo>
                  <a:lnTo>
                    <a:pt x="4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136575" y="1213675"/>
              <a:ext cx="405125" cy="443825"/>
            </a:xfrm>
            <a:custGeom>
              <a:avLst/>
              <a:gdLst/>
              <a:ahLst/>
              <a:cxnLst/>
              <a:rect l="l" t="t" r="r" b="b"/>
              <a:pathLst>
                <a:path w="16205" h="17753" extrusionOk="0">
                  <a:moveTo>
                    <a:pt x="11561" y="0"/>
                  </a:moveTo>
                  <a:lnTo>
                    <a:pt x="0" y="17753"/>
                  </a:lnTo>
                  <a:lnTo>
                    <a:pt x="4620" y="17753"/>
                  </a:lnTo>
                  <a:lnTo>
                    <a:pt x="16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885650" y="769575"/>
              <a:ext cx="405125" cy="444125"/>
            </a:xfrm>
            <a:custGeom>
              <a:avLst/>
              <a:gdLst/>
              <a:ahLst/>
              <a:cxnLst/>
              <a:rect l="l" t="t" r="r" b="b"/>
              <a:pathLst>
                <a:path w="16205" h="17765" extrusionOk="0">
                  <a:moveTo>
                    <a:pt x="0" y="0"/>
                  </a:moveTo>
                  <a:lnTo>
                    <a:pt x="11585"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885650" y="1213675"/>
              <a:ext cx="405125" cy="443825"/>
            </a:xfrm>
            <a:custGeom>
              <a:avLst/>
              <a:gdLst/>
              <a:ahLst/>
              <a:cxnLst/>
              <a:rect l="l" t="t" r="r" b="b"/>
              <a:pathLst>
                <a:path w="16205" h="17753" extrusionOk="0">
                  <a:moveTo>
                    <a:pt x="11585"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530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3530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84375" y="769575"/>
              <a:ext cx="405450" cy="444125"/>
            </a:xfrm>
            <a:custGeom>
              <a:avLst/>
              <a:gdLst/>
              <a:ahLst/>
              <a:cxnLst/>
              <a:rect l="l" t="t" r="r" b="b"/>
              <a:pathLst>
                <a:path w="16218" h="17765" extrusionOk="0">
                  <a:moveTo>
                    <a:pt x="1" y="0"/>
                  </a:moveTo>
                  <a:lnTo>
                    <a:pt x="11586" y="17764"/>
                  </a:lnTo>
                  <a:lnTo>
                    <a:pt x="16217"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384375" y="1213675"/>
              <a:ext cx="405450" cy="443825"/>
            </a:xfrm>
            <a:custGeom>
              <a:avLst/>
              <a:gdLst/>
              <a:ahLst/>
              <a:cxnLst/>
              <a:rect l="l" t="t" r="r" b="b"/>
              <a:pathLst>
                <a:path w="16218" h="17753" extrusionOk="0">
                  <a:moveTo>
                    <a:pt x="11586" y="0"/>
                  </a:moveTo>
                  <a:lnTo>
                    <a:pt x="1" y="17753"/>
                  </a:lnTo>
                  <a:lnTo>
                    <a:pt x="4644" y="17753"/>
                  </a:lnTo>
                  <a:lnTo>
                    <a:pt x="16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13405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13405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2"/>
          <p:cNvSpPr>
            <a:spLocks noGrp="1"/>
          </p:cNvSpPr>
          <p:nvPr>
            <p:ph type="pic" idx="2"/>
          </p:nvPr>
        </p:nvSpPr>
        <p:spPr>
          <a:xfrm>
            <a:off x="5418500" y="1126850"/>
            <a:ext cx="2961000" cy="2870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5"/>
        <p:cNvGrpSpPr/>
        <p:nvPr/>
      </p:nvGrpSpPr>
      <p:grpSpPr>
        <a:xfrm>
          <a:off x="0" y="0"/>
          <a:ext cx="0" cy="0"/>
          <a:chOff x="0" y="0"/>
          <a:chExt cx="0" cy="0"/>
        </a:xfrm>
      </p:grpSpPr>
      <p:sp>
        <p:nvSpPr>
          <p:cNvPr id="166" name="Google Shape;166;p4"/>
          <p:cNvSpPr txBox="1">
            <a:spLocks noGrp="1"/>
          </p:cNvSpPr>
          <p:nvPr>
            <p:ph type="body" idx="1"/>
          </p:nvPr>
        </p:nvSpPr>
        <p:spPr>
          <a:xfrm>
            <a:off x="713225" y="1255250"/>
            <a:ext cx="7704000" cy="750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67" name="Google Shape;1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8" name="Google Shape;168;p4"/>
          <p:cNvGrpSpPr/>
          <p:nvPr/>
        </p:nvGrpSpPr>
        <p:grpSpPr>
          <a:xfrm rot="5400000">
            <a:off x="7955975" y="-500159"/>
            <a:ext cx="320124" cy="1759172"/>
            <a:chOff x="164300" y="3082350"/>
            <a:chExt cx="228025" cy="1253150"/>
          </a:xfrm>
        </p:grpSpPr>
        <p:sp>
          <p:nvSpPr>
            <p:cNvPr id="169" name="Google Shape;169;p4"/>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4"/>
          <p:cNvGrpSpPr/>
          <p:nvPr/>
        </p:nvGrpSpPr>
        <p:grpSpPr>
          <a:xfrm>
            <a:off x="8424000" y="4691038"/>
            <a:ext cx="263750" cy="452450"/>
            <a:chOff x="1912425" y="756475"/>
            <a:chExt cx="263750" cy="452450"/>
          </a:xfrm>
        </p:grpSpPr>
        <p:sp>
          <p:nvSpPr>
            <p:cNvPr id="196" name="Google Shape;196;p4"/>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4"/>
          <p:cNvGrpSpPr/>
          <p:nvPr/>
        </p:nvGrpSpPr>
        <p:grpSpPr>
          <a:xfrm rot="-5400000">
            <a:off x="94350" y="181388"/>
            <a:ext cx="263750" cy="452450"/>
            <a:chOff x="1912425" y="756475"/>
            <a:chExt cx="263750" cy="452450"/>
          </a:xfrm>
        </p:grpSpPr>
        <p:sp>
          <p:nvSpPr>
            <p:cNvPr id="200" name="Google Shape;200;p4"/>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4"/>
          <p:cNvGrpSpPr/>
          <p:nvPr/>
        </p:nvGrpSpPr>
        <p:grpSpPr>
          <a:xfrm rot="5400000">
            <a:off x="8156581" y="4001738"/>
            <a:ext cx="1402120" cy="572720"/>
            <a:chOff x="4296650" y="4168800"/>
            <a:chExt cx="1139750" cy="465550"/>
          </a:xfrm>
        </p:grpSpPr>
        <p:sp>
          <p:nvSpPr>
            <p:cNvPr id="204" name="Google Shape;204;p4"/>
            <p:cNvSpPr/>
            <p:nvPr/>
          </p:nvSpPr>
          <p:spPr>
            <a:xfrm>
              <a:off x="42966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3484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40055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45202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50382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5592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60770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659500" y="4168800"/>
              <a:ext cx="465850" cy="465550"/>
            </a:xfrm>
            <a:custGeom>
              <a:avLst/>
              <a:gdLst/>
              <a:ahLst/>
              <a:cxnLst/>
              <a:rect l="l" t="t" r="r" b="b"/>
              <a:pathLst>
                <a:path w="18634" h="18622" fill="none" extrusionOk="0">
                  <a:moveTo>
                    <a:pt x="0" y="18622"/>
                  </a:moveTo>
                  <a:lnTo>
                    <a:pt x="18634"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71160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76307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81517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86697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9187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9708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4"/>
          <p:cNvGrpSpPr/>
          <p:nvPr/>
        </p:nvGrpSpPr>
        <p:grpSpPr>
          <a:xfrm>
            <a:off x="0" y="3408504"/>
            <a:ext cx="320124" cy="1759172"/>
            <a:chOff x="164300" y="3082350"/>
            <a:chExt cx="228025" cy="1253150"/>
          </a:xfrm>
        </p:grpSpPr>
        <p:sp>
          <p:nvSpPr>
            <p:cNvPr id="219" name="Google Shape;219;p4"/>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410"/>
        <p:cNvGrpSpPr/>
        <p:nvPr/>
      </p:nvGrpSpPr>
      <p:grpSpPr>
        <a:xfrm>
          <a:off x="0" y="0"/>
          <a:ext cx="0" cy="0"/>
          <a:chOff x="0" y="0"/>
          <a:chExt cx="0" cy="0"/>
        </a:xfrm>
      </p:grpSpPr>
      <p:sp>
        <p:nvSpPr>
          <p:cNvPr id="1411" name="Google Shape;1411;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2" name="Google Shape;1412;p18"/>
          <p:cNvSpPr txBox="1">
            <a:spLocks noGrp="1"/>
          </p:cNvSpPr>
          <p:nvPr>
            <p:ph type="subTitle" idx="1"/>
          </p:nvPr>
        </p:nvSpPr>
        <p:spPr>
          <a:xfrm>
            <a:off x="4923247" y="2939847"/>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3" name="Google Shape;1413;p18"/>
          <p:cNvSpPr txBox="1">
            <a:spLocks noGrp="1"/>
          </p:cNvSpPr>
          <p:nvPr>
            <p:ph type="subTitle" idx="2"/>
          </p:nvPr>
        </p:nvSpPr>
        <p:spPr>
          <a:xfrm>
            <a:off x="1715375" y="2939847"/>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4" name="Google Shape;1414;p18"/>
          <p:cNvSpPr txBox="1">
            <a:spLocks noGrp="1"/>
          </p:cNvSpPr>
          <p:nvPr>
            <p:ph type="subTitle" idx="3"/>
          </p:nvPr>
        </p:nvSpPr>
        <p:spPr>
          <a:xfrm>
            <a:off x="1715375" y="2556275"/>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5" name="Google Shape;1415;p18"/>
          <p:cNvSpPr txBox="1">
            <a:spLocks noGrp="1"/>
          </p:cNvSpPr>
          <p:nvPr>
            <p:ph type="subTitle" idx="4"/>
          </p:nvPr>
        </p:nvSpPr>
        <p:spPr>
          <a:xfrm>
            <a:off x="4923250" y="2556275"/>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30"/>
        <p:cNvGrpSpPr/>
        <p:nvPr/>
      </p:nvGrpSpPr>
      <p:grpSpPr>
        <a:xfrm>
          <a:off x="0" y="0"/>
          <a:ext cx="0" cy="0"/>
          <a:chOff x="0" y="0"/>
          <a:chExt cx="0" cy="0"/>
        </a:xfrm>
      </p:grpSpPr>
      <p:grpSp>
        <p:nvGrpSpPr>
          <p:cNvPr id="2031" name="Google Shape;2031;p24"/>
          <p:cNvGrpSpPr/>
          <p:nvPr/>
        </p:nvGrpSpPr>
        <p:grpSpPr>
          <a:xfrm>
            <a:off x="8073563" y="-942775"/>
            <a:ext cx="1971425" cy="1971100"/>
            <a:chOff x="3073575" y="1606875"/>
            <a:chExt cx="1971425" cy="1971100"/>
          </a:xfrm>
        </p:grpSpPr>
        <p:sp>
          <p:nvSpPr>
            <p:cNvPr id="2032" name="Google Shape;2032;p24"/>
            <p:cNvSpPr/>
            <p:nvPr/>
          </p:nvSpPr>
          <p:spPr>
            <a:xfrm>
              <a:off x="3126575" y="1606875"/>
              <a:ext cx="25" cy="1971100"/>
            </a:xfrm>
            <a:custGeom>
              <a:avLst/>
              <a:gdLst/>
              <a:ahLst/>
              <a:cxnLst/>
              <a:rect l="l" t="t" r="r" b="b"/>
              <a:pathLst>
                <a:path w="1" h="78844" fill="none" extrusionOk="0">
                  <a:moveTo>
                    <a:pt x="0" y="0"/>
                  </a:moveTo>
                  <a:lnTo>
                    <a:pt x="0"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4"/>
            <p:cNvSpPr/>
            <p:nvPr/>
          </p:nvSpPr>
          <p:spPr>
            <a:xfrm>
              <a:off x="3296225" y="1606875"/>
              <a:ext cx="25" cy="1971100"/>
            </a:xfrm>
            <a:custGeom>
              <a:avLst/>
              <a:gdLst/>
              <a:ahLst/>
              <a:cxnLst/>
              <a:rect l="l" t="t" r="r" b="b"/>
              <a:pathLst>
                <a:path w="1" h="78844" fill="none" extrusionOk="0">
                  <a:moveTo>
                    <a:pt x="1" y="0"/>
                  </a:moveTo>
                  <a:lnTo>
                    <a:pt x="1"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4"/>
            <p:cNvSpPr/>
            <p:nvPr/>
          </p:nvSpPr>
          <p:spPr>
            <a:xfrm>
              <a:off x="3465900" y="1606875"/>
              <a:ext cx="25" cy="1971100"/>
            </a:xfrm>
            <a:custGeom>
              <a:avLst/>
              <a:gdLst/>
              <a:ahLst/>
              <a:cxnLst/>
              <a:rect l="l" t="t" r="r" b="b"/>
              <a:pathLst>
                <a:path w="1" h="78844" fill="none" extrusionOk="0">
                  <a:moveTo>
                    <a:pt x="0" y="0"/>
                  </a:moveTo>
                  <a:lnTo>
                    <a:pt x="0"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4"/>
            <p:cNvSpPr/>
            <p:nvPr/>
          </p:nvSpPr>
          <p:spPr>
            <a:xfrm>
              <a:off x="3635275" y="1606875"/>
              <a:ext cx="25" cy="1971100"/>
            </a:xfrm>
            <a:custGeom>
              <a:avLst/>
              <a:gdLst/>
              <a:ahLst/>
              <a:cxnLst/>
              <a:rect l="l" t="t" r="r" b="b"/>
              <a:pathLst>
                <a:path w="1" h="78844" fill="none" extrusionOk="0">
                  <a:moveTo>
                    <a:pt x="0" y="0"/>
                  </a:moveTo>
                  <a:lnTo>
                    <a:pt x="0"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4"/>
            <p:cNvSpPr/>
            <p:nvPr/>
          </p:nvSpPr>
          <p:spPr>
            <a:xfrm>
              <a:off x="3804625" y="1606875"/>
              <a:ext cx="25" cy="1971100"/>
            </a:xfrm>
            <a:custGeom>
              <a:avLst/>
              <a:gdLst/>
              <a:ahLst/>
              <a:cxnLst/>
              <a:rect l="l" t="t" r="r" b="b"/>
              <a:pathLst>
                <a:path w="1" h="78844" fill="none" extrusionOk="0">
                  <a:moveTo>
                    <a:pt x="1" y="0"/>
                  </a:moveTo>
                  <a:lnTo>
                    <a:pt x="1"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4"/>
            <p:cNvSpPr/>
            <p:nvPr/>
          </p:nvSpPr>
          <p:spPr>
            <a:xfrm>
              <a:off x="3974600" y="1606875"/>
              <a:ext cx="25" cy="1971100"/>
            </a:xfrm>
            <a:custGeom>
              <a:avLst/>
              <a:gdLst/>
              <a:ahLst/>
              <a:cxnLst/>
              <a:rect l="l" t="t" r="r" b="b"/>
              <a:pathLst>
                <a:path w="1" h="78844" fill="none" extrusionOk="0">
                  <a:moveTo>
                    <a:pt x="0" y="0"/>
                  </a:moveTo>
                  <a:lnTo>
                    <a:pt x="0"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p:nvPr/>
          </p:nvSpPr>
          <p:spPr>
            <a:xfrm>
              <a:off x="4144250" y="1606875"/>
              <a:ext cx="25" cy="1971100"/>
            </a:xfrm>
            <a:custGeom>
              <a:avLst/>
              <a:gdLst/>
              <a:ahLst/>
              <a:cxnLst/>
              <a:rect l="l" t="t" r="r" b="b"/>
              <a:pathLst>
                <a:path w="1" h="78844" fill="none" extrusionOk="0">
                  <a:moveTo>
                    <a:pt x="1" y="0"/>
                  </a:moveTo>
                  <a:lnTo>
                    <a:pt x="1"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4"/>
            <p:cNvSpPr/>
            <p:nvPr/>
          </p:nvSpPr>
          <p:spPr>
            <a:xfrm>
              <a:off x="4313925" y="1606875"/>
              <a:ext cx="25" cy="1971100"/>
            </a:xfrm>
            <a:custGeom>
              <a:avLst/>
              <a:gdLst/>
              <a:ahLst/>
              <a:cxnLst/>
              <a:rect l="l" t="t" r="r" b="b"/>
              <a:pathLst>
                <a:path w="1" h="78844" fill="none" extrusionOk="0">
                  <a:moveTo>
                    <a:pt x="0" y="0"/>
                  </a:moveTo>
                  <a:lnTo>
                    <a:pt x="0"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4"/>
            <p:cNvSpPr/>
            <p:nvPr/>
          </p:nvSpPr>
          <p:spPr>
            <a:xfrm>
              <a:off x="4483000" y="1606875"/>
              <a:ext cx="25" cy="1971100"/>
            </a:xfrm>
            <a:custGeom>
              <a:avLst/>
              <a:gdLst/>
              <a:ahLst/>
              <a:cxnLst/>
              <a:rect l="l" t="t" r="r" b="b"/>
              <a:pathLst>
                <a:path w="1" h="78844" fill="none" extrusionOk="0">
                  <a:moveTo>
                    <a:pt x="0" y="0"/>
                  </a:moveTo>
                  <a:lnTo>
                    <a:pt x="0"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4"/>
            <p:cNvSpPr/>
            <p:nvPr/>
          </p:nvSpPr>
          <p:spPr>
            <a:xfrm>
              <a:off x="4652650" y="1606875"/>
              <a:ext cx="25" cy="1971100"/>
            </a:xfrm>
            <a:custGeom>
              <a:avLst/>
              <a:gdLst/>
              <a:ahLst/>
              <a:cxnLst/>
              <a:rect l="l" t="t" r="r" b="b"/>
              <a:pathLst>
                <a:path w="1" h="78844" fill="none" extrusionOk="0">
                  <a:moveTo>
                    <a:pt x="1" y="0"/>
                  </a:moveTo>
                  <a:lnTo>
                    <a:pt x="1"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4"/>
            <p:cNvSpPr/>
            <p:nvPr/>
          </p:nvSpPr>
          <p:spPr>
            <a:xfrm>
              <a:off x="4822325" y="1606875"/>
              <a:ext cx="25" cy="1971100"/>
            </a:xfrm>
            <a:custGeom>
              <a:avLst/>
              <a:gdLst/>
              <a:ahLst/>
              <a:cxnLst/>
              <a:rect l="l" t="t" r="r" b="b"/>
              <a:pathLst>
                <a:path w="1" h="78844" fill="none" extrusionOk="0">
                  <a:moveTo>
                    <a:pt x="0" y="0"/>
                  </a:moveTo>
                  <a:lnTo>
                    <a:pt x="0"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4"/>
            <p:cNvSpPr/>
            <p:nvPr/>
          </p:nvSpPr>
          <p:spPr>
            <a:xfrm>
              <a:off x="4991975" y="1606875"/>
              <a:ext cx="25" cy="1971100"/>
            </a:xfrm>
            <a:custGeom>
              <a:avLst/>
              <a:gdLst/>
              <a:ahLst/>
              <a:cxnLst/>
              <a:rect l="l" t="t" r="r" b="b"/>
              <a:pathLst>
                <a:path w="1" h="78844" fill="none" extrusionOk="0">
                  <a:moveTo>
                    <a:pt x="1" y="0"/>
                  </a:moveTo>
                  <a:lnTo>
                    <a:pt x="1" y="78844"/>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4"/>
            <p:cNvSpPr/>
            <p:nvPr/>
          </p:nvSpPr>
          <p:spPr>
            <a:xfrm>
              <a:off x="3073575" y="1659550"/>
              <a:ext cx="1971425" cy="25"/>
            </a:xfrm>
            <a:custGeom>
              <a:avLst/>
              <a:gdLst/>
              <a:ahLst/>
              <a:cxnLst/>
              <a:rect l="l" t="t" r="r" b="b"/>
              <a:pathLst>
                <a:path w="78857" h="1" fill="none" extrusionOk="0">
                  <a:moveTo>
                    <a:pt x="78856" y="1"/>
                  </a:moveTo>
                  <a:lnTo>
                    <a:pt x="1" y="1"/>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4"/>
            <p:cNvSpPr/>
            <p:nvPr/>
          </p:nvSpPr>
          <p:spPr>
            <a:xfrm>
              <a:off x="3073575" y="1829225"/>
              <a:ext cx="1971425" cy="25"/>
            </a:xfrm>
            <a:custGeom>
              <a:avLst/>
              <a:gdLst/>
              <a:ahLst/>
              <a:cxnLst/>
              <a:rect l="l" t="t" r="r" b="b"/>
              <a:pathLst>
                <a:path w="78857" h="1" fill="none" extrusionOk="0">
                  <a:moveTo>
                    <a:pt x="78856" y="0"/>
                  </a:moveTo>
                  <a:lnTo>
                    <a:pt x="1" y="0"/>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4"/>
            <p:cNvSpPr/>
            <p:nvPr/>
          </p:nvSpPr>
          <p:spPr>
            <a:xfrm>
              <a:off x="3073575" y="1998875"/>
              <a:ext cx="1971425" cy="25"/>
            </a:xfrm>
            <a:custGeom>
              <a:avLst/>
              <a:gdLst/>
              <a:ahLst/>
              <a:cxnLst/>
              <a:rect l="l" t="t" r="r" b="b"/>
              <a:pathLst>
                <a:path w="78857" h="1" fill="none" extrusionOk="0">
                  <a:moveTo>
                    <a:pt x="78856" y="1"/>
                  </a:moveTo>
                  <a:lnTo>
                    <a:pt x="1" y="1"/>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4"/>
            <p:cNvSpPr/>
            <p:nvPr/>
          </p:nvSpPr>
          <p:spPr>
            <a:xfrm>
              <a:off x="3073575" y="2168550"/>
              <a:ext cx="1971425" cy="25"/>
            </a:xfrm>
            <a:custGeom>
              <a:avLst/>
              <a:gdLst/>
              <a:ahLst/>
              <a:cxnLst/>
              <a:rect l="l" t="t" r="r" b="b"/>
              <a:pathLst>
                <a:path w="78857" h="1" fill="none" extrusionOk="0">
                  <a:moveTo>
                    <a:pt x="78856" y="1"/>
                  </a:moveTo>
                  <a:lnTo>
                    <a:pt x="1" y="1"/>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4"/>
            <p:cNvSpPr/>
            <p:nvPr/>
          </p:nvSpPr>
          <p:spPr>
            <a:xfrm>
              <a:off x="3073575" y="2337925"/>
              <a:ext cx="1971425" cy="25"/>
            </a:xfrm>
            <a:custGeom>
              <a:avLst/>
              <a:gdLst/>
              <a:ahLst/>
              <a:cxnLst/>
              <a:rect l="l" t="t" r="r" b="b"/>
              <a:pathLst>
                <a:path w="78857" h="1" fill="none" extrusionOk="0">
                  <a:moveTo>
                    <a:pt x="78856" y="0"/>
                  </a:moveTo>
                  <a:lnTo>
                    <a:pt x="1" y="0"/>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a:off x="3073575" y="2507575"/>
              <a:ext cx="1971425" cy="25"/>
            </a:xfrm>
            <a:custGeom>
              <a:avLst/>
              <a:gdLst/>
              <a:ahLst/>
              <a:cxnLst/>
              <a:rect l="l" t="t" r="r" b="b"/>
              <a:pathLst>
                <a:path w="78857" h="1" fill="none" extrusionOk="0">
                  <a:moveTo>
                    <a:pt x="78856" y="1"/>
                  </a:moveTo>
                  <a:lnTo>
                    <a:pt x="1" y="1"/>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a:off x="3073575" y="2677250"/>
              <a:ext cx="1971425" cy="25"/>
            </a:xfrm>
            <a:custGeom>
              <a:avLst/>
              <a:gdLst/>
              <a:ahLst/>
              <a:cxnLst/>
              <a:rect l="l" t="t" r="r" b="b"/>
              <a:pathLst>
                <a:path w="78857" h="1" fill="none" extrusionOk="0">
                  <a:moveTo>
                    <a:pt x="78856" y="0"/>
                  </a:moveTo>
                  <a:lnTo>
                    <a:pt x="1" y="0"/>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3073575" y="2846900"/>
              <a:ext cx="1971425" cy="25"/>
            </a:xfrm>
            <a:custGeom>
              <a:avLst/>
              <a:gdLst/>
              <a:ahLst/>
              <a:cxnLst/>
              <a:rect l="l" t="t" r="r" b="b"/>
              <a:pathLst>
                <a:path w="78857" h="1" fill="none" extrusionOk="0">
                  <a:moveTo>
                    <a:pt x="78856" y="1"/>
                  </a:moveTo>
                  <a:lnTo>
                    <a:pt x="1" y="1"/>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3073575" y="3016575"/>
              <a:ext cx="1971425" cy="25"/>
            </a:xfrm>
            <a:custGeom>
              <a:avLst/>
              <a:gdLst/>
              <a:ahLst/>
              <a:cxnLst/>
              <a:rect l="l" t="t" r="r" b="b"/>
              <a:pathLst>
                <a:path w="78857" h="1" fill="none" extrusionOk="0">
                  <a:moveTo>
                    <a:pt x="78856" y="0"/>
                  </a:moveTo>
                  <a:lnTo>
                    <a:pt x="1" y="0"/>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3073575" y="3185950"/>
              <a:ext cx="1971425" cy="25"/>
            </a:xfrm>
            <a:custGeom>
              <a:avLst/>
              <a:gdLst/>
              <a:ahLst/>
              <a:cxnLst/>
              <a:rect l="l" t="t" r="r" b="b"/>
              <a:pathLst>
                <a:path w="78857" h="1" fill="none" extrusionOk="0">
                  <a:moveTo>
                    <a:pt x="78856" y="0"/>
                  </a:moveTo>
                  <a:lnTo>
                    <a:pt x="1" y="0"/>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a:off x="3073575" y="3355600"/>
              <a:ext cx="1971425" cy="25"/>
            </a:xfrm>
            <a:custGeom>
              <a:avLst/>
              <a:gdLst/>
              <a:ahLst/>
              <a:cxnLst/>
              <a:rect l="l" t="t" r="r" b="b"/>
              <a:pathLst>
                <a:path w="78857" h="1" fill="none" extrusionOk="0">
                  <a:moveTo>
                    <a:pt x="78856" y="1"/>
                  </a:moveTo>
                  <a:lnTo>
                    <a:pt x="1" y="1"/>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a:off x="3073575" y="3525275"/>
              <a:ext cx="1971425" cy="25"/>
            </a:xfrm>
            <a:custGeom>
              <a:avLst/>
              <a:gdLst/>
              <a:ahLst/>
              <a:cxnLst/>
              <a:rect l="l" t="t" r="r" b="b"/>
              <a:pathLst>
                <a:path w="78857" h="1" fill="none" extrusionOk="0">
                  <a:moveTo>
                    <a:pt x="78856" y="0"/>
                  </a:moveTo>
                  <a:lnTo>
                    <a:pt x="1" y="0"/>
                  </a:lnTo>
                </a:path>
              </a:pathLst>
            </a:custGeom>
            <a:no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24"/>
          <p:cNvGrpSpPr/>
          <p:nvPr/>
        </p:nvGrpSpPr>
        <p:grpSpPr>
          <a:xfrm>
            <a:off x="11" y="4604006"/>
            <a:ext cx="1546883" cy="570048"/>
            <a:chOff x="1134050" y="769575"/>
            <a:chExt cx="2409850" cy="887925"/>
          </a:xfrm>
        </p:grpSpPr>
        <p:sp>
          <p:nvSpPr>
            <p:cNvPr id="2057" name="Google Shape;2057;p24"/>
            <p:cNvSpPr/>
            <p:nvPr/>
          </p:nvSpPr>
          <p:spPr>
            <a:xfrm>
              <a:off x="3138775" y="769575"/>
              <a:ext cx="405125" cy="444125"/>
            </a:xfrm>
            <a:custGeom>
              <a:avLst/>
              <a:gdLst/>
              <a:ahLst/>
              <a:cxnLst/>
              <a:rect l="l" t="t" r="r" b="b"/>
              <a:pathLst>
                <a:path w="16205" h="17765" extrusionOk="0">
                  <a:moveTo>
                    <a:pt x="0" y="0"/>
                  </a:moveTo>
                  <a:lnTo>
                    <a:pt x="11585"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a:off x="3138775" y="1213675"/>
              <a:ext cx="405125" cy="443825"/>
            </a:xfrm>
            <a:custGeom>
              <a:avLst/>
              <a:gdLst/>
              <a:ahLst/>
              <a:cxnLst/>
              <a:rect l="l" t="t" r="r" b="b"/>
              <a:pathLst>
                <a:path w="16205" h="17753" extrusionOk="0">
                  <a:moveTo>
                    <a:pt x="11585" y="0"/>
                  </a:moveTo>
                  <a:lnTo>
                    <a:pt x="0"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a:off x="288815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a:off x="288815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a:off x="2637525" y="769575"/>
              <a:ext cx="405425" cy="444125"/>
            </a:xfrm>
            <a:custGeom>
              <a:avLst/>
              <a:gdLst/>
              <a:ahLst/>
              <a:cxnLst/>
              <a:rect l="l" t="t" r="r" b="b"/>
              <a:pathLst>
                <a:path w="16217" h="17765" extrusionOk="0">
                  <a:moveTo>
                    <a:pt x="0" y="0"/>
                  </a:moveTo>
                  <a:lnTo>
                    <a:pt x="11573" y="17764"/>
                  </a:lnTo>
                  <a:lnTo>
                    <a:pt x="16217"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2637525" y="1213675"/>
              <a:ext cx="405425" cy="443825"/>
            </a:xfrm>
            <a:custGeom>
              <a:avLst/>
              <a:gdLst/>
              <a:ahLst/>
              <a:cxnLst/>
              <a:rect l="l" t="t" r="r" b="b"/>
              <a:pathLst>
                <a:path w="16217" h="17753" extrusionOk="0">
                  <a:moveTo>
                    <a:pt x="11573" y="0"/>
                  </a:moveTo>
                  <a:lnTo>
                    <a:pt x="0" y="17753"/>
                  </a:lnTo>
                  <a:lnTo>
                    <a:pt x="4632" y="17753"/>
                  </a:lnTo>
                  <a:lnTo>
                    <a:pt x="16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4"/>
            <p:cNvSpPr/>
            <p:nvPr/>
          </p:nvSpPr>
          <p:spPr>
            <a:xfrm>
              <a:off x="238690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4"/>
            <p:cNvSpPr/>
            <p:nvPr/>
          </p:nvSpPr>
          <p:spPr>
            <a:xfrm>
              <a:off x="238690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136575" y="769575"/>
              <a:ext cx="405125" cy="444125"/>
            </a:xfrm>
            <a:custGeom>
              <a:avLst/>
              <a:gdLst/>
              <a:ahLst/>
              <a:cxnLst/>
              <a:rect l="l" t="t" r="r" b="b"/>
              <a:pathLst>
                <a:path w="16205" h="17765" extrusionOk="0">
                  <a:moveTo>
                    <a:pt x="0" y="0"/>
                  </a:moveTo>
                  <a:lnTo>
                    <a:pt x="11561" y="17764"/>
                  </a:lnTo>
                  <a:lnTo>
                    <a:pt x="16204" y="17764"/>
                  </a:lnTo>
                  <a:lnTo>
                    <a:pt x="4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136575" y="1213675"/>
              <a:ext cx="405125" cy="443825"/>
            </a:xfrm>
            <a:custGeom>
              <a:avLst/>
              <a:gdLst/>
              <a:ahLst/>
              <a:cxnLst/>
              <a:rect l="l" t="t" r="r" b="b"/>
              <a:pathLst>
                <a:path w="16205" h="17753" extrusionOk="0">
                  <a:moveTo>
                    <a:pt x="11561" y="0"/>
                  </a:moveTo>
                  <a:lnTo>
                    <a:pt x="0" y="17753"/>
                  </a:lnTo>
                  <a:lnTo>
                    <a:pt x="4620" y="17753"/>
                  </a:lnTo>
                  <a:lnTo>
                    <a:pt x="16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1885650" y="769575"/>
              <a:ext cx="405125" cy="444125"/>
            </a:xfrm>
            <a:custGeom>
              <a:avLst/>
              <a:gdLst/>
              <a:ahLst/>
              <a:cxnLst/>
              <a:rect l="l" t="t" r="r" b="b"/>
              <a:pathLst>
                <a:path w="16205" h="17765" extrusionOk="0">
                  <a:moveTo>
                    <a:pt x="0" y="0"/>
                  </a:moveTo>
                  <a:lnTo>
                    <a:pt x="11585" y="17764"/>
                  </a:lnTo>
                  <a:lnTo>
                    <a:pt x="16205"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1885650" y="1213675"/>
              <a:ext cx="405125" cy="443825"/>
            </a:xfrm>
            <a:custGeom>
              <a:avLst/>
              <a:gdLst/>
              <a:ahLst/>
              <a:cxnLst/>
              <a:rect l="l" t="t" r="r" b="b"/>
              <a:pathLst>
                <a:path w="16205" h="17753" extrusionOk="0">
                  <a:moveTo>
                    <a:pt x="11585" y="0"/>
                  </a:moveTo>
                  <a:lnTo>
                    <a:pt x="0" y="17753"/>
                  </a:lnTo>
                  <a:lnTo>
                    <a:pt x="4644"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163530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4"/>
            <p:cNvSpPr/>
            <p:nvPr/>
          </p:nvSpPr>
          <p:spPr>
            <a:xfrm>
              <a:off x="163530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4"/>
            <p:cNvSpPr/>
            <p:nvPr/>
          </p:nvSpPr>
          <p:spPr>
            <a:xfrm>
              <a:off x="1384375" y="769575"/>
              <a:ext cx="405450" cy="444125"/>
            </a:xfrm>
            <a:custGeom>
              <a:avLst/>
              <a:gdLst/>
              <a:ahLst/>
              <a:cxnLst/>
              <a:rect l="l" t="t" r="r" b="b"/>
              <a:pathLst>
                <a:path w="16218" h="17765" extrusionOk="0">
                  <a:moveTo>
                    <a:pt x="1" y="0"/>
                  </a:moveTo>
                  <a:lnTo>
                    <a:pt x="11586" y="17764"/>
                  </a:lnTo>
                  <a:lnTo>
                    <a:pt x="16217" y="17764"/>
                  </a:lnTo>
                  <a:lnTo>
                    <a:pt x="4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4"/>
            <p:cNvSpPr/>
            <p:nvPr/>
          </p:nvSpPr>
          <p:spPr>
            <a:xfrm>
              <a:off x="1384375" y="1213675"/>
              <a:ext cx="405450" cy="443825"/>
            </a:xfrm>
            <a:custGeom>
              <a:avLst/>
              <a:gdLst/>
              <a:ahLst/>
              <a:cxnLst/>
              <a:rect l="l" t="t" r="r" b="b"/>
              <a:pathLst>
                <a:path w="16218" h="17753" extrusionOk="0">
                  <a:moveTo>
                    <a:pt x="11586" y="0"/>
                  </a:moveTo>
                  <a:lnTo>
                    <a:pt x="1" y="17753"/>
                  </a:lnTo>
                  <a:lnTo>
                    <a:pt x="4644" y="17753"/>
                  </a:lnTo>
                  <a:lnTo>
                    <a:pt x="16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4"/>
            <p:cNvSpPr/>
            <p:nvPr/>
          </p:nvSpPr>
          <p:spPr>
            <a:xfrm>
              <a:off x="113405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13405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24"/>
          <p:cNvGrpSpPr/>
          <p:nvPr/>
        </p:nvGrpSpPr>
        <p:grpSpPr>
          <a:xfrm rot="-5400000">
            <a:off x="-89425" y="478175"/>
            <a:ext cx="1139750" cy="465550"/>
            <a:chOff x="4296650" y="4168800"/>
            <a:chExt cx="1139750" cy="465550"/>
          </a:xfrm>
        </p:grpSpPr>
        <p:sp>
          <p:nvSpPr>
            <p:cNvPr id="2076" name="Google Shape;2076;p24"/>
            <p:cNvSpPr/>
            <p:nvPr/>
          </p:nvSpPr>
          <p:spPr>
            <a:xfrm>
              <a:off x="42966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43484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40055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445202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450382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455592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460770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4659500" y="4168800"/>
              <a:ext cx="465850" cy="465550"/>
            </a:xfrm>
            <a:custGeom>
              <a:avLst/>
              <a:gdLst/>
              <a:ahLst/>
              <a:cxnLst/>
              <a:rect l="l" t="t" r="r" b="b"/>
              <a:pathLst>
                <a:path w="18634" h="18622" fill="none" extrusionOk="0">
                  <a:moveTo>
                    <a:pt x="0" y="18622"/>
                  </a:moveTo>
                  <a:lnTo>
                    <a:pt x="18634"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471160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476307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481517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486697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49187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49708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24"/>
          <p:cNvGrpSpPr/>
          <p:nvPr/>
        </p:nvGrpSpPr>
        <p:grpSpPr>
          <a:xfrm rot="-5400000">
            <a:off x="8328050" y="4436676"/>
            <a:ext cx="908272" cy="334659"/>
            <a:chOff x="1134050" y="769575"/>
            <a:chExt cx="2409850" cy="887925"/>
          </a:xfrm>
        </p:grpSpPr>
        <p:sp>
          <p:nvSpPr>
            <p:cNvPr id="2091" name="Google Shape;2091;p24"/>
            <p:cNvSpPr/>
            <p:nvPr/>
          </p:nvSpPr>
          <p:spPr>
            <a:xfrm>
              <a:off x="3138775" y="769575"/>
              <a:ext cx="405125" cy="444125"/>
            </a:xfrm>
            <a:custGeom>
              <a:avLst/>
              <a:gdLst/>
              <a:ahLst/>
              <a:cxnLst/>
              <a:rect l="l" t="t" r="r" b="b"/>
              <a:pathLst>
                <a:path w="16205" h="17765" extrusionOk="0">
                  <a:moveTo>
                    <a:pt x="0" y="0"/>
                  </a:moveTo>
                  <a:lnTo>
                    <a:pt x="11585" y="17764"/>
                  </a:lnTo>
                  <a:lnTo>
                    <a:pt x="16205" y="17764"/>
                  </a:lnTo>
                  <a:lnTo>
                    <a:pt x="4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3138775" y="1213675"/>
              <a:ext cx="405125" cy="443825"/>
            </a:xfrm>
            <a:custGeom>
              <a:avLst/>
              <a:gdLst/>
              <a:ahLst/>
              <a:cxnLst/>
              <a:rect l="l" t="t" r="r" b="b"/>
              <a:pathLst>
                <a:path w="16205" h="17753" extrusionOk="0">
                  <a:moveTo>
                    <a:pt x="11585" y="0"/>
                  </a:moveTo>
                  <a:lnTo>
                    <a:pt x="0" y="17753"/>
                  </a:lnTo>
                  <a:lnTo>
                    <a:pt x="4632" y="17753"/>
                  </a:lnTo>
                  <a:lnTo>
                    <a:pt x="16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288815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288815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2637525" y="769575"/>
              <a:ext cx="405425" cy="444125"/>
            </a:xfrm>
            <a:custGeom>
              <a:avLst/>
              <a:gdLst/>
              <a:ahLst/>
              <a:cxnLst/>
              <a:rect l="l" t="t" r="r" b="b"/>
              <a:pathLst>
                <a:path w="16217" h="17765" extrusionOk="0">
                  <a:moveTo>
                    <a:pt x="0" y="0"/>
                  </a:moveTo>
                  <a:lnTo>
                    <a:pt x="11573" y="17764"/>
                  </a:lnTo>
                  <a:lnTo>
                    <a:pt x="16217" y="17764"/>
                  </a:lnTo>
                  <a:lnTo>
                    <a:pt x="4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2637525" y="1213675"/>
              <a:ext cx="405425" cy="443825"/>
            </a:xfrm>
            <a:custGeom>
              <a:avLst/>
              <a:gdLst/>
              <a:ahLst/>
              <a:cxnLst/>
              <a:rect l="l" t="t" r="r" b="b"/>
              <a:pathLst>
                <a:path w="16217" h="17753" extrusionOk="0">
                  <a:moveTo>
                    <a:pt x="11573" y="0"/>
                  </a:moveTo>
                  <a:lnTo>
                    <a:pt x="0" y="17753"/>
                  </a:lnTo>
                  <a:lnTo>
                    <a:pt x="4632" y="17753"/>
                  </a:lnTo>
                  <a:lnTo>
                    <a:pt x="16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238690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238690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2136575" y="769575"/>
              <a:ext cx="405125" cy="444125"/>
            </a:xfrm>
            <a:custGeom>
              <a:avLst/>
              <a:gdLst/>
              <a:ahLst/>
              <a:cxnLst/>
              <a:rect l="l" t="t" r="r" b="b"/>
              <a:pathLst>
                <a:path w="16205" h="17765" extrusionOk="0">
                  <a:moveTo>
                    <a:pt x="0" y="0"/>
                  </a:moveTo>
                  <a:lnTo>
                    <a:pt x="11561" y="17764"/>
                  </a:lnTo>
                  <a:lnTo>
                    <a:pt x="16204" y="17764"/>
                  </a:lnTo>
                  <a:lnTo>
                    <a:pt x="4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2136575" y="1213675"/>
              <a:ext cx="405125" cy="443825"/>
            </a:xfrm>
            <a:custGeom>
              <a:avLst/>
              <a:gdLst/>
              <a:ahLst/>
              <a:cxnLst/>
              <a:rect l="l" t="t" r="r" b="b"/>
              <a:pathLst>
                <a:path w="16205" h="17753" extrusionOk="0">
                  <a:moveTo>
                    <a:pt x="11561" y="0"/>
                  </a:moveTo>
                  <a:lnTo>
                    <a:pt x="0" y="17753"/>
                  </a:lnTo>
                  <a:lnTo>
                    <a:pt x="4620" y="17753"/>
                  </a:lnTo>
                  <a:lnTo>
                    <a:pt x="162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1885650" y="769575"/>
              <a:ext cx="405125" cy="444125"/>
            </a:xfrm>
            <a:custGeom>
              <a:avLst/>
              <a:gdLst/>
              <a:ahLst/>
              <a:cxnLst/>
              <a:rect l="l" t="t" r="r" b="b"/>
              <a:pathLst>
                <a:path w="16205" h="17765" extrusionOk="0">
                  <a:moveTo>
                    <a:pt x="0" y="0"/>
                  </a:moveTo>
                  <a:lnTo>
                    <a:pt x="11585" y="17764"/>
                  </a:lnTo>
                  <a:lnTo>
                    <a:pt x="16205" y="17764"/>
                  </a:lnTo>
                  <a:lnTo>
                    <a:pt x="46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1885650" y="1213675"/>
              <a:ext cx="405125" cy="443825"/>
            </a:xfrm>
            <a:custGeom>
              <a:avLst/>
              <a:gdLst/>
              <a:ahLst/>
              <a:cxnLst/>
              <a:rect l="l" t="t" r="r" b="b"/>
              <a:pathLst>
                <a:path w="16205" h="17753" extrusionOk="0">
                  <a:moveTo>
                    <a:pt x="11585" y="0"/>
                  </a:moveTo>
                  <a:lnTo>
                    <a:pt x="0" y="17753"/>
                  </a:lnTo>
                  <a:lnTo>
                    <a:pt x="4644" y="17753"/>
                  </a:lnTo>
                  <a:lnTo>
                    <a:pt x="16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163530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163530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1384375" y="769575"/>
              <a:ext cx="405450" cy="444125"/>
            </a:xfrm>
            <a:custGeom>
              <a:avLst/>
              <a:gdLst/>
              <a:ahLst/>
              <a:cxnLst/>
              <a:rect l="l" t="t" r="r" b="b"/>
              <a:pathLst>
                <a:path w="16218" h="17765" extrusionOk="0">
                  <a:moveTo>
                    <a:pt x="1" y="0"/>
                  </a:moveTo>
                  <a:lnTo>
                    <a:pt x="11586" y="17764"/>
                  </a:lnTo>
                  <a:lnTo>
                    <a:pt x="16217" y="17764"/>
                  </a:lnTo>
                  <a:lnTo>
                    <a:pt x="46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384375" y="1213675"/>
              <a:ext cx="405450" cy="443825"/>
            </a:xfrm>
            <a:custGeom>
              <a:avLst/>
              <a:gdLst/>
              <a:ahLst/>
              <a:cxnLst/>
              <a:rect l="l" t="t" r="r" b="b"/>
              <a:pathLst>
                <a:path w="16218" h="17753" extrusionOk="0">
                  <a:moveTo>
                    <a:pt x="11586" y="0"/>
                  </a:moveTo>
                  <a:lnTo>
                    <a:pt x="1" y="17753"/>
                  </a:lnTo>
                  <a:lnTo>
                    <a:pt x="4644" y="17753"/>
                  </a:lnTo>
                  <a:lnTo>
                    <a:pt x="16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113405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3405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9" name="Google Shape;2109;p24"/>
          <p:cNvGrpSpPr/>
          <p:nvPr/>
        </p:nvGrpSpPr>
        <p:grpSpPr>
          <a:xfrm rot="10800000">
            <a:off x="8430763" y="-12"/>
            <a:ext cx="263750" cy="452450"/>
            <a:chOff x="1912425" y="756475"/>
            <a:chExt cx="263750" cy="452450"/>
          </a:xfrm>
        </p:grpSpPr>
        <p:sp>
          <p:nvSpPr>
            <p:cNvPr id="2110" name="Google Shape;2110;p24"/>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4"/>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4"/>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13"/>
        <p:cNvGrpSpPr/>
        <p:nvPr/>
      </p:nvGrpSpPr>
      <p:grpSpPr>
        <a:xfrm>
          <a:off x="0" y="0"/>
          <a:ext cx="0" cy="0"/>
          <a:chOff x="0" y="0"/>
          <a:chExt cx="0" cy="0"/>
        </a:xfrm>
      </p:grpSpPr>
      <p:grpSp>
        <p:nvGrpSpPr>
          <p:cNvPr id="2114" name="Google Shape;2114;p25"/>
          <p:cNvGrpSpPr/>
          <p:nvPr/>
        </p:nvGrpSpPr>
        <p:grpSpPr>
          <a:xfrm>
            <a:off x="-708487" y="4048325"/>
            <a:ext cx="1971425" cy="1971100"/>
            <a:chOff x="3073575" y="1606875"/>
            <a:chExt cx="1971425" cy="1971100"/>
          </a:xfrm>
        </p:grpSpPr>
        <p:sp>
          <p:nvSpPr>
            <p:cNvPr id="2115" name="Google Shape;2115;p25"/>
            <p:cNvSpPr/>
            <p:nvPr/>
          </p:nvSpPr>
          <p:spPr>
            <a:xfrm>
              <a:off x="3126575" y="1606875"/>
              <a:ext cx="25" cy="1971100"/>
            </a:xfrm>
            <a:custGeom>
              <a:avLst/>
              <a:gdLst/>
              <a:ahLst/>
              <a:cxnLst/>
              <a:rect l="l" t="t" r="r" b="b"/>
              <a:pathLst>
                <a:path w="1" h="78844" fill="none" extrusionOk="0">
                  <a:moveTo>
                    <a:pt x="0" y="0"/>
                  </a:moveTo>
                  <a:lnTo>
                    <a:pt x="0"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3296225" y="1606875"/>
              <a:ext cx="25" cy="1971100"/>
            </a:xfrm>
            <a:custGeom>
              <a:avLst/>
              <a:gdLst/>
              <a:ahLst/>
              <a:cxnLst/>
              <a:rect l="l" t="t" r="r" b="b"/>
              <a:pathLst>
                <a:path w="1" h="78844" fill="none" extrusionOk="0">
                  <a:moveTo>
                    <a:pt x="1" y="0"/>
                  </a:moveTo>
                  <a:lnTo>
                    <a:pt x="1"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3465900" y="1606875"/>
              <a:ext cx="25" cy="1971100"/>
            </a:xfrm>
            <a:custGeom>
              <a:avLst/>
              <a:gdLst/>
              <a:ahLst/>
              <a:cxnLst/>
              <a:rect l="l" t="t" r="r" b="b"/>
              <a:pathLst>
                <a:path w="1" h="78844" fill="none" extrusionOk="0">
                  <a:moveTo>
                    <a:pt x="0" y="0"/>
                  </a:moveTo>
                  <a:lnTo>
                    <a:pt x="0"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3635275" y="1606875"/>
              <a:ext cx="25" cy="1971100"/>
            </a:xfrm>
            <a:custGeom>
              <a:avLst/>
              <a:gdLst/>
              <a:ahLst/>
              <a:cxnLst/>
              <a:rect l="l" t="t" r="r" b="b"/>
              <a:pathLst>
                <a:path w="1" h="78844" fill="none" extrusionOk="0">
                  <a:moveTo>
                    <a:pt x="0" y="0"/>
                  </a:moveTo>
                  <a:lnTo>
                    <a:pt x="0"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804625" y="1606875"/>
              <a:ext cx="25" cy="1971100"/>
            </a:xfrm>
            <a:custGeom>
              <a:avLst/>
              <a:gdLst/>
              <a:ahLst/>
              <a:cxnLst/>
              <a:rect l="l" t="t" r="r" b="b"/>
              <a:pathLst>
                <a:path w="1" h="78844" fill="none" extrusionOk="0">
                  <a:moveTo>
                    <a:pt x="1" y="0"/>
                  </a:moveTo>
                  <a:lnTo>
                    <a:pt x="1"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974600" y="1606875"/>
              <a:ext cx="25" cy="1971100"/>
            </a:xfrm>
            <a:custGeom>
              <a:avLst/>
              <a:gdLst/>
              <a:ahLst/>
              <a:cxnLst/>
              <a:rect l="l" t="t" r="r" b="b"/>
              <a:pathLst>
                <a:path w="1" h="78844" fill="none" extrusionOk="0">
                  <a:moveTo>
                    <a:pt x="0" y="0"/>
                  </a:moveTo>
                  <a:lnTo>
                    <a:pt x="0"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4144250" y="1606875"/>
              <a:ext cx="25" cy="1971100"/>
            </a:xfrm>
            <a:custGeom>
              <a:avLst/>
              <a:gdLst/>
              <a:ahLst/>
              <a:cxnLst/>
              <a:rect l="l" t="t" r="r" b="b"/>
              <a:pathLst>
                <a:path w="1" h="78844" fill="none" extrusionOk="0">
                  <a:moveTo>
                    <a:pt x="1" y="0"/>
                  </a:moveTo>
                  <a:lnTo>
                    <a:pt x="1"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4313925" y="1606875"/>
              <a:ext cx="25" cy="1971100"/>
            </a:xfrm>
            <a:custGeom>
              <a:avLst/>
              <a:gdLst/>
              <a:ahLst/>
              <a:cxnLst/>
              <a:rect l="l" t="t" r="r" b="b"/>
              <a:pathLst>
                <a:path w="1" h="78844" fill="none" extrusionOk="0">
                  <a:moveTo>
                    <a:pt x="0" y="0"/>
                  </a:moveTo>
                  <a:lnTo>
                    <a:pt x="0"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4483000" y="1606875"/>
              <a:ext cx="25" cy="1971100"/>
            </a:xfrm>
            <a:custGeom>
              <a:avLst/>
              <a:gdLst/>
              <a:ahLst/>
              <a:cxnLst/>
              <a:rect l="l" t="t" r="r" b="b"/>
              <a:pathLst>
                <a:path w="1" h="78844" fill="none" extrusionOk="0">
                  <a:moveTo>
                    <a:pt x="0" y="0"/>
                  </a:moveTo>
                  <a:lnTo>
                    <a:pt x="0"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4652650" y="1606875"/>
              <a:ext cx="25" cy="1971100"/>
            </a:xfrm>
            <a:custGeom>
              <a:avLst/>
              <a:gdLst/>
              <a:ahLst/>
              <a:cxnLst/>
              <a:rect l="l" t="t" r="r" b="b"/>
              <a:pathLst>
                <a:path w="1" h="78844" fill="none" extrusionOk="0">
                  <a:moveTo>
                    <a:pt x="1" y="0"/>
                  </a:moveTo>
                  <a:lnTo>
                    <a:pt x="1"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4822325" y="1606875"/>
              <a:ext cx="25" cy="1971100"/>
            </a:xfrm>
            <a:custGeom>
              <a:avLst/>
              <a:gdLst/>
              <a:ahLst/>
              <a:cxnLst/>
              <a:rect l="l" t="t" r="r" b="b"/>
              <a:pathLst>
                <a:path w="1" h="78844" fill="none" extrusionOk="0">
                  <a:moveTo>
                    <a:pt x="0" y="0"/>
                  </a:moveTo>
                  <a:lnTo>
                    <a:pt x="0"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4991975" y="1606875"/>
              <a:ext cx="25" cy="1971100"/>
            </a:xfrm>
            <a:custGeom>
              <a:avLst/>
              <a:gdLst/>
              <a:ahLst/>
              <a:cxnLst/>
              <a:rect l="l" t="t" r="r" b="b"/>
              <a:pathLst>
                <a:path w="1" h="78844" fill="none" extrusionOk="0">
                  <a:moveTo>
                    <a:pt x="1" y="0"/>
                  </a:moveTo>
                  <a:lnTo>
                    <a:pt x="1" y="78844"/>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3073575" y="1659550"/>
              <a:ext cx="1971425" cy="25"/>
            </a:xfrm>
            <a:custGeom>
              <a:avLst/>
              <a:gdLst/>
              <a:ahLst/>
              <a:cxnLst/>
              <a:rect l="l" t="t" r="r" b="b"/>
              <a:pathLst>
                <a:path w="78857" h="1" fill="none" extrusionOk="0">
                  <a:moveTo>
                    <a:pt x="78856" y="1"/>
                  </a:moveTo>
                  <a:lnTo>
                    <a:pt x="1" y="1"/>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3073575" y="1829225"/>
              <a:ext cx="1971425" cy="25"/>
            </a:xfrm>
            <a:custGeom>
              <a:avLst/>
              <a:gdLst/>
              <a:ahLst/>
              <a:cxnLst/>
              <a:rect l="l" t="t" r="r" b="b"/>
              <a:pathLst>
                <a:path w="78857" h="1" fill="none" extrusionOk="0">
                  <a:moveTo>
                    <a:pt x="78856" y="0"/>
                  </a:moveTo>
                  <a:lnTo>
                    <a:pt x="1" y="0"/>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3073575" y="1998875"/>
              <a:ext cx="1971425" cy="25"/>
            </a:xfrm>
            <a:custGeom>
              <a:avLst/>
              <a:gdLst/>
              <a:ahLst/>
              <a:cxnLst/>
              <a:rect l="l" t="t" r="r" b="b"/>
              <a:pathLst>
                <a:path w="78857" h="1" fill="none" extrusionOk="0">
                  <a:moveTo>
                    <a:pt x="78856" y="1"/>
                  </a:moveTo>
                  <a:lnTo>
                    <a:pt x="1" y="1"/>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3073575" y="2168550"/>
              <a:ext cx="1971425" cy="25"/>
            </a:xfrm>
            <a:custGeom>
              <a:avLst/>
              <a:gdLst/>
              <a:ahLst/>
              <a:cxnLst/>
              <a:rect l="l" t="t" r="r" b="b"/>
              <a:pathLst>
                <a:path w="78857" h="1" fill="none" extrusionOk="0">
                  <a:moveTo>
                    <a:pt x="78856" y="1"/>
                  </a:moveTo>
                  <a:lnTo>
                    <a:pt x="1" y="1"/>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3073575" y="2337925"/>
              <a:ext cx="1971425" cy="25"/>
            </a:xfrm>
            <a:custGeom>
              <a:avLst/>
              <a:gdLst/>
              <a:ahLst/>
              <a:cxnLst/>
              <a:rect l="l" t="t" r="r" b="b"/>
              <a:pathLst>
                <a:path w="78857" h="1" fill="none" extrusionOk="0">
                  <a:moveTo>
                    <a:pt x="78856" y="0"/>
                  </a:moveTo>
                  <a:lnTo>
                    <a:pt x="1" y="0"/>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3073575" y="2507575"/>
              <a:ext cx="1971425" cy="25"/>
            </a:xfrm>
            <a:custGeom>
              <a:avLst/>
              <a:gdLst/>
              <a:ahLst/>
              <a:cxnLst/>
              <a:rect l="l" t="t" r="r" b="b"/>
              <a:pathLst>
                <a:path w="78857" h="1" fill="none" extrusionOk="0">
                  <a:moveTo>
                    <a:pt x="78856" y="1"/>
                  </a:moveTo>
                  <a:lnTo>
                    <a:pt x="1" y="1"/>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3073575" y="2677250"/>
              <a:ext cx="1971425" cy="25"/>
            </a:xfrm>
            <a:custGeom>
              <a:avLst/>
              <a:gdLst/>
              <a:ahLst/>
              <a:cxnLst/>
              <a:rect l="l" t="t" r="r" b="b"/>
              <a:pathLst>
                <a:path w="78857" h="1" fill="none" extrusionOk="0">
                  <a:moveTo>
                    <a:pt x="78856" y="0"/>
                  </a:moveTo>
                  <a:lnTo>
                    <a:pt x="1" y="0"/>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3073575" y="2846900"/>
              <a:ext cx="1971425" cy="25"/>
            </a:xfrm>
            <a:custGeom>
              <a:avLst/>
              <a:gdLst/>
              <a:ahLst/>
              <a:cxnLst/>
              <a:rect l="l" t="t" r="r" b="b"/>
              <a:pathLst>
                <a:path w="78857" h="1" fill="none" extrusionOk="0">
                  <a:moveTo>
                    <a:pt x="78856" y="1"/>
                  </a:moveTo>
                  <a:lnTo>
                    <a:pt x="1" y="1"/>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3073575" y="3016575"/>
              <a:ext cx="1971425" cy="25"/>
            </a:xfrm>
            <a:custGeom>
              <a:avLst/>
              <a:gdLst/>
              <a:ahLst/>
              <a:cxnLst/>
              <a:rect l="l" t="t" r="r" b="b"/>
              <a:pathLst>
                <a:path w="78857" h="1" fill="none" extrusionOk="0">
                  <a:moveTo>
                    <a:pt x="78856" y="0"/>
                  </a:moveTo>
                  <a:lnTo>
                    <a:pt x="1" y="0"/>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3073575" y="3185950"/>
              <a:ext cx="1971425" cy="25"/>
            </a:xfrm>
            <a:custGeom>
              <a:avLst/>
              <a:gdLst/>
              <a:ahLst/>
              <a:cxnLst/>
              <a:rect l="l" t="t" r="r" b="b"/>
              <a:pathLst>
                <a:path w="78857" h="1" fill="none" extrusionOk="0">
                  <a:moveTo>
                    <a:pt x="78856" y="0"/>
                  </a:moveTo>
                  <a:lnTo>
                    <a:pt x="1" y="0"/>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3073575" y="3355600"/>
              <a:ext cx="1971425" cy="25"/>
            </a:xfrm>
            <a:custGeom>
              <a:avLst/>
              <a:gdLst/>
              <a:ahLst/>
              <a:cxnLst/>
              <a:rect l="l" t="t" r="r" b="b"/>
              <a:pathLst>
                <a:path w="78857" h="1" fill="none" extrusionOk="0">
                  <a:moveTo>
                    <a:pt x="78856" y="1"/>
                  </a:moveTo>
                  <a:lnTo>
                    <a:pt x="1" y="1"/>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3073575" y="3525275"/>
              <a:ext cx="1971425" cy="25"/>
            </a:xfrm>
            <a:custGeom>
              <a:avLst/>
              <a:gdLst/>
              <a:ahLst/>
              <a:cxnLst/>
              <a:rect l="l" t="t" r="r" b="b"/>
              <a:pathLst>
                <a:path w="78857" h="1" fill="none" extrusionOk="0">
                  <a:moveTo>
                    <a:pt x="78856" y="0"/>
                  </a:moveTo>
                  <a:lnTo>
                    <a:pt x="1" y="0"/>
                  </a:lnTo>
                </a:path>
              </a:pathLst>
            </a:custGeom>
            <a:solidFill>
              <a:schemeClr val="accent4"/>
            </a:solidFill>
            <a:ln w="625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9" name="Google Shape;2139;p25"/>
          <p:cNvGrpSpPr/>
          <p:nvPr/>
        </p:nvGrpSpPr>
        <p:grpSpPr>
          <a:xfrm rot="-5400000">
            <a:off x="7916424" y="4085031"/>
            <a:ext cx="1546883" cy="570048"/>
            <a:chOff x="1134050" y="769575"/>
            <a:chExt cx="2409850" cy="887925"/>
          </a:xfrm>
        </p:grpSpPr>
        <p:sp>
          <p:nvSpPr>
            <p:cNvPr id="2140" name="Google Shape;2140;p25"/>
            <p:cNvSpPr/>
            <p:nvPr/>
          </p:nvSpPr>
          <p:spPr>
            <a:xfrm>
              <a:off x="3138775" y="769575"/>
              <a:ext cx="405125" cy="444125"/>
            </a:xfrm>
            <a:custGeom>
              <a:avLst/>
              <a:gdLst/>
              <a:ahLst/>
              <a:cxnLst/>
              <a:rect l="l" t="t" r="r" b="b"/>
              <a:pathLst>
                <a:path w="16205" h="17765" extrusionOk="0">
                  <a:moveTo>
                    <a:pt x="0" y="0"/>
                  </a:moveTo>
                  <a:lnTo>
                    <a:pt x="11585"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3138775" y="1213675"/>
              <a:ext cx="405125" cy="443825"/>
            </a:xfrm>
            <a:custGeom>
              <a:avLst/>
              <a:gdLst/>
              <a:ahLst/>
              <a:cxnLst/>
              <a:rect l="l" t="t" r="r" b="b"/>
              <a:pathLst>
                <a:path w="16205" h="17753" extrusionOk="0">
                  <a:moveTo>
                    <a:pt x="11585" y="0"/>
                  </a:moveTo>
                  <a:lnTo>
                    <a:pt x="0"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288815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288815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2637525" y="769575"/>
              <a:ext cx="405425" cy="444125"/>
            </a:xfrm>
            <a:custGeom>
              <a:avLst/>
              <a:gdLst/>
              <a:ahLst/>
              <a:cxnLst/>
              <a:rect l="l" t="t" r="r" b="b"/>
              <a:pathLst>
                <a:path w="16217" h="17765" extrusionOk="0">
                  <a:moveTo>
                    <a:pt x="0" y="0"/>
                  </a:moveTo>
                  <a:lnTo>
                    <a:pt x="11573" y="17764"/>
                  </a:lnTo>
                  <a:lnTo>
                    <a:pt x="16217"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2637525" y="1213675"/>
              <a:ext cx="405425" cy="443825"/>
            </a:xfrm>
            <a:custGeom>
              <a:avLst/>
              <a:gdLst/>
              <a:ahLst/>
              <a:cxnLst/>
              <a:rect l="l" t="t" r="r" b="b"/>
              <a:pathLst>
                <a:path w="16217" h="17753" extrusionOk="0">
                  <a:moveTo>
                    <a:pt x="11573" y="0"/>
                  </a:moveTo>
                  <a:lnTo>
                    <a:pt x="0" y="17753"/>
                  </a:lnTo>
                  <a:lnTo>
                    <a:pt x="4632" y="17753"/>
                  </a:lnTo>
                  <a:lnTo>
                    <a:pt x="16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238690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238690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2136575" y="769575"/>
              <a:ext cx="405125" cy="444125"/>
            </a:xfrm>
            <a:custGeom>
              <a:avLst/>
              <a:gdLst/>
              <a:ahLst/>
              <a:cxnLst/>
              <a:rect l="l" t="t" r="r" b="b"/>
              <a:pathLst>
                <a:path w="16205" h="17765" extrusionOk="0">
                  <a:moveTo>
                    <a:pt x="0" y="0"/>
                  </a:moveTo>
                  <a:lnTo>
                    <a:pt x="11561" y="17764"/>
                  </a:lnTo>
                  <a:lnTo>
                    <a:pt x="16204" y="17764"/>
                  </a:lnTo>
                  <a:lnTo>
                    <a:pt x="4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2136575" y="1213675"/>
              <a:ext cx="405125" cy="443825"/>
            </a:xfrm>
            <a:custGeom>
              <a:avLst/>
              <a:gdLst/>
              <a:ahLst/>
              <a:cxnLst/>
              <a:rect l="l" t="t" r="r" b="b"/>
              <a:pathLst>
                <a:path w="16205" h="17753" extrusionOk="0">
                  <a:moveTo>
                    <a:pt x="11561" y="0"/>
                  </a:moveTo>
                  <a:lnTo>
                    <a:pt x="0" y="17753"/>
                  </a:lnTo>
                  <a:lnTo>
                    <a:pt x="4620" y="17753"/>
                  </a:lnTo>
                  <a:lnTo>
                    <a:pt x="16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885650" y="769575"/>
              <a:ext cx="405125" cy="444125"/>
            </a:xfrm>
            <a:custGeom>
              <a:avLst/>
              <a:gdLst/>
              <a:ahLst/>
              <a:cxnLst/>
              <a:rect l="l" t="t" r="r" b="b"/>
              <a:pathLst>
                <a:path w="16205" h="17765" extrusionOk="0">
                  <a:moveTo>
                    <a:pt x="0" y="0"/>
                  </a:moveTo>
                  <a:lnTo>
                    <a:pt x="11585"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5"/>
            <p:cNvSpPr/>
            <p:nvPr/>
          </p:nvSpPr>
          <p:spPr>
            <a:xfrm>
              <a:off x="1885650" y="1213675"/>
              <a:ext cx="405125" cy="443825"/>
            </a:xfrm>
            <a:custGeom>
              <a:avLst/>
              <a:gdLst/>
              <a:ahLst/>
              <a:cxnLst/>
              <a:rect l="l" t="t" r="r" b="b"/>
              <a:pathLst>
                <a:path w="16205" h="17753" extrusionOk="0">
                  <a:moveTo>
                    <a:pt x="11585"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5"/>
            <p:cNvSpPr/>
            <p:nvPr/>
          </p:nvSpPr>
          <p:spPr>
            <a:xfrm>
              <a:off x="163530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163530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384375" y="769575"/>
              <a:ext cx="405450" cy="444125"/>
            </a:xfrm>
            <a:custGeom>
              <a:avLst/>
              <a:gdLst/>
              <a:ahLst/>
              <a:cxnLst/>
              <a:rect l="l" t="t" r="r" b="b"/>
              <a:pathLst>
                <a:path w="16218" h="17765" extrusionOk="0">
                  <a:moveTo>
                    <a:pt x="1" y="0"/>
                  </a:moveTo>
                  <a:lnTo>
                    <a:pt x="11586" y="17764"/>
                  </a:lnTo>
                  <a:lnTo>
                    <a:pt x="16217"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384375" y="1213675"/>
              <a:ext cx="405450" cy="443825"/>
            </a:xfrm>
            <a:custGeom>
              <a:avLst/>
              <a:gdLst/>
              <a:ahLst/>
              <a:cxnLst/>
              <a:rect l="l" t="t" r="r" b="b"/>
              <a:pathLst>
                <a:path w="16218" h="17753" extrusionOk="0">
                  <a:moveTo>
                    <a:pt x="11586" y="0"/>
                  </a:moveTo>
                  <a:lnTo>
                    <a:pt x="1" y="17753"/>
                  </a:lnTo>
                  <a:lnTo>
                    <a:pt x="4644" y="17753"/>
                  </a:lnTo>
                  <a:lnTo>
                    <a:pt x="16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13405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13405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8" name="Google Shape;2158;p25"/>
          <p:cNvGrpSpPr/>
          <p:nvPr/>
        </p:nvGrpSpPr>
        <p:grpSpPr>
          <a:xfrm>
            <a:off x="452450" y="0"/>
            <a:ext cx="1139750" cy="465550"/>
            <a:chOff x="4296650" y="4168800"/>
            <a:chExt cx="1139750" cy="465550"/>
          </a:xfrm>
        </p:grpSpPr>
        <p:sp>
          <p:nvSpPr>
            <p:cNvPr id="2159" name="Google Shape;2159;p25"/>
            <p:cNvSpPr/>
            <p:nvPr/>
          </p:nvSpPr>
          <p:spPr>
            <a:xfrm>
              <a:off x="42966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43484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440055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445202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450382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455592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460770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a:off x="4659500" y="4168800"/>
              <a:ext cx="465850" cy="465550"/>
            </a:xfrm>
            <a:custGeom>
              <a:avLst/>
              <a:gdLst/>
              <a:ahLst/>
              <a:cxnLst/>
              <a:rect l="l" t="t" r="r" b="b"/>
              <a:pathLst>
                <a:path w="18634" h="18622" fill="none" extrusionOk="0">
                  <a:moveTo>
                    <a:pt x="0" y="18622"/>
                  </a:moveTo>
                  <a:lnTo>
                    <a:pt x="18634"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a:off x="471160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a:off x="476307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481517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486697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49187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49708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3" name="Google Shape;2173;p25"/>
          <p:cNvGrpSpPr/>
          <p:nvPr/>
        </p:nvGrpSpPr>
        <p:grpSpPr>
          <a:xfrm>
            <a:off x="8235725" y="1"/>
            <a:ext cx="908272" cy="334659"/>
            <a:chOff x="1134050" y="769575"/>
            <a:chExt cx="2409850" cy="887925"/>
          </a:xfrm>
        </p:grpSpPr>
        <p:sp>
          <p:nvSpPr>
            <p:cNvPr id="2174" name="Google Shape;2174;p25"/>
            <p:cNvSpPr/>
            <p:nvPr/>
          </p:nvSpPr>
          <p:spPr>
            <a:xfrm>
              <a:off x="3138775" y="769575"/>
              <a:ext cx="405125" cy="444125"/>
            </a:xfrm>
            <a:custGeom>
              <a:avLst/>
              <a:gdLst/>
              <a:ahLst/>
              <a:cxnLst/>
              <a:rect l="l" t="t" r="r" b="b"/>
              <a:pathLst>
                <a:path w="16205" h="17765" extrusionOk="0">
                  <a:moveTo>
                    <a:pt x="0" y="0"/>
                  </a:moveTo>
                  <a:lnTo>
                    <a:pt x="11585"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3138775" y="1213675"/>
              <a:ext cx="405125" cy="443825"/>
            </a:xfrm>
            <a:custGeom>
              <a:avLst/>
              <a:gdLst/>
              <a:ahLst/>
              <a:cxnLst/>
              <a:rect l="l" t="t" r="r" b="b"/>
              <a:pathLst>
                <a:path w="16205" h="17753" extrusionOk="0">
                  <a:moveTo>
                    <a:pt x="11585" y="0"/>
                  </a:moveTo>
                  <a:lnTo>
                    <a:pt x="0"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288815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288815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2637525" y="769575"/>
              <a:ext cx="405425" cy="444125"/>
            </a:xfrm>
            <a:custGeom>
              <a:avLst/>
              <a:gdLst/>
              <a:ahLst/>
              <a:cxnLst/>
              <a:rect l="l" t="t" r="r" b="b"/>
              <a:pathLst>
                <a:path w="16217" h="17765" extrusionOk="0">
                  <a:moveTo>
                    <a:pt x="0" y="0"/>
                  </a:moveTo>
                  <a:lnTo>
                    <a:pt x="11573" y="17764"/>
                  </a:lnTo>
                  <a:lnTo>
                    <a:pt x="16217"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2637525" y="1213675"/>
              <a:ext cx="405425" cy="443825"/>
            </a:xfrm>
            <a:custGeom>
              <a:avLst/>
              <a:gdLst/>
              <a:ahLst/>
              <a:cxnLst/>
              <a:rect l="l" t="t" r="r" b="b"/>
              <a:pathLst>
                <a:path w="16217" h="17753" extrusionOk="0">
                  <a:moveTo>
                    <a:pt x="11573" y="0"/>
                  </a:moveTo>
                  <a:lnTo>
                    <a:pt x="0" y="17753"/>
                  </a:lnTo>
                  <a:lnTo>
                    <a:pt x="4632" y="17753"/>
                  </a:lnTo>
                  <a:lnTo>
                    <a:pt x="16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238690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238690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2136575" y="769575"/>
              <a:ext cx="405125" cy="444125"/>
            </a:xfrm>
            <a:custGeom>
              <a:avLst/>
              <a:gdLst/>
              <a:ahLst/>
              <a:cxnLst/>
              <a:rect l="l" t="t" r="r" b="b"/>
              <a:pathLst>
                <a:path w="16205" h="17765" extrusionOk="0">
                  <a:moveTo>
                    <a:pt x="0" y="0"/>
                  </a:moveTo>
                  <a:lnTo>
                    <a:pt x="11561" y="17764"/>
                  </a:lnTo>
                  <a:lnTo>
                    <a:pt x="16204" y="17764"/>
                  </a:lnTo>
                  <a:lnTo>
                    <a:pt x="4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2136575" y="1213675"/>
              <a:ext cx="405125" cy="443825"/>
            </a:xfrm>
            <a:custGeom>
              <a:avLst/>
              <a:gdLst/>
              <a:ahLst/>
              <a:cxnLst/>
              <a:rect l="l" t="t" r="r" b="b"/>
              <a:pathLst>
                <a:path w="16205" h="17753" extrusionOk="0">
                  <a:moveTo>
                    <a:pt x="11561" y="0"/>
                  </a:moveTo>
                  <a:lnTo>
                    <a:pt x="0" y="17753"/>
                  </a:lnTo>
                  <a:lnTo>
                    <a:pt x="4620" y="17753"/>
                  </a:lnTo>
                  <a:lnTo>
                    <a:pt x="16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a:off x="1885650" y="769575"/>
              <a:ext cx="405125" cy="444125"/>
            </a:xfrm>
            <a:custGeom>
              <a:avLst/>
              <a:gdLst/>
              <a:ahLst/>
              <a:cxnLst/>
              <a:rect l="l" t="t" r="r" b="b"/>
              <a:pathLst>
                <a:path w="16205" h="17765" extrusionOk="0">
                  <a:moveTo>
                    <a:pt x="0" y="0"/>
                  </a:moveTo>
                  <a:lnTo>
                    <a:pt x="11585"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a:off x="1885650" y="1213675"/>
              <a:ext cx="405125" cy="443825"/>
            </a:xfrm>
            <a:custGeom>
              <a:avLst/>
              <a:gdLst/>
              <a:ahLst/>
              <a:cxnLst/>
              <a:rect l="l" t="t" r="r" b="b"/>
              <a:pathLst>
                <a:path w="16205" h="17753" extrusionOk="0">
                  <a:moveTo>
                    <a:pt x="11585"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163530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163530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1384375" y="769575"/>
              <a:ext cx="405450" cy="444125"/>
            </a:xfrm>
            <a:custGeom>
              <a:avLst/>
              <a:gdLst/>
              <a:ahLst/>
              <a:cxnLst/>
              <a:rect l="l" t="t" r="r" b="b"/>
              <a:pathLst>
                <a:path w="16218" h="17765" extrusionOk="0">
                  <a:moveTo>
                    <a:pt x="1" y="0"/>
                  </a:moveTo>
                  <a:lnTo>
                    <a:pt x="11586" y="17764"/>
                  </a:lnTo>
                  <a:lnTo>
                    <a:pt x="16217"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384375" y="1213675"/>
              <a:ext cx="405450" cy="443825"/>
            </a:xfrm>
            <a:custGeom>
              <a:avLst/>
              <a:gdLst/>
              <a:ahLst/>
              <a:cxnLst/>
              <a:rect l="l" t="t" r="r" b="b"/>
              <a:pathLst>
                <a:path w="16218" h="17753" extrusionOk="0">
                  <a:moveTo>
                    <a:pt x="11586" y="0"/>
                  </a:moveTo>
                  <a:lnTo>
                    <a:pt x="1" y="17753"/>
                  </a:lnTo>
                  <a:lnTo>
                    <a:pt x="4644" y="17753"/>
                  </a:lnTo>
                  <a:lnTo>
                    <a:pt x="16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13405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13405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2" name="Google Shape;2192;p25"/>
          <p:cNvGrpSpPr/>
          <p:nvPr/>
        </p:nvGrpSpPr>
        <p:grpSpPr>
          <a:xfrm rot="5400000">
            <a:off x="94338" y="4509638"/>
            <a:ext cx="263750" cy="452450"/>
            <a:chOff x="1912425" y="756475"/>
            <a:chExt cx="263750" cy="452450"/>
          </a:xfrm>
        </p:grpSpPr>
        <p:sp>
          <p:nvSpPr>
            <p:cNvPr id="2193" name="Google Shape;2193;p25"/>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25"/>
          <p:cNvGrpSpPr/>
          <p:nvPr/>
        </p:nvGrpSpPr>
        <p:grpSpPr>
          <a:xfrm>
            <a:off x="452438" y="6538"/>
            <a:ext cx="263750" cy="452450"/>
            <a:chOff x="1912425" y="756475"/>
            <a:chExt cx="263750" cy="452450"/>
          </a:xfrm>
        </p:grpSpPr>
        <p:sp>
          <p:nvSpPr>
            <p:cNvPr id="2197" name="Google Shape;2197;p25"/>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7971963" y="4691038"/>
            <a:ext cx="263750" cy="452450"/>
            <a:chOff x="1912425" y="756475"/>
            <a:chExt cx="263750" cy="452450"/>
          </a:xfrm>
        </p:grpSpPr>
        <p:sp>
          <p:nvSpPr>
            <p:cNvPr id="2201" name="Google Shape;2201;p25"/>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bwMode="auto">
          <a:xfrm>
            <a:off x="3479500" y="-15814"/>
            <a:ext cx="5664501" cy="5159314"/>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 name="connsiteX0" fmla="*/ 2971144 w 8548017"/>
              <a:gd name="connsiteY0" fmla="*/ 0 h 6858000"/>
              <a:gd name="connsiteX1" fmla="*/ 7752484 w 8548017"/>
              <a:gd name="connsiteY1" fmla="*/ 0 h 6858000"/>
              <a:gd name="connsiteX2" fmla="*/ 7863964 w 8548017"/>
              <a:gd name="connsiteY2" fmla="*/ 173070 h 6858000"/>
              <a:gd name="connsiteX3" fmla="*/ 8548017 w 8548017"/>
              <a:gd name="connsiteY3" fmla="*/ 1036643 h 6858000"/>
              <a:gd name="connsiteX4" fmla="*/ 8527206 w 8548017"/>
              <a:gd name="connsiteY4" fmla="*/ 1631659 h 6858000"/>
              <a:gd name="connsiteX5" fmla="*/ 8527206 w 8548017"/>
              <a:gd name="connsiteY5" fmla="*/ 6858000 h 6858000"/>
              <a:gd name="connsiteX6" fmla="*/ 1968306 w 8548017"/>
              <a:gd name="connsiteY6" fmla="*/ 6858000 h 6858000"/>
              <a:gd name="connsiteX7" fmla="*/ 1963205 w 8548017"/>
              <a:gd name="connsiteY7" fmla="*/ 6855630 h 6858000"/>
              <a:gd name="connsiteX8" fmla="*/ 1098144 w 8548017"/>
              <a:gd name="connsiteY8" fmla="*/ 6340068 h 6858000"/>
              <a:gd name="connsiteX9" fmla="*/ 430707 w 8548017"/>
              <a:gd name="connsiteY9" fmla="*/ 5690993 h 6858000"/>
              <a:gd name="connsiteX10" fmla="*/ 561 w 8548017"/>
              <a:gd name="connsiteY10" fmla="*/ 4468699 h 6858000"/>
              <a:gd name="connsiteX11" fmla="*/ 47377 w 8548017"/>
              <a:gd name="connsiteY11" fmla="*/ 3944319 h 6858000"/>
              <a:gd name="connsiteX12" fmla="*/ 62248 w 8548017"/>
              <a:gd name="connsiteY12" fmla="*/ 3832572 h 6858000"/>
              <a:gd name="connsiteX13" fmla="*/ 108969 w 8548017"/>
              <a:gd name="connsiteY13" fmla="*/ 3658898 h 6858000"/>
              <a:gd name="connsiteX14" fmla="*/ 139210 w 8548017"/>
              <a:gd name="connsiteY14" fmla="*/ 3591318 h 6858000"/>
              <a:gd name="connsiteX15" fmla="*/ 486668 w 8548017"/>
              <a:gd name="connsiteY15" fmla="*/ 2814496 h 6858000"/>
              <a:gd name="connsiteX16" fmla="*/ 1140836 w 8548017"/>
              <a:gd name="connsiteY16" fmla="*/ 1857357 h 6858000"/>
              <a:gd name="connsiteX17" fmla="*/ 2283959 w 8548017"/>
              <a:gd name="connsiteY17" fmla="*/ 615316 h 6858000"/>
              <a:gd name="connsiteX18" fmla="*/ 2889393 w 8548017"/>
              <a:gd name="connsiteY18" fmla="*/ 66398 h 6858000"/>
              <a:gd name="connsiteX19" fmla="*/ 2971144 w 8548017"/>
              <a:gd name="connsiteY19" fmla="*/ 0 h 6858000"/>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601798"/>
              <a:gd name="connsiteY0" fmla="*/ 1101 h 6859101"/>
              <a:gd name="connsiteX1" fmla="*/ 7752484 w 8601798"/>
              <a:gd name="connsiteY1" fmla="*/ 1101 h 6859101"/>
              <a:gd name="connsiteX2" fmla="*/ 8535835 w 8601798"/>
              <a:gd name="connsiteY2" fmla="*/ 0 h 6859101"/>
              <a:gd name="connsiteX3" fmla="*/ 8548017 w 8601798"/>
              <a:gd name="connsiteY3" fmla="*/ 1037744 h 6859101"/>
              <a:gd name="connsiteX4" fmla="*/ 8527206 w 8601798"/>
              <a:gd name="connsiteY4" fmla="*/ 1632760 h 6859101"/>
              <a:gd name="connsiteX5" fmla="*/ 8527206 w 8601798"/>
              <a:gd name="connsiteY5" fmla="*/ 6859101 h 6859101"/>
              <a:gd name="connsiteX6" fmla="*/ 1968306 w 8601798"/>
              <a:gd name="connsiteY6" fmla="*/ 6859101 h 6859101"/>
              <a:gd name="connsiteX7" fmla="*/ 1963205 w 8601798"/>
              <a:gd name="connsiteY7" fmla="*/ 6856731 h 6859101"/>
              <a:gd name="connsiteX8" fmla="*/ 1098144 w 8601798"/>
              <a:gd name="connsiteY8" fmla="*/ 6341169 h 6859101"/>
              <a:gd name="connsiteX9" fmla="*/ 430707 w 8601798"/>
              <a:gd name="connsiteY9" fmla="*/ 5692094 h 6859101"/>
              <a:gd name="connsiteX10" fmla="*/ 561 w 8601798"/>
              <a:gd name="connsiteY10" fmla="*/ 4469800 h 6859101"/>
              <a:gd name="connsiteX11" fmla="*/ 47377 w 8601798"/>
              <a:gd name="connsiteY11" fmla="*/ 3945420 h 6859101"/>
              <a:gd name="connsiteX12" fmla="*/ 62248 w 8601798"/>
              <a:gd name="connsiteY12" fmla="*/ 3833673 h 6859101"/>
              <a:gd name="connsiteX13" fmla="*/ 108969 w 8601798"/>
              <a:gd name="connsiteY13" fmla="*/ 3659999 h 6859101"/>
              <a:gd name="connsiteX14" fmla="*/ 139210 w 8601798"/>
              <a:gd name="connsiteY14" fmla="*/ 3592419 h 6859101"/>
              <a:gd name="connsiteX15" fmla="*/ 486668 w 8601798"/>
              <a:gd name="connsiteY15" fmla="*/ 2815597 h 6859101"/>
              <a:gd name="connsiteX16" fmla="*/ 1140836 w 8601798"/>
              <a:gd name="connsiteY16" fmla="*/ 1858458 h 6859101"/>
              <a:gd name="connsiteX17" fmla="*/ 2283959 w 8601798"/>
              <a:gd name="connsiteY17" fmla="*/ 616417 h 6859101"/>
              <a:gd name="connsiteX18" fmla="*/ 2889393 w 8601798"/>
              <a:gd name="connsiteY18" fmla="*/ 67499 h 6859101"/>
              <a:gd name="connsiteX19" fmla="*/ 2971144 w 8601798"/>
              <a:gd name="connsiteY19" fmla="*/ 1101 h 6859101"/>
              <a:gd name="connsiteX0" fmla="*/ 2971144 w 8875759"/>
              <a:gd name="connsiteY0" fmla="*/ 1101 h 6859101"/>
              <a:gd name="connsiteX1" fmla="*/ 7752484 w 8875759"/>
              <a:gd name="connsiteY1" fmla="*/ 1101 h 6859101"/>
              <a:gd name="connsiteX2" fmla="*/ 8535835 w 8875759"/>
              <a:gd name="connsiteY2" fmla="*/ 0 h 6859101"/>
              <a:gd name="connsiteX3" fmla="*/ 8875759 w 8875759"/>
              <a:gd name="connsiteY3" fmla="*/ 1139344 h 6859101"/>
              <a:gd name="connsiteX4" fmla="*/ 8527206 w 8875759"/>
              <a:gd name="connsiteY4" fmla="*/ 1632760 h 6859101"/>
              <a:gd name="connsiteX5" fmla="*/ 8527206 w 8875759"/>
              <a:gd name="connsiteY5" fmla="*/ 6859101 h 6859101"/>
              <a:gd name="connsiteX6" fmla="*/ 1968306 w 8875759"/>
              <a:gd name="connsiteY6" fmla="*/ 6859101 h 6859101"/>
              <a:gd name="connsiteX7" fmla="*/ 1963205 w 8875759"/>
              <a:gd name="connsiteY7" fmla="*/ 6856731 h 6859101"/>
              <a:gd name="connsiteX8" fmla="*/ 1098144 w 8875759"/>
              <a:gd name="connsiteY8" fmla="*/ 6341169 h 6859101"/>
              <a:gd name="connsiteX9" fmla="*/ 430707 w 8875759"/>
              <a:gd name="connsiteY9" fmla="*/ 5692094 h 6859101"/>
              <a:gd name="connsiteX10" fmla="*/ 561 w 8875759"/>
              <a:gd name="connsiteY10" fmla="*/ 4469800 h 6859101"/>
              <a:gd name="connsiteX11" fmla="*/ 47377 w 8875759"/>
              <a:gd name="connsiteY11" fmla="*/ 3945420 h 6859101"/>
              <a:gd name="connsiteX12" fmla="*/ 62248 w 8875759"/>
              <a:gd name="connsiteY12" fmla="*/ 3833673 h 6859101"/>
              <a:gd name="connsiteX13" fmla="*/ 108969 w 8875759"/>
              <a:gd name="connsiteY13" fmla="*/ 3659999 h 6859101"/>
              <a:gd name="connsiteX14" fmla="*/ 139210 w 8875759"/>
              <a:gd name="connsiteY14" fmla="*/ 3592419 h 6859101"/>
              <a:gd name="connsiteX15" fmla="*/ 486668 w 8875759"/>
              <a:gd name="connsiteY15" fmla="*/ 2815597 h 6859101"/>
              <a:gd name="connsiteX16" fmla="*/ 1140836 w 8875759"/>
              <a:gd name="connsiteY16" fmla="*/ 1858458 h 6859101"/>
              <a:gd name="connsiteX17" fmla="*/ 2283959 w 8875759"/>
              <a:gd name="connsiteY17" fmla="*/ 616417 h 6859101"/>
              <a:gd name="connsiteX18" fmla="*/ 2889393 w 8875759"/>
              <a:gd name="connsiteY18" fmla="*/ 67499 h 6859101"/>
              <a:gd name="connsiteX19" fmla="*/ 2971144 w 8875759"/>
              <a:gd name="connsiteY19" fmla="*/ 1101 h 6859101"/>
              <a:gd name="connsiteX0" fmla="*/ 2971144 w 8875759"/>
              <a:gd name="connsiteY0" fmla="*/ 0 h 6858000"/>
              <a:gd name="connsiteX1" fmla="*/ 7752484 w 8875759"/>
              <a:gd name="connsiteY1" fmla="*/ 0 h 6858000"/>
              <a:gd name="connsiteX2" fmla="*/ 8781642 w 8875759"/>
              <a:gd name="connsiteY2" fmla="*/ 85984 h 6858000"/>
              <a:gd name="connsiteX3" fmla="*/ 8875759 w 8875759"/>
              <a:gd name="connsiteY3" fmla="*/ 1138243 h 6858000"/>
              <a:gd name="connsiteX4" fmla="*/ 8527206 w 8875759"/>
              <a:gd name="connsiteY4" fmla="*/ 1631659 h 6858000"/>
              <a:gd name="connsiteX5" fmla="*/ 8527206 w 8875759"/>
              <a:gd name="connsiteY5" fmla="*/ 6858000 h 6858000"/>
              <a:gd name="connsiteX6" fmla="*/ 1968306 w 8875759"/>
              <a:gd name="connsiteY6" fmla="*/ 6858000 h 6858000"/>
              <a:gd name="connsiteX7" fmla="*/ 1963205 w 8875759"/>
              <a:gd name="connsiteY7" fmla="*/ 6855630 h 6858000"/>
              <a:gd name="connsiteX8" fmla="*/ 1098144 w 8875759"/>
              <a:gd name="connsiteY8" fmla="*/ 6340068 h 6858000"/>
              <a:gd name="connsiteX9" fmla="*/ 430707 w 8875759"/>
              <a:gd name="connsiteY9" fmla="*/ 5690993 h 6858000"/>
              <a:gd name="connsiteX10" fmla="*/ 561 w 8875759"/>
              <a:gd name="connsiteY10" fmla="*/ 4468699 h 6858000"/>
              <a:gd name="connsiteX11" fmla="*/ 47377 w 8875759"/>
              <a:gd name="connsiteY11" fmla="*/ 3944319 h 6858000"/>
              <a:gd name="connsiteX12" fmla="*/ 62248 w 8875759"/>
              <a:gd name="connsiteY12" fmla="*/ 3832572 h 6858000"/>
              <a:gd name="connsiteX13" fmla="*/ 108969 w 8875759"/>
              <a:gd name="connsiteY13" fmla="*/ 3658898 h 6858000"/>
              <a:gd name="connsiteX14" fmla="*/ 139210 w 8875759"/>
              <a:gd name="connsiteY14" fmla="*/ 3591318 h 6858000"/>
              <a:gd name="connsiteX15" fmla="*/ 486668 w 8875759"/>
              <a:gd name="connsiteY15" fmla="*/ 2814496 h 6858000"/>
              <a:gd name="connsiteX16" fmla="*/ 1140836 w 8875759"/>
              <a:gd name="connsiteY16" fmla="*/ 1857357 h 6858000"/>
              <a:gd name="connsiteX17" fmla="*/ 2283959 w 8875759"/>
              <a:gd name="connsiteY17" fmla="*/ 615316 h 6858000"/>
              <a:gd name="connsiteX18" fmla="*/ 2889393 w 8875759"/>
              <a:gd name="connsiteY18" fmla="*/ 66398 h 6858000"/>
              <a:gd name="connsiteX19" fmla="*/ 2971144 w 8875759"/>
              <a:gd name="connsiteY19" fmla="*/ 0 h 6858000"/>
              <a:gd name="connsiteX0" fmla="*/ 2971144 w 8943533"/>
              <a:gd name="connsiteY0" fmla="*/ 1101 h 6859101"/>
              <a:gd name="connsiteX1" fmla="*/ 7752484 w 8943533"/>
              <a:gd name="connsiteY1" fmla="*/ 1101 h 6859101"/>
              <a:gd name="connsiteX2" fmla="*/ 8879965 w 8943533"/>
              <a:gd name="connsiteY2" fmla="*/ 0 h 6859101"/>
              <a:gd name="connsiteX3" fmla="*/ 8875759 w 8943533"/>
              <a:gd name="connsiteY3" fmla="*/ 1139344 h 6859101"/>
              <a:gd name="connsiteX4" fmla="*/ 8527206 w 8943533"/>
              <a:gd name="connsiteY4" fmla="*/ 1632760 h 6859101"/>
              <a:gd name="connsiteX5" fmla="*/ 8527206 w 8943533"/>
              <a:gd name="connsiteY5" fmla="*/ 6859101 h 6859101"/>
              <a:gd name="connsiteX6" fmla="*/ 1968306 w 8943533"/>
              <a:gd name="connsiteY6" fmla="*/ 6859101 h 6859101"/>
              <a:gd name="connsiteX7" fmla="*/ 1963205 w 8943533"/>
              <a:gd name="connsiteY7" fmla="*/ 6856731 h 6859101"/>
              <a:gd name="connsiteX8" fmla="*/ 1098144 w 8943533"/>
              <a:gd name="connsiteY8" fmla="*/ 6341169 h 6859101"/>
              <a:gd name="connsiteX9" fmla="*/ 430707 w 8943533"/>
              <a:gd name="connsiteY9" fmla="*/ 5692094 h 6859101"/>
              <a:gd name="connsiteX10" fmla="*/ 561 w 8943533"/>
              <a:gd name="connsiteY10" fmla="*/ 4469800 h 6859101"/>
              <a:gd name="connsiteX11" fmla="*/ 47377 w 8943533"/>
              <a:gd name="connsiteY11" fmla="*/ 3945420 h 6859101"/>
              <a:gd name="connsiteX12" fmla="*/ 62248 w 8943533"/>
              <a:gd name="connsiteY12" fmla="*/ 3833673 h 6859101"/>
              <a:gd name="connsiteX13" fmla="*/ 108969 w 8943533"/>
              <a:gd name="connsiteY13" fmla="*/ 3659999 h 6859101"/>
              <a:gd name="connsiteX14" fmla="*/ 139210 w 8943533"/>
              <a:gd name="connsiteY14" fmla="*/ 3592419 h 6859101"/>
              <a:gd name="connsiteX15" fmla="*/ 486668 w 8943533"/>
              <a:gd name="connsiteY15" fmla="*/ 2815597 h 6859101"/>
              <a:gd name="connsiteX16" fmla="*/ 1140836 w 8943533"/>
              <a:gd name="connsiteY16" fmla="*/ 1858458 h 6859101"/>
              <a:gd name="connsiteX17" fmla="*/ 2283959 w 8943533"/>
              <a:gd name="connsiteY17" fmla="*/ 616417 h 6859101"/>
              <a:gd name="connsiteX18" fmla="*/ 2889393 w 8943533"/>
              <a:gd name="connsiteY18" fmla="*/ 67499 h 6859101"/>
              <a:gd name="connsiteX19" fmla="*/ 2971144 w 8943533"/>
              <a:gd name="connsiteY19" fmla="*/ 1101 h 6859101"/>
              <a:gd name="connsiteX0" fmla="*/ 2971144 w 8914877"/>
              <a:gd name="connsiteY0" fmla="*/ 1101 h 6859101"/>
              <a:gd name="connsiteX1" fmla="*/ 7752484 w 8914877"/>
              <a:gd name="connsiteY1" fmla="*/ 1101 h 6859101"/>
              <a:gd name="connsiteX2" fmla="*/ 8879965 w 8914877"/>
              <a:gd name="connsiteY2" fmla="*/ 0 h 6859101"/>
              <a:gd name="connsiteX3" fmla="*/ 8498857 w 8914877"/>
              <a:gd name="connsiteY3" fmla="*/ 616830 h 6859101"/>
              <a:gd name="connsiteX4" fmla="*/ 8527206 w 8914877"/>
              <a:gd name="connsiteY4" fmla="*/ 1632760 h 6859101"/>
              <a:gd name="connsiteX5" fmla="*/ 8527206 w 8914877"/>
              <a:gd name="connsiteY5" fmla="*/ 6859101 h 6859101"/>
              <a:gd name="connsiteX6" fmla="*/ 1968306 w 8914877"/>
              <a:gd name="connsiteY6" fmla="*/ 6859101 h 6859101"/>
              <a:gd name="connsiteX7" fmla="*/ 1963205 w 8914877"/>
              <a:gd name="connsiteY7" fmla="*/ 6856731 h 6859101"/>
              <a:gd name="connsiteX8" fmla="*/ 1098144 w 8914877"/>
              <a:gd name="connsiteY8" fmla="*/ 6341169 h 6859101"/>
              <a:gd name="connsiteX9" fmla="*/ 430707 w 8914877"/>
              <a:gd name="connsiteY9" fmla="*/ 5692094 h 6859101"/>
              <a:gd name="connsiteX10" fmla="*/ 561 w 8914877"/>
              <a:gd name="connsiteY10" fmla="*/ 4469800 h 6859101"/>
              <a:gd name="connsiteX11" fmla="*/ 47377 w 8914877"/>
              <a:gd name="connsiteY11" fmla="*/ 3945420 h 6859101"/>
              <a:gd name="connsiteX12" fmla="*/ 62248 w 8914877"/>
              <a:gd name="connsiteY12" fmla="*/ 3833673 h 6859101"/>
              <a:gd name="connsiteX13" fmla="*/ 108969 w 8914877"/>
              <a:gd name="connsiteY13" fmla="*/ 3659999 h 6859101"/>
              <a:gd name="connsiteX14" fmla="*/ 139210 w 8914877"/>
              <a:gd name="connsiteY14" fmla="*/ 3592419 h 6859101"/>
              <a:gd name="connsiteX15" fmla="*/ 486668 w 8914877"/>
              <a:gd name="connsiteY15" fmla="*/ 2815597 h 6859101"/>
              <a:gd name="connsiteX16" fmla="*/ 1140836 w 8914877"/>
              <a:gd name="connsiteY16" fmla="*/ 1858458 h 6859101"/>
              <a:gd name="connsiteX17" fmla="*/ 2283959 w 8914877"/>
              <a:gd name="connsiteY17" fmla="*/ 616417 h 6859101"/>
              <a:gd name="connsiteX18" fmla="*/ 2889393 w 8914877"/>
              <a:gd name="connsiteY18" fmla="*/ 67499 h 6859101"/>
              <a:gd name="connsiteX19" fmla="*/ 2971144 w 8914877"/>
              <a:gd name="connsiteY19" fmla="*/ 1101 h 6859101"/>
              <a:gd name="connsiteX0" fmla="*/ 2971144 w 8527206"/>
              <a:gd name="connsiteY0" fmla="*/ 0 h 6858000"/>
              <a:gd name="connsiteX1" fmla="*/ 7752484 w 8527206"/>
              <a:gd name="connsiteY1" fmla="*/ 0 h 6858000"/>
              <a:gd name="connsiteX2" fmla="*/ 8498857 w 8527206"/>
              <a:gd name="connsiteY2" fmla="*/ 615729 h 6858000"/>
              <a:gd name="connsiteX3" fmla="*/ 8527206 w 8527206"/>
              <a:gd name="connsiteY3" fmla="*/ 1631659 h 6858000"/>
              <a:gd name="connsiteX4" fmla="*/ 8527206 w 8527206"/>
              <a:gd name="connsiteY4" fmla="*/ 6858000 h 6858000"/>
              <a:gd name="connsiteX5" fmla="*/ 1968306 w 8527206"/>
              <a:gd name="connsiteY5" fmla="*/ 6858000 h 6858000"/>
              <a:gd name="connsiteX6" fmla="*/ 1963205 w 8527206"/>
              <a:gd name="connsiteY6" fmla="*/ 6855630 h 6858000"/>
              <a:gd name="connsiteX7" fmla="*/ 1098144 w 8527206"/>
              <a:gd name="connsiteY7" fmla="*/ 6340068 h 6858000"/>
              <a:gd name="connsiteX8" fmla="*/ 430707 w 8527206"/>
              <a:gd name="connsiteY8" fmla="*/ 5690993 h 6858000"/>
              <a:gd name="connsiteX9" fmla="*/ 561 w 8527206"/>
              <a:gd name="connsiteY9" fmla="*/ 4468699 h 6858000"/>
              <a:gd name="connsiteX10" fmla="*/ 47377 w 8527206"/>
              <a:gd name="connsiteY10" fmla="*/ 3944319 h 6858000"/>
              <a:gd name="connsiteX11" fmla="*/ 62248 w 8527206"/>
              <a:gd name="connsiteY11" fmla="*/ 3832572 h 6858000"/>
              <a:gd name="connsiteX12" fmla="*/ 108969 w 8527206"/>
              <a:gd name="connsiteY12" fmla="*/ 3658898 h 6858000"/>
              <a:gd name="connsiteX13" fmla="*/ 139210 w 8527206"/>
              <a:gd name="connsiteY13" fmla="*/ 3591318 h 6858000"/>
              <a:gd name="connsiteX14" fmla="*/ 486668 w 8527206"/>
              <a:gd name="connsiteY14" fmla="*/ 2814496 h 6858000"/>
              <a:gd name="connsiteX15" fmla="*/ 1140836 w 8527206"/>
              <a:gd name="connsiteY15" fmla="*/ 1857357 h 6858000"/>
              <a:gd name="connsiteX16" fmla="*/ 2283959 w 8527206"/>
              <a:gd name="connsiteY16" fmla="*/ 615316 h 6858000"/>
              <a:gd name="connsiteX17" fmla="*/ 2889393 w 8527206"/>
              <a:gd name="connsiteY17" fmla="*/ 66398 h 6858000"/>
              <a:gd name="connsiteX18" fmla="*/ 2971144 w 8527206"/>
              <a:gd name="connsiteY18" fmla="*/ 0 h 6858000"/>
              <a:gd name="connsiteX0" fmla="*/ 2971144 w 8531631"/>
              <a:gd name="connsiteY0" fmla="*/ 8385 h 6866385"/>
              <a:gd name="connsiteX1" fmla="*/ 7752484 w 8531631"/>
              <a:gd name="connsiteY1" fmla="*/ 8385 h 6866385"/>
              <a:gd name="connsiteX2" fmla="*/ 8531631 w 8531631"/>
              <a:gd name="connsiteY2" fmla="*/ 0 h 6866385"/>
              <a:gd name="connsiteX3" fmla="*/ 8527206 w 8531631"/>
              <a:gd name="connsiteY3" fmla="*/ 1640044 h 6866385"/>
              <a:gd name="connsiteX4" fmla="*/ 8527206 w 8531631"/>
              <a:gd name="connsiteY4" fmla="*/ 6866385 h 6866385"/>
              <a:gd name="connsiteX5" fmla="*/ 1968306 w 8531631"/>
              <a:gd name="connsiteY5" fmla="*/ 6866385 h 6866385"/>
              <a:gd name="connsiteX6" fmla="*/ 1963205 w 8531631"/>
              <a:gd name="connsiteY6" fmla="*/ 6864015 h 6866385"/>
              <a:gd name="connsiteX7" fmla="*/ 1098144 w 8531631"/>
              <a:gd name="connsiteY7" fmla="*/ 6348453 h 6866385"/>
              <a:gd name="connsiteX8" fmla="*/ 430707 w 8531631"/>
              <a:gd name="connsiteY8" fmla="*/ 5699378 h 6866385"/>
              <a:gd name="connsiteX9" fmla="*/ 561 w 8531631"/>
              <a:gd name="connsiteY9" fmla="*/ 4477084 h 6866385"/>
              <a:gd name="connsiteX10" fmla="*/ 47377 w 8531631"/>
              <a:gd name="connsiteY10" fmla="*/ 3952704 h 6866385"/>
              <a:gd name="connsiteX11" fmla="*/ 62248 w 8531631"/>
              <a:gd name="connsiteY11" fmla="*/ 3840957 h 6866385"/>
              <a:gd name="connsiteX12" fmla="*/ 108969 w 8531631"/>
              <a:gd name="connsiteY12" fmla="*/ 3667283 h 6866385"/>
              <a:gd name="connsiteX13" fmla="*/ 139210 w 8531631"/>
              <a:gd name="connsiteY13" fmla="*/ 3599703 h 6866385"/>
              <a:gd name="connsiteX14" fmla="*/ 486668 w 8531631"/>
              <a:gd name="connsiteY14" fmla="*/ 2822881 h 6866385"/>
              <a:gd name="connsiteX15" fmla="*/ 1140836 w 8531631"/>
              <a:gd name="connsiteY15" fmla="*/ 1865742 h 6866385"/>
              <a:gd name="connsiteX16" fmla="*/ 2283959 w 8531631"/>
              <a:gd name="connsiteY16" fmla="*/ 623701 h 6866385"/>
              <a:gd name="connsiteX17" fmla="*/ 2889393 w 8531631"/>
              <a:gd name="connsiteY17" fmla="*/ 74783 h 6866385"/>
              <a:gd name="connsiteX18" fmla="*/ 2971144 w 8531631"/>
              <a:gd name="connsiteY18" fmla="*/ 8385 h 6866385"/>
              <a:gd name="connsiteX0" fmla="*/ 2971144 w 8527206"/>
              <a:gd name="connsiteY0" fmla="*/ 21085 h 6879085"/>
              <a:gd name="connsiteX1" fmla="*/ 7752484 w 8527206"/>
              <a:gd name="connsiteY1" fmla="*/ 21085 h 6879085"/>
              <a:gd name="connsiteX2" fmla="*/ 8517292 w 8527206"/>
              <a:gd name="connsiteY2" fmla="*/ 0 h 6879085"/>
              <a:gd name="connsiteX3" fmla="*/ 8527206 w 8527206"/>
              <a:gd name="connsiteY3" fmla="*/ 1652744 h 6879085"/>
              <a:gd name="connsiteX4" fmla="*/ 8527206 w 8527206"/>
              <a:gd name="connsiteY4" fmla="*/ 6879085 h 6879085"/>
              <a:gd name="connsiteX5" fmla="*/ 1968306 w 8527206"/>
              <a:gd name="connsiteY5" fmla="*/ 6879085 h 6879085"/>
              <a:gd name="connsiteX6" fmla="*/ 1963205 w 8527206"/>
              <a:gd name="connsiteY6" fmla="*/ 6876715 h 6879085"/>
              <a:gd name="connsiteX7" fmla="*/ 1098144 w 8527206"/>
              <a:gd name="connsiteY7" fmla="*/ 6361153 h 6879085"/>
              <a:gd name="connsiteX8" fmla="*/ 430707 w 8527206"/>
              <a:gd name="connsiteY8" fmla="*/ 5712078 h 6879085"/>
              <a:gd name="connsiteX9" fmla="*/ 561 w 8527206"/>
              <a:gd name="connsiteY9" fmla="*/ 4489784 h 6879085"/>
              <a:gd name="connsiteX10" fmla="*/ 47377 w 8527206"/>
              <a:gd name="connsiteY10" fmla="*/ 3965404 h 6879085"/>
              <a:gd name="connsiteX11" fmla="*/ 62248 w 8527206"/>
              <a:gd name="connsiteY11" fmla="*/ 3853657 h 6879085"/>
              <a:gd name="connsiteX12" fmla="*/ 108969 w 8527206"/>
              <a:gd name="connsiteY12" fmla="*/ 3679983 h 6879085"/>
              <a:gd name="connsiteX13" fmla="*/ 139210 w 8527206"/>
              <a:gd name="connsiteY13" fmla="*/ 3612403 h 6879085"/>
              <a:gd name="connsiteX14" fmla="*/ 486668 w 8527206"/>
              <a:gd name="connsiteY14" fmla="*/ 2835581 h 6879085"/>
              <a:gd name="connsiteX15" fmla="*/ 1140836 w 8527206"/>
              <a:gd name="connsiteY15" fmla="*/ 1878442 h 6879085"/>
              <a:gd name="connsiteX16" fmla="*/ 2283959 w 8527206"/>
              <a:gd name="connsiteY16" fmla="*/ 636401 h 6879085"/>
              <a:gd name="connsiteX17" fmla="*/ 2889393 w 8527206"/>
              <a:gd name="connsiteY17" fmla="*/ 87483 h 6879085"/>
              <a:gd name="connsiteX18" fmla="*/ 2971144 w 8527206"/>
              <a:gd name="connsiteY18" fmla="*/ 21085 h 68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79085">
                <a:moveTo>
                  <a:pt x="2971144" y="21085"/>
                </a:moveTo>
                <a:lnTo>
                  <a:pt x="7752484" y="21085"/>
                </a:lnTo>
                <a:lnTo>
                  <a:pt x="8517292" y="0"/>
                </a:lnTo>
                <a:cubicBezTo>
                  <a:pt x="8520597" y="550915"/>
                  <a:pt x="8523901" y="1101829"/>
                  <a:pt x="8527206" y="1652744"/>
                </a:cubicBezTo>
                <a:lnTo>
                  <a:pt x="8527206" y="6879085"/>
                </a:lnTo>
                <a:lnTo>
                  <a:pt x="1968306" y="6879085"/>
                </a:lnTo>
                <a:lnTo>
                  <a:pt x="1963205" y="6876715"/>
                </a:lnTo>
                <a:cubicBezTo>
                  <a:pt x="1660296" y="6729085"/>
                  <a:pt x="1369305" y="6562034"/>
                  <a:pt x="1098144" y="6361153"/>
                </a:cubicBezTo>
                <a:cubicBezTo>
                  <a:pt x="846763" y="6174731"/>
                  <a:pt x="618854" y="5964164"/>
                  <a:pt x="430707" y="5712078"/>
                </a:cubicBezTo>
                <a:cubicBezTo>
                  <a:pt x="160576" y="5349599"/>
                  <a:pt x="10446" y="4944560"/>
                  <a:pt x="561" y="4489784"/>
                </a:cubicBezTo>
                <a:cubicBezTo>
                  <a:pt x="-3349" y="4313367"/>
                  <a:pt x="13298" y="4138562"/>
                  <a:pt x="47377" y="3965404"/>
                </a:cubicBezTo>
                <a:cubicBezTo>
                  <a:pt x="54591" y="3928616"/>
                  <a:pt x="57532" y="3891117"/>
                  <a:pt x="62248" y="3853657"/>
                </a:cubicBezTo>
                <a:lnTo>
                  <a:pt x="108969" y="3679983"/>
                </a:lnTo>
                <a:cubicBezTo>
                  <a:pt x="119050" y="3657455"/>
                  <a:pt x="131522" y="3636010"/>
                  <a:pt x="139210" y="3612403"/>
                </a:cubicBezTo>
                <a:cubicBezTo>
                  <a:pt x="227692" y="3341611"/>
                  <a:pt x="347049" y="3083914"/>
                  <a:pt x="486668" y="2835581"/>
                </a:cubicBezTo>
                <a:cubicBezTo>
                  <a:pt x="676736" y="2497691"/>
                  <a:pt x="899048" y="2181095"/>
                  <a:pt x="1140836" y="1878442"/>
                </a:cubicBezTo>
                <a:cubicBezTo>
                  <a:pt x="1492243" y="1437311"/>
                  <a:pt x="1878074" y="1027633"/>
                  <a:pt x="2283959" y="636401"/>
                </a:cubicBezTo>
                <a:cubicBezTo>
                  <a:pt x="2480507" y="447118"/>
                  <a:pt x="2681614" y="263303"/>
                  <a:pt x="2889393" y="87483"/>
                </a:cubicBezTo>
                <a:lnTo>
                  <a:pt x="2971144" y="21085"/>
                </a:lnTo>
                <a:close/>
              </a:path>
            </a:pathLst>
          </a:custGeom>
          <a:solidFill>
            <a:schemeClr val="accent6">
              <a:lumMod val="20000"/>
              <a:lumOff val="80000"/>
            </a:schemeClr>
          </a:solid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
        <p:nvSpPr>
          <p:cNvPr id="8" name="Text Placeholder 3">
            <a:extLst>
              <a:ext uri="{FF2B5EF4-FFF2-40B4-BE49-F238E27FC236}">
                <a16:creationId xmlns:a16="http://schemas.microsoft.com/office/drawing/2014/main" xmlns="" id="{9DAC83AC-F19F-476C-B089-FC9037AD3B5D}"/>
              </a:ext>
            </a:extLst>
          </p:cNvPr>
          <p:cNvSpPr>
            <a:spLocks noGrp="1"/>
          </p:cNvSpPr>
          <p:nvPr>
            <p:ph type="body" sz="quarter" idx="17"/>
          </p:nvPr>
        </p:nvSpPr>
        <p:spPr>
          <a:xfrm>
            <a:off x="485775" y="735075"/>
            <a:ext cx="3590925" cy="184666"/>
          </a:xfrm>
        </p:spPr>
        <p:txBody>
          <a:bodyPr/>
          <a:lstStyle>
            <a:lvl1pPr>
              <a:defRPr>
                <a:solidFill>
                  <a:schemeClr val="tx1"/>
                </a:solidFill>
              </a:defRPr>
            </a:lvl1pPr>
          </a:lstStyle>
          <a:p>
            <a:pPr lvl="0"/>
            <a:r>
              <a:rPr lang="en-US" dirty="0"/>
              <a:t>Edit Master text styles</a:t>
            </a:r>
          </a:p>
        </p:txBody>
      </p:sp>
      <p:sp>
        <p:nvSpPr>
          <p:cNvPr id="11" name="Title 1">
            <a:extLst>
              <a:ext uri="{FF2B5EF4-FFF2-40B4-BE49-F238E27FC236}">
                <a16:creationId xmlns:a16="http://schemas.microsoft.com/office/drawing/2014/main" xmlns="" id="{E9A1DD4E-D669-427C-9D76-B0BEE5D98520}"/>
              </a:ext>
            </a:extLst>
          </p:cNvPr>
          <p:cNvSpPr>
            <a:spLocks noGrp="1"/>
          </p:cNvSpPr>
          <p:nvPr>
            <p:ph type="title"/>
          </p:nvPr>
        </p:nvSpPr>
        <p:spPr>
          <a:xfrm>
            <a:off x="485775" y="333804"/>
            <a:ext cx="3590925" cy="360664"/>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xmlns="" val="2284945290"/>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1600"/>
              </a:spcBef>
              <a:spcAft>
                <a:spcPts val="160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4" r:id="rId3"/>
    <p:sldLayoutId id="2147483670" r:id="rId4"/>
    <p:sldLayoutId id="2147483671" r:id="rId5"/>
    <p:sldLayoutId id="214748368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grpSp>
        <p:nvGrpSpPr>
          <p:cNvPr id="2433" name="Google Shape;2433;p32"/>
          <p:cNvGrpSpPr/>
          <p:nvPr/>
        </p:nvGrpSpPr>
        <p:grpSpPr>
          <a:xfrm>
            <a:off x="6976450" y="2830825"/>
            <a:ext cx="1971425" cy="1971100"/>
            <a:chOff x="3073575" y="1606875"/>
            <a:chExt cx="1971425" cy="1971100"/>
          </a:xfrm>
        </p:grpSpPr>
        <p:sp>
          <p:nvSpPr>
            <p:cNvPr id="2434" name="Google Shape;2434;p32"/>
            <p:cNvSpPr/>
            <p:nvPr/>
          </p:nvSpPr>
          <p:spPr>
            <a:xfrm>
              <a:off x="3126575" y="1606875"/>
              <a:ext cx="25" cy="1971100"/>
            </a:xfrm>
            <a:custGeom>
              <a:avLst/>
              <a:gdLst/>
              <a:ahLst/>
              <a:cxnLst/>
              <a:rect l="l" t="t" r="r" b="b"/>
              <a:pathLst>
                <a:path w="1" h="78844" fill="none" extrusionOk="0">
                  <a:moveTo>
                    <a:pt x="0" y="0"/>
                  </a:moveTo>
                  <a:lnTo>
                    <a:pt x="0"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5" name="Google Shape;2435;p32"/>
            <p:cNvSpPr/>
            <p:nvPr/>
          </p:nvSpPr>
          <p:spPr>
            <a:xfrm>
              <a:off x="3296225" y="1606875"/>
              <a:ext cx="25" cy="1971100"/>
            </a:xfrm>
            <a:custGeom>
              <a:avLst/>
              <a:gdLst/>
              <a:ahLst/>
              <a:cxnLst/>
              <a:rect l="l" t="t" r="r" b="b"/>
              <a:pathLst>
                <a:path w="1" h="78844" fill="none" extrusionOk="0">
                  <a:moveTo>
                    <a:pt x="1" y="0"/>
                  </a:moveTo>
                  <a:lnTo>
                    <a:pt x="1"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6" name="Google Shape;2436;p32"/>
            <p:cNvSpPr/>
            <p:nvPr/>
          </p:nvSpPr>
          <p:spPr>
            <a:xfrm>
              <a:off x="3465900" y="1606875"/>
              <a:ext cx="25" cy="1971100"/>
            </a:xfrm>
            <a:custGeom>
              <a:avLst/>
              <a:gdLst/>
              <a:ahLst/>
              <a:cxnLst/>
              <a:rect l="l" t="t" r="r" b="b"/>
              <a:pathLst>
                <a:path w="1" h="78844" fill="none" extrusionOk="0">
                  <a:moveTo>
                    <a:pt x="0" y="0"/>
                  </a:moveTo>
                  <a:lnTo>
                    <a:pt x="0"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7" name="Google Shape;2437;p32"/>
            <p:cNvSpPr/>
            <p:nvPr/>
          </p:nvSpPr>
          <p:spPr>
            <a:xfrm>
              <a:off x="3635275" y="1606875"/>
              <a:ext cx="25" cy="1971100"/>
            </a:xfrm>
            <a:custGeom>
              <a:avLst/>
              <a:gdLst/>
              <a:ahLst/>
              <a:cxnLst/>
              <a:rect l="l" t="t" r="r" b="b"/>
              <a:pathLst>
                <a:path w="1" h="78844" fill="none" extrusionOk="0">
                  <a:moveTo>
                    <a:pt x="0" y="0"/>
                  </a:moveTo>
                  <a:lnTo>
                    <a:pt x="0"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8" name="Google Shape;2438;p32"/>
            <p:cNvSpPr/>
            <p:nvPr/>
          </p:nvSpPr>
          <p:spPr>
            <a:xfrm>
              <a:off x="3804625" y="1606875"/>
              <a:ext cx="25" cy="1971100"/>
            </a:xfrm>
            <a:custGeom>
              <a:avLst/>
              <a:gdLst/>
              <a:ahLst/>
              <a:cxnLst/>
              <a:rect l="l" t="t" r="r" b="b"/>
              <a:pathLst>
                <a:path w="1" h="78844" fill="none" extrusionOk="0">
                  <a:moveTo>
                    <a:pt x="1" y="0"/>
                  </a:moveTo>
                  <a:lnTo>
                    <a:pt x="1"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9" name="Google Shape;2439;p32"/>
            <p:cNvSpPr/>
            <p:nvPr/>
          </p:nvSpPr>
          <p:spPr>
            <a:xfrm>
              <a:off x="3974600" y="1606875"/>
              <a:ext cx="25" cy="1971100"/>
            </a:xfrm>
            <a:custGeom>
              <a:avLst/>
              <a:gdLst/>
              <a:ahLst/>
              <a:cxnLst/>
              <a:rect l="l" t="t" r="r" b="b"/>
              <a:pathLst>
                <a:path w="1" h="78844" fill="none" extrusionOk="0">
                  <a:moveTo>
                    <a:pt x="0" y="0"/>
                  </a:moveTo>
                  <a:lnTo>
                    <a:pt x="0"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0" name="Google Shape;2440;p32"/>
            <p:cNvSpPr/>
            <p:nvPr/>
          </p:nvSpPr>
          <p:spPr>
            <a:xfrm>
              <a:off x="4144250" y="1606875"/>
              <a:ext cx="25" cy="1971100"/>
            </a:xfrm>
            <a:custGeom>
              <a:avLst/>
              <a:gdLst/>
              <a:ahLst/>
              <a:cxnLst/>
              <a:rect l="l" t="t" r="r" b="b"/>
              <a:pathLst>
                <a:path w="1" h="78844" fill="none" extrusionOk="0">
                  <a:moveTo>
                    <a:pt x="1" y="0"/>
                  </a:moveTo>
                  <a:lnTo>
                    <a:pt x="1"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1" name="Google Shape;2441;p32"/>
            <p:cNvSpPr/>
            <p:nvPr/>
          </p:nvSpPr>
          <p:spPr>
            <a:xfrm>
              <a:off x="4313925" y="1606875"/>
              <a:ext cx="25" cy="1971100"/>
            </a:xfrm>
            <a:custGeom>
              <a:avLst/>
              <a:gdLst/>
              <a:ahLst/>
              <a:cxnLst/>
              <a:rect l="l" t="t" r="r" b="b"/>
              <a:pathLst>
                <a:path w="1" h="78844" fill="none" extrusionOk="0">
                  <a:moveTo>
                    <a:pt x="0" y="0"/>
                  </a:moveTo>
                  <a:lnTo>
                    <a:pt x="0"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2" name="Google Shape;2442;p32"/>
            <p:cNvSpPr/>
            <p:nvPr/>
          </p:nvSpPr>
          <p:spPr>
            <a:xfrm>
              <a:off x="4483000" y="1606875"/>
              <a:ext cx="25" cy="1971100"/>
            </a:xfrm>
            <a:custGeom>
              <a:avLst/>
              <a:gdLst/>
              <a:ahLst/>
              <a:cxnLst/>
              <a:rect l="l" t="t" r="r" b="b"/>
              <a:pathLst>
                <a:path w="1" h="78844" fill="none" extrusionOk="0">
                  <a:moveTo>
                    <a:pt x="0" y="0"/>
                  </a:moveTo>
                  <a:lnTo>
                    <a:pt x="0"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3" name="Google Shape;2443;p32"/>
            <p:cNvSpPr/>
            <p:nvPr/>
          </p:nvSpPr>
          <p:spPr>
            <a:xfrm>
              <a:off x="4652650" y="1606875"/>
              <a:ext cx="25" cy="1971100"/>
            </a:xfrm>
            <a:custGeom>
              <a:avLst/>
              <a:gdLst/>
              <a:ahLst/>
              <a:cxnLst/>
              <a:rect l="l" t="t" r="r" b="b"/>
              <a:pathLst>
                <a:path w="1" h="78844" fill="none" extrusionOk="0">
                  <a:moveTo>
                    <a:pt x="1" y="0"/>
                  </a:moveTo>
                  <a:lnTo>
                    <a:pt x="1"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4" name="Google Shape;2444;p32"/>
            <p:cNvSpPr/>
            <p:nvPr/>
          </p:nvSpPr>
          <p:spPr>
            <a:xfrm>
              <a:off x="4822325" y="1606875"/>
              <a:ext cx="25" cy="1971100"/>
            </a:xfrm>
            <a:custGeom>
              <a:avLst/>
              <a:gdLst/>
              <a:ahLst/>
              <a:cxnLst/>
              <a:rect l="l" t="t" r="r" b="b"/>
              <a:pathLst>
                <a:path w="1" h="78844" fill="none" extrusionOk="0">
                  <a:moveTo>
                    <a:pt x="0" y="0"/>
                  </a:moveTo>
                  <a:lnTo>
                    <a:pt x="0"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5" name="Google Shape;2445;p32"/>
            <p:cNvSpPr/>
            <p:nvPr/>
          </p:nvSpPr>
          <p:spPr>
            <a:xfrm>
              <a:off x="4991975" y="1606875"/>
              <a:ext cx="25" cy="1971100"/>
            </a:xfrm>
            <a:custGeom>
              <a:avLst/>
              <a:gdLst/>
              <a:ahLst/>
              <a:cxnLst/>
              <a:rect l="l" t="t" r="r" b="b"/>
              <a:pathLst>
                <a:path w="1" h="78844" fill="none" extrusionOk="0">
                  <a:moveTo>
                    <a:pt x="1" y="0"/>
                  </a:moveTo>
                  <a:lnTo>
                    <a:pt x="1" y="78844"/>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6" name="Google Shape;2446;p32"/>
            <p:cNvSpPr/>
            <p:nvPr/>
          </p:nvSpPr>
          <p:spPr>
            <a:xfrm>
              <a:off x="3073575" y="1659550"/>
              <a:ext cx="1971425" cy="25"/>
            </a:xfrm>
            <a:custGeom>
              <a:avLst/>
              <a:gdLst/>
              <a:ahLst/>
              <a:cxnLst/>
              <a:rect l="l" t="t" r="r" b="b"/>
              <a:pathLst>
                <a:path w="78857" h="1" fill="none" extrusionOk="0">
                  <a:moveTo>
                    <a:pt x="78856" y="1"/>
                  </a:moveTo>
                  <a:lnTo>
                    <a:pt x="1" y="1"/>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7" name="Google Shape;2447;p32"/>
            <p:cNvSpPr/>
            <p:nvPr/>
          </p:nvSpPr>
          <p:spPr>
            <a:xfrm>
              <a:off x="3073575" y="1829225"/>
              <a:ext cx="1971425" cy="25"/>
            </a:xfrm>
            <a:custGeom>
              <a:avLst/>
              <a:gdLst/>
              <a:ahLst/>
              <a:cxnLst/>
              <a:rect l="l" t="t" r="r" b="b"/>
              <a:pathLst>
                <a:path w="78857" h="1" fill="none" extrusionOk="0">
                  <a:moveTo>
                    <a:pt x="78856" y="0"/>
                  </a:moveTo>
                  <a:lnTo>
                    <a:pt x="1" y="0"/>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8" name="Google Shape;2448;p32"/>
            <p:cNvSpPr/>
            <p:nvPr/>
          </p:nvSpPr>
          <p:spPr>
            <a:xfrm>
              <a:off x="3073575" y="1998875"/>
              <a:ext cx="1971425" cy="25"/>
            </a:xfrm>
            <a:custGeom>
              <a:avLst/>
              <a:gdLst/>
              <a:ahLst/>
              <a:cxnLst/>
              <a:rect l="l" t="t" r="r" b="b"/>
              <a:pathLst>
                <a:path w="78857" h="1" fill="none" extrusionOk="0">
                  <a:moveTo>
                    <a:pt x="78856" y="1"/>
                  </a:moveTo>
                  <a:lnTo>
                    <a:pt x="1" y="1"/>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9" name="Google Shape;2449;p32"/>
            <p:cNvSpPr/>
            <p:nvPr/>
          </p:nvSpPr>
          <p:spPr>
            <a:xfrm>
              <a:off x="3073575" y="2168550"/>
              <a:ext cx="1971425" cy="25"/>
            </a:xfrm>
            <a:custGeom>
              <a:avLst/>
              <a:gdLst/>
              <a:ahLst/>
              <a:cxnLst/>
              <a:rect l="l" t="t" r="r" b="b"/>
              <a:pathLst>
                <a:path w="78857" h="1" fill="none" extrusionOk="0">
                  <a:moveTo>
                    <a:pt x="78856" y="1"/>
                  </a:moveTo>
                  <a:lnTo>
                    <a:pt x="1" y="1"/>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0" name="Google Shape;2450;p32"/>
            <p:cNvSpPr/>
            <p:nvPr/>
          </p:nvSpPr>
          <p:spPr>
            <a:xfrm>
              <a:off x="3073575" y="2337925"/>
              <a:ext cx="1971425" cy="25"/>
            </a:xfrm>
            <a:custGeom>
              <a:avLst/>
              <a:gdLst/>
              <a:ahLst/>
              <a:cxnLst/>
              <a:rect l="l" t="t" r="r" b="b"/>
              <a:pathLst>
                <a:path w="78857" h="1" fill="none" extrusionOk="0">
                  <a:moveTo>
                    <a:pt x="78856" y="0"/>
                  </a:moveTo>
                  <a:lnTo>
                    <a:pt x="1" y="0"/>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1" name="Google Shape;2451;p32"/>
            <p:cNvSpPr/>
            <p:nvPr/>
          </p:nvSpPr>
          <p:spPr>
            <a:xfrm>
              <a:off x="3073575" y="2507575"/>
              <a:ext cx="1971425" cy="25"/>
            </a:xfrm>
            <a:custGeom>
              <a:avLst/>
              <a:gdLst/>
              <a:ahLst/>
              <a:cxnLst/>
              <a:rect l="l" t="t" r="r" b="b"/>
              <a:pathLst>
                <a:path w="78857" h="1" fill="none" extrusionOk="0">
                  <a:moveTo>
                    <a:pt x="78856" y="1"/>
                  </a:moveTo>
                  <a:lnTo>
                    <a:pt x="1" y="1"/>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2" name="Google Shape;2452;p32"/>
            <p:cNvSpPr/>
            <p:nvPr/>
          </p:nvSpPr>
          <p:spPr>
            <a:xfrm>
              <a:off x="3073575" y="2677250"/>
              <a:ext cx="1971425" cy="25"/>
            </a:xfrm>
            <a:custGeom>
              <a:avLst/>
              <a:gdLst/>
              <a:ahLst/>
              <a:cxnLst/>
              <a:rect l="l" t="t" r="r" b="b"/>
              <a:pathLst>
                <a:path w="78857" h="1" fill="none" extrusionOk="0">
                  <a:moveTo>
                    <a:pt x="78856" y="0"/>
                  </a:moveTo>
                  <a:lnTo>
                    <a:pt x="1" y="0"/>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3" name="Google Shape;2453;p32"/>
            <p:cNvSpPr/>
            <p:nvPr/>
          </p:nvSpPr>
          <p:spPr>
            <a:xfrm>
              <a:off x="3073575" y="2846900"/>
              <a:ext cx="1971425" cy="25"/>
            </a:xfrm>
            <a:custGeom>
              <a:avLst/>
              <a:gdLst/>
              <a:ahLst/>
              <a:cxnLst/>
              <a:rect l="l" t="t" r="r" b="b"/>
              <a:pathLst>
                <a:path w="78857" h="1" fill="none" extrusionOk="0">
                  <a:moveTo>
                    <a:pt x="78856" y="1"/>
                  </a:moveTo>
                  <a:lnTo>
                    <a:pt x="1" y="1"/>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4" name="Google Shape;2454;p32"/>
            <p:cNvSpPr/>
            <p:nvPr/>
          </p:nvSpPr>
          <p:spPr>
            <a:xfrm>
              <a:off x="3073575" y="3016575"/>
              <a:ext cx="1971425" cy="25"/>
            </a:xfrm>
            <a:custGeom>
              <a:avLst/>
              <a:gdLst/>
              <a:ahLst/>
              <a:cxnLst/>
              <a:rect l="l" t="t" r="r" b="b"/>
              <a:pathLst>
                <a:path w="78857" h="1" fill="none" extrusionOk="0">
                  <a:moveTo>
                    <a:pt x="78856" y="0"/>
                  </a:moveTo>
                  <a:lnTo>
                    <a:pt x="1" y="0"/>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5" name="Google Shape;2455;p32"/>
            <p:cNvSpPr/>
            <p:nvPr/>
          </p:nvSpPr>
          <p:spPr>
            <a:xfrm>
              <a:off x="3073575" y="3185950"/>
              <a:ext cx="1971425" cy="25"/>
            </a:xfrm>
            <a:custGeom>
              <a:avLst/>
              <a:gdLst/>
              <a:ahLst/>
              <a:cxnLst/>
              <a:rect l="l" t="t" r="r" b="b"/>
              <a:pathLst>
                <a:path w="78857" h="1" fill="none" extrusionOk="0">
                  <a:moveTo>
                    <a:pt x="78856" y="0"/>
                  </a:moveTo>
                  <a:lnTo>
                    <a:pt x="1" y="0"/>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6" name="Google Shape;2456;p32"/>
            <p:cNvSpPr/>
            <p:nvPr/>
          </p:nvSpPr>
          <p:spPr>
            <a:xfrm>
              <a:off x="3073575" y="3355600"/>
              <a:ext cx="1971425" cy="25"/>
            </a:xfrm>
            <a:custGeom>
              <a:avLst/>
              <a:gdLst/>
              <a:ahLst/>
              <a:cxnLst/>
              <a:rect l="l" t="t" r="r" b="b"/>
              <a:pathLst>
                <a:path w="78857" h="1" fill="none" extrusionOk="0">
                  <a:moveTo>
                    <a:pt x="78856" y="1"/>
                  </a:moveTo>
                  <a:lnTo>
                    <a:pt x="1" y="1"/>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7" name="Google Shape;2457;p32"/>
            <p:cNvSpPr/>
            <p:nvPr/>
          </p:nvSpPr>
          <p:spPr>
            <a:xfrm>
              <a:off x="3073575" y="3525275"/>
              <a:ext cx="1971425" cy="25"/>
            </a:xfrm>
            <a:custGeom>
              <a:avLst/>
              <a:gdLst/>
              <a:ahLst/>
              <a:cxnLst/>
              <a:rect l="l" t="t" r="r" b="b"/>
              <a:pathLst>
                <a:path w="78857" h="1" fill="none" extrusionOk="0">
                  <a:moveTo>
                    <a:pt x="78856" y="0"/>
                  </a:moveTo>
                  <a:lnTo>
                    <a:pt x="1" y="0"/>
                  </a:lnTo>
                </a:path>
              </a:pathLst>
            </a:custGeom>
            <a:noFill/>
            <a:ln w="6250" cap="flat" cmpd="sng">
              <a:solidFill>
                <a:srgbClr val="3F3F3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58" name="Google Shape;2458;p32"/>
          <p:cNvGrpSpPr/>
          <p:nvPr/>
        </p:nvGrpSpPr>
        <p:grpSpPr>
          <a:xfrm>
            <a:off x="4675000" y="128150"/>
            <a:ext cx="1971425" cy="1971100"/>
            <a:chOff x="3073575" y="1606875"/>
            <a:chExt cx="1971425" cy="1971100"/>
          </a:xfrm>
        </p:grpSpPr>
        <p:sp>
          <p:nvSpPr>
            <p:cNvPr id="2459" name="Google Shape;2459;p32"/>
            <p:cNvSpPr/>
            <p:nvPr/>
          </p:nvSpPr>
          <p:spPr>
            <a:xfrm>
              <a:off x="3126575" y="1606875"/>
              <a:ext cx="25" cy="1971100"/>
            </a:xfrm>
            <a:custGeom>
              <a:avLst/>
              <a:gdLst/>
              <a:ahLst/>
              <a:cxnLst/>
              <a:rect l="l" t="t" r="r" b="b"/>
              <a:pathLst>
                <a:path w="1" h="78844" fill="none" extrusionOk="0">
                  <a:moveTo>
                    <a:pt x="0" y="0"/>
                  </a:moveTo>
                  <a:lnTo>
                    <a:pt x="0"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0" name="Google Shape;2460;p32"/>
            <p:cNvSpPr/>
            <p:nvPr/>
          </p:nvSpPr>
          <p:spPr>
            <a:xfrm>
              <a:off x="3296225" y="1606875"/>
              <a:ext cx="25" cy="1971100"/>
            </a:xfrm>
            <a:custGeom>
              <a:avLst/>
              <a:gdLst/>
              <a:ahLst/>
              <a:cxnLst/>
              <a:rect l="l" t="t" r="r" b="b"/>
              <a:pathLst>
                <a:path w="1" h="78844" fill="none" extrusionOk="0">
                  <a:moveTo>
                    <a:pt x="1" y="0"/>
                  </a:moveTo>
                  <a:lnTo>
                    <a:pt x="1"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1" name="Google Shape;2461;p32"/>
            <p:cNvSpPr/>
            <p:nvPr/>
          </p:nvSpPr>
          <p:spPr>
            <a:xfrm>
              <a:off x="3465900" y="1606875"/>
              <a:ext cx="25" cy="1971100"/>
            </a:xfrm>
            <a:custGeom>
              <a:avLst/>
              <a:gdLst/>
              <a:ahLst/>
              <a:cxnLst/>
              <a:rect l="l" t="t" r="r" b="b"/>
              <a:pathLst>
                <a:path w="1" h="78844" fill="none" extrusionOk="0">
                  <a:moveTo>
                    <a:pt x="0" y="0"/>
                  </a:moveTo>
                  <a:lnTo>
                    <a:pt x="0"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2" name="Google Shape;2462;p32"/>
            <p:cNvSpPr/>
            <p:nvPr/>
          </p:nvSpPr>
          <p:spPr>
            <a:xfrm>
              <a:off x="3635275" y="1606875"/>
              <a:ext cx="25" cy="1971100"/>
            </a:xfrm>
            <a:custGeom>
              <a:avLst/>
              <a:gdLst/>
              <a:ahLst/>
              <a:cxnLst/>
              <a:rect l="l" t="t" r="r" b="b"/>
              <a:pathLst>
                <a:path w="1" h="78844" fill="none" extrusionOk="0">
                  <a:moveTo>
                    <a:pt x="0" y="0"/>
                  </a:moveTo>
                  <a:lnTo>
                    <a:pt x="0"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3" name="Google Shape;2463;p32"/>
            <p:cNvSpPr/>
            <p:nvPr/>
          </p:nvSpPr>
          <p:spPr>
            <a:xfrm>
              <a:off x="3804625" y="1606875"/>
              <a:ext cx="25" cy="1971100"/>
            </a:xfrm>
            <a:custGeom>
              <a:avLst/>
              <a:gdLst/>
              <a:ahLst/>
              <a:cxnLst/>
              <a:rect l="l" t="t" r="r" b="b"/>
              <a:pathLst>
                <a:path w="1" h="78844" fill="none" extrusionOk="0">
                  <a:moveTo>
                    <a:pt x="1" y="0"/>
                  </a:moveTo>
                  <a:lnTo>
                    <a:pt x="1"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4" name="Google Shape;2464;p32"/>
            <p:cNvSpPr/>
            <p:nvPr/>
          </p:nvSpPr>
          <p:spPr>
            <a:xfrm>
              <a:off x="3974600" y="1606875"/>
              <a:ext cx="25" cy="1971100"/>
            </a:xfrm>
            <a:custGeom>
              <a:avLst/>
              <a:gdLst/>
              <a:ahLst/>
              <a:cxnLst/>
              <a:rect l="l" t="t" r="r" b="b"/>
              <a:pathLst>
                <a:path w="1" h="78844" fill="none" extrusionOk="0">
                  <a:moveTo>
                    <a:pt x="0" y="0"/>
                  </a:moveTo>
                  <a:lnTo>
                    <a:pt x="0"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5" name="Google Shape;2465;p32"/>
            <p:cNvSpPr/>
            <p:nvPr/>
          </p:nvSpPr>
          <p:spPr>
            <a:xfrm>
              <a:off x="4144250" y="1606875"/>
              <a:ext cx="25" cy="1971100"/>
            </a:xfrm>
            <a:custGeom>
              <a:avLst/>
              <a:gdLst/>
              <a:ahLst/>
              <a:cxnLst/>
              <a:rect l="l" t="t" r="r" b="b"/>
              <a:pathLst>
                <a:path w="1" h="78844" fill="none" extrusionOk="0">
                  <a:moveTo>
                    <a:pt x="1" y="0"/>
                  </a:moveTo>
                  <a:lnTo>
                    <a:pt x="1"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6" name="Google Shape;2466;p32"/>
            <p:cNvSpPr/>
            <p:nvPr/>
          </p:nvSpPr>
          <p:spPr>
            <a:xfrm>
              <a:off x="4313925" y="1606875"/>
              <a:ext cx="25" cy="1971100"/>
            </a:xfrm>
            <a:custGeom>
              <a:avLst/>
              <a:gdLst/>
              <a:ahLst/>
              <a:cxnLst/>
              <a:rect l="l" t="t" r="r" b="b"/>
              <a:pathLst>
                <a:path w="1" h="78844" fill="none" extrusionOk="0">
                  <a:moveTo>
                    <a:pt x="0" y="0"/>
                  </a:moveTo>
                  <a:lnTo>
                    <a:pt x="0"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7" name="Google Shape;2467;p32"/>
            <p:cNvSpPr/>
            <p:nvPr/>
          </p:nvSpPr>
          <p:spPr>
            <a:xfrm>
              <a:off x="4483000" y="1606875"/>
              <a:ext cx="25" cy="1971100"/>
            </a:xfrm>
            <a:custGeom>
              <a:avLst/>
              <a:gdLst/>
              <a:ahLst/>
              <a:cxnLst/>
              <a:rect l="l" t="t" r="r" b="b"/>
              <a:pathLst>
                <a:path w="1" h="78844" fill="none" extrusionOk="0">
                  <a:moveTo>
                    <a:pt x="0" y="0"/>
                  </a:moveTo>
                  <a:lnTo>
                    <a:pt x="0"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8" name="Google Shape;2468;p32"/>
            <p:cNvSpPr/>
            <p:nvPr/>
          </p:nvSpPr>
          <p:spPr>
            <a:xfrm>
              <a:off x="4652650" y="1606875"/>
              <a:ext cx="25" cy="1971100"/>
            </a:xfrm>
            <a:custGeom>
              <a:avLst/>
              <a:gdLst/>
              <a:ahLst/>
              <a:cxnLst/>
              <a:rect l="l" t="t" r="r" b="b"/>
              <a:pathLst>
                <a:path w="1" h="78844" fill="none" extrusionOk="0">
                  <a:moveTo>
                    <a:pt x="1" y="0"/>
                  </a:moveTo>
                  <a:lnTo>
                    <a:pt x="1"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9" name="Google Shape;2469;p32"/>
            <p:cNvSpPr/>
            <p:nvPr/>
          </p:nvSpPr>
          <p:spPr>
            <a:xfrm>
              <a:off x="4822325" y="1606875"/>
              <a:ext cx="25" cy="1971100"/>
            </a:xfrm>
            <a:custGeom>
              <a:avLst/>
              <a:gdLst/>
              <a:ahLst/>
              <a:cxnLst/>
              <a:rect l="l" t="t" r="r" b="b"/>
              <a:pathLst>
                <a:path w="1" h="78844" fill="none" extrusionOk="0">
                  <a:moveTo>
                    <a:pt x="0" y="0"/>
                  </a:moveTo>
                  <a:lnTo>
                    <a:pt x="0"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0" name="Google Shape;2470;p32"/>
            <p:cNvSpPr/>
            <p:nvPr/>
          </p:nvSpPr>
          <p:spPr>
            <a:xfrm>
              <a:off x="4991975" y="1606875"/>
              <a:ext cx="25" cy="1971100"/>
            </a:xfrm>
            <a:custGeom>
              <a:avLst/>
              <a:gdLst/>
              <a:ahLst/>
              <a:cxnLst/>
              <a:rect l="l" t="t" r="r" b="b"/>
              <a:pathLst>
                <a:path w="1" h="78844" fill="none" extrusionOk="0">
                  <a:moveTo>
                    <a:pt x="1" y="0"/>
                  </a:moveTo>
                  <a:lnTo>
                    <a:pt x="1" y="78844"/>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1" name="Google Shape;2471;p32"/>
            <p:cNvSpPr/>
            <p:nvPr/>
          </p:nvSpPr>
          <p:spPr>
            <a:xfrm>
              <a:off x="3073575" y="1659550"/>
              <a:ext cx="1971425" cy="25"/>
            </a:xfrm>
            <a:custGeom>
              <a:avLst/>
              <a:gdLst/>
              <a:ahLst/>
              <a:cxnLst/>
              <a:rect l="l" t="t" r="r" b="b"/>
              <a:pathLst>
                <a:path w="78857" h="1" fill="none" extrusionOk="0">
                  <a:moveTo>
                    <a:pt x="78856" y="1"/>
                  </a:moveTo>
                  <a:lnTo>
                    <a:pt x="1" y="1"/>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2" name="Google Shape;2472;p32"/>
            <p:cNvSpPr/>
            <p:nvPr/>
          </p:nvSpPr>
          <p:spPr>
            <a:xfrm>
              <a:off x="3073575" y="1829225"/>
              <a:ext cx="1971425" cy="25"/>
            </a:xfrm>
            <a:custGeom>
              <a:avLst/>
              <a:gdLst/>
              <a:ahLst/>
              <a:cxnLst/>
              <a:rect l="l" t="t" r="r" b="b"/>
              <a:pathLst>
                <a:path w="78857" h="1" fill="none" extrusionOk="0">
                  <a:moveTo>
                    <a:pt x="78856" y="0"/>
                  </a:moveTo>
                  <a:lnTo>
                    <a:pt x="1" y="0"/>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3" name="Google Shape;2473;p32"/>
            <p:cNvSpPr/>
            <p:nvPr/>
          </p:nvSpPr>
          <p:spPr>
            <a:xfrm>
              <a:off x="3073575" y="1998875"/>
              <a:ext cx="1971425" cy="25"/>
            </a:xfrm>
            <a:custGeom>
              <a:avLst/>
              <a:gdLst/>
              <a:ahLst/>
              <a:cxnLst/>
              <a:rect l="l" t="t" r="r" b="b"/>
              <a:pathLst>
                <a:path w="78857" h="1" fill="none" extrusionOk="0">
                  <a:moveTo>
                    <a:pt x="78856" y="1"/>
                  </a:moveTo>
                  <a:lnTo>
                    <a:pt x="1" y="1"/>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4" name="Google Shape;2474;p32"/>
            <p:cNvSpPr/>
            <p:nvPr/>
          </p:nvSpPr>
          <p:spPr>
            <a:xfrm>
              <a:off x="3073575" y="2168550"/>
              <a:ext cx="1971425" cy="25"/>
            </a:xfrm>
            <a:custGeom>
              <a:avLst/>
              <a:gdLst/>
              <a:ahLst/>
              <a:cxnLst/>
              <a:rect l="l" t="t" r="r" b="b"/>
              <a:pathLst>
                <a:path w="78857" h="1" fill="none" extrusionOk="0">
                  <a:moveTo>
                    <a:pt x="78856" y="1"/>
                  </a:moveTo>
                  <a:lnTo>
                    <a:pt x="1" y="1"/>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5" name="Google Shape;2475;p32"/>
            <p:cNvSpPr/>
            <p:nvPr/>
          </p:nvSpPr>
          <p:spPr>
            <a:xfrm>
              <a:off x="3073575" y="2337925"/>
              <a:ext cx="1971425" cy="25"/>
            </a:xfrm>
            <a:custGeom>
              <a:avLst/>
              <a:gdLst/>
              <a:ahLst/>
              <a:cxnLst/>
              <a:rect l="l" t="t" r="r" b="b"/>
              <a:pathLst>
                <a:path w="78857" h="1" fill="none" extrusionOk="0">
                  <a:moveTo>
                    <a:pt x="78856" y="0"/>
                  </a:moveTo>
                  <a:lnTo>
                    <a:pt x="1" y="0"/>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6" name="Google Shape;2476;p32"/>
            <p:cNvSpPr/>
            <p:nvPr/>
          </p:nvSpPr>
          <p:spPr>
            <a:xfrm>
              <a:off x="3073575" y="2507575"/>
              <a:ext cx="1971425" cy="25"/>
            </a:xfrm>
            <a:custGeom>
              <a:avLst/>
              <a:gdLst/>
              <a:ahLst/>
              <a:cxnLst/>
              <a:rect l="l" t="t" r="r" b="b"/>
              <a:pathLst>
                <a:path w="78857" h="1" fill="none" extrusionOk="0">
                  <a:moveTo>
                    <a:pt x="78856" y="1"/>
                  </a:moveTo>
                  <a:lnTo>
                    <a:pt x="1" y="1"/>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7" name="Google Shape;2477;p32"/>
            <p:cNvSpPr/>
            <p:nvPr/>
          </p:nvSpPr>
          <p:spPr>
            <a:xfrm>
              <a:off x="3073575" y="2677250"/>
              <a:ext cx="1971425" cy="25"/>
            </a:xfrm>
            <a:custGeom>
              <a:avLst/>
              <a:gdLst/>
              <a:ahLst/>
              <a:cxnLst/>
              <a:rect l="l" t="t" r="r" b="b"/>
              <a:pathLst>
                <a:path w="78857" h="1" fill="none" extrusionOk="0">
                  <a:moveTo>
                    <a:pt x="78856" y="0"/>
                  </a:moveTo>
                  <a:lnTo>
                    <a:pt x="1" y="0"/>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8" name="Google Shape;2478;p32"/>
            <p:cNvSpPr/>
            <p:nvPr/>
          </p:nvSpPr>
          <p:spPr>
            <a:xfrm>
              <a:off x="3073575" y="2846900"/>
              <a:ext cx="1971425" cy="25"/>
            </a:xfrm>
            <a:custGeom>
              <a:avLst/>
              <a:gdLst/>
              <a:ahLst/>
              <a:cxnLst/>
              <a:rect l="l" t="t" r="r" b="b"/>
              <a:pathLst>
                <a:path w="78857" h="1" fill="none" extrusionOk="0">
                  <a:moveTo>
                    <a:pt x="78856" y="1"/>
                  </a:moveTo>
                  <a:lnTo>
                    <a:pt x="1" y="1"/>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 name="Google Shape;2479;p32"/>
            <p:cNvSpPr/>
            <p:nvPr/>
          </p:nvSpPr>
          <p:spPr>
            <a:xfrm>
              <a:off x="3073575" y="3016575"/>
              <a:ext cx="1971425" cy="25"/>
            </a:xfrm>
            <a:custGeom>
              <a:avLst/>
              <a:gdLst/>
              <a:ahLst/>
              <a:cxnLst/>
              <a:rect l="l" t="t" r="r" b="b"/>
              <a:pathLst>
                <a:path w="78857" h="1" fill="none" extrusionOk="0">
                  <a:moveTo>
                    <a:pt x="78856" y="0"/>
                  </a:moveTo>
                  <a:lnTo>
                    <a:pt x="1" y="0"/>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0" name="Google Shape;2480;p32"/>
            <p:cNvSpPr/>
            <p:nvPr/>
          </p:nvSpPr>
          <p:spPr>
            <a:xfrm>
              <a:off x="3073575" y="3185950"/>
              <a:ext cx="1971425" cy="25"/>
            </a:xfrm>
            <a:custGeom>
              <a:avLst/>
              <a:gdLst/>
              <a:ahLst/>
              <a:cxnLst/>
              <a:rect l="l" t="t" r="r" b="b"/>
              <a:pathLst>
                <a:path w="78857" h="1" fill="none" extrusionOk="0">
                  <a:moveTo>
                    <a:pt x="78856" y="0"/>
                  </a:moveTo>
                  <a:lnTo>
                    <a:pt x="1" y="0"/>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1" name="Google Shape;2481;p32"/>
            <p:cNvSpPr/>
            <p:nvPr/>
          </p:nvSpPr>
          <p:spPr>
            <a:xfrm>
              <a:off x="3073575" y="3355600"/>
              <a:ext cx="1971425" cy="25"/>
            </a:xfrm>
            <a:custGeom>
              <a:avLst/>
              <a:gdLst/>
              <a:ahLst/>
              <a:cxnLst/>
              <a:rect l="l" t="t" r="r" b="b"/>
              <a:pathLst>
                <a:path w="78857" h="1" fill="none" extrusionOk="0">
                  <a:moveTo>
                    <a:pt x="78856" y="1"/>
                  </a:moveTo>
                  <a:lnTo>
                    <a:pt x="1" y="1"/>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2" name="Google Shape;2482;p32"/>
            <p:cNvSpPr/>
            <p:nvPr/>
          </p:nvSpPr>
          <p:spPr>
            <a:xfrm>
              <a:off x="3073575" y="3525275"/>
              <a:ext cx="1971425" cy="25"/>
            </a:xfrm>
            <a:custGeom>
              <a:avLst/>
              <a:gdLst/>
              <a:ahLst/>
              <a:cxnLst/>
              <a:rect l="l" t="t" r="r" b="b"/>
              <a:pathLst>
                <a:path w="78857" h="1" fill="none" extrusionOk="0">
                  <a:moveTo>
                    <a:pt x="78856" y="0"/>
                  </a:moveTo>
                  <a:lnTo>
                    <a:pt x="1" y="0"/>
                  </a:lnTo>
                </a:path>
              </a:pathLst>
            </a:custGeom>
            <a:noFill/>
            <a:ln w="62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83" name="Google Shape;2483;p32"/>
          <p:cNvGrpSpPr/>
          <p:nvPr/>
        </p:nvGrpSpPr>
        <p:grpSpPr>
          <a:xfrm>
            <a:off x="5261504" y="983930"/>
            <a:ext cx="3508246" cy="3374842"/>
            <a:chOff x="4195844" y="1943819"/>
            <a:chExt cx="3036653" cy="2414914"/>
          </a:xfrm>
        </p:grpSpPr>
        <p:sp>
          <p:nvSpPr>
            <p:cNvPr id="2484" name="Google Shape;2484;p32"/>
            <p:cNvSpPr/>
            <p:nvPr/>
          </p:nvSpPr>
          <p:spPr>
            <a:xfrm>
              <a:off x="4835717" y="2107233"/>
              <a:ext cx="2396780" cy="2251500"/>
            </a:xfrm>
            <a:custGeom>
              <a:avLst/>
              <a:gdLst/>
              <a:ahLst/>
              <a:cxnLst/>
              <a:rect l="l" t="t" r="r" b="b"/>
              <a:pathLst>
                <a:path w="76046" h="90060" extrusionOk="0">
                  <a:moveTo>
                    <a:pt x="0" y="1"/>
                  </a:moveTo>
                  <a:lnTo>
                    <a:pt x="0" y="90060"/>
                  </a:lnTo>
                  <a:lnTo>
                    <a:pt x="76046" y="90060"/>
                  </a:lnTo>
                  <a:lnTo>
                    <a:pt x="760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5" name="Google Shape;2485;p32"/>
            <p:cNvSpPr/>
            <p:nvPr/>
          </p:nvSpPr>
          <p:spPr>
            <a:xfrm>
              <a:off x="4195844" y="1943819"/>
              <a:ext cx="2836743" cy="2251500"/>
            </a:xfrm>
            <a:custGeom>
              <a:avLst/>
              <a:gdLst/>
              <a:ahLst/>
              <a:cxnLst/>
              <a:rect l="l" t="t" r="r" b="b"/>
              <a:pathLst>
                <a:path w="138733" h="90060" extrusionOk="0">
                  <a:moveTo>
                    <a:pt x="0" y="0"/>
                  </a:moveTo>
                  <a:lnTo>
                    <a:pt x="0" y="90059"/>
                  </a:lnTo>
                  <a:lnTo>
                    <a:pt x="138732" y="90059"/>
                  </a:lnTo>
                  <a:lnTo>
                    <a:pt x="1387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86" name="Google Shape;2486;p32"/>
          <p:cNvSpPr/>
          <p:nvPr/>
        </p:nvSpPr>
        <p:spPr>
          <a:xfrm>
            <a:off x="5261500" y="820175"/>
            <a:ext cx="997475" cy="174150"/>
          </a:xfrm>
          <a:custGeom>
            <a:avLst/>
            <a:gdLst/>
            <a:ahLst/>
            <a:cxnLst/>
            <a:rect l="l" t="t" r="r" b="b"/>
            <a:pathLst>
              <a:path w="39899" h="6966" extrusionOk="0">
                <a:moveTo>
                  <a:pt x="0" y="0"/>
                </a:moveTo>
                <a:lnTo>
                  <a:pt x="0" y="6965"/>
                </a:lnTo>
                <a:lnTo>
                  <a:pt x="39898" y="6965"/>
                </a:lnTo>
                <a:lnTo>
                  <a:pt x="398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7" name="Google Shape;2487;p32"/>
          <p:cNvSpPr txBox="1">
            <a:spLocks noGrp="1"/>
          </p:cNvSpPr>
          <p:nvPr>
            <p:ph type="ctrTitle"/>
          </p:nvPr>
        </p:nvSpPr>
        <p:spPr>
          <a:xfrm>
            <a:off x="-3714" y="468544"/>
            <a:ext cx="4678367" cy="224180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000" dirty="0">
                <a:latin typeface="Garamond" panose="02020404030301010803" pitchFamily="18" charset="0"/>
              </a:rPr>
              <a:t>Discussion Session Committee Report on Cost Audit &amp; Cost Records</a:t>
            </a:r>
            <a:br>
              <a:rPr lang="en-US" sz="3000" dirty="0">
                <a:latin typeface="Garamond" panose="02020404030301010803" pitchFamily="18" charset="0"/>
              </a:rPr>
            </a:br>
            <a:endParaRPr lang="en-US" sz="3000" dirty="0">
              <a:latin typeface="Garamond" panose="02020404030301010803" pitchFamily="18" charset="0"/>
            </a:endParaRPr>
          </a:p>
        </p:txBody>
      </p:sp>
      <p:sp>
        <p:nvSpPr>
          <p:cNvPr id="2488" name="Google Shape;2488;p32"/>
          <p:cNvSpPr txBox="1">
            <a:spLocks noGrp="1"/>
          </p:cNvSpPr>
          <p:nvPr>
            <p:ph type="subTitle" idx="1"/>
          </p:nvPr>
        </p:nvSpPr>
        <p:spPr>
          <a:xfrm>
            <a:off x="93166" y="2553484"/>
            <a:ext cx="4887915" cy="475800"/>
          </a:xfrm>
          <a:prstGeom prst="rect">
            <a:avLst/>
          </a:prstGeom>
        </p:spPr>
        <p:txBody>
          <a:bodyPr spcFirstLastPara="1" wrap="square" lIns="91425" tIns="91425" rIns="91425" bIns="91425" anchor="t" anchorCtr="0">
            <a:noAutofit/>
          </a:bodyPr>
          <a:lstStyle/>
          <a:p>
            <a:pPr defTabSz="685386" fontAlgn="base">
              <a:spcBef>
                <a:spcPct val="0"/>
              </a:spcBef>
              <a:spcAft>
                <a:spcPct val="0"/>
              </a:spcAft>
            </a:pPr>
            <a:r>
              <a:rPr lang="en-US" sz="2700" b="1" dirty="0">
                <a:solidFill>
                  <a:schemeClr val="tx1"/>
                </a:solidFill>
                <a:latin typeface="Garamond" pitchFamily="18" charset="0"/>
                <a:cs typeface="Arial" charset="0"/>
              </a:rPr>
              <a:t>CMA Rakshit Kochhar</a:t>
            </a:r>
          </a:p>
        </p:txBody>
      </p:sp>
      <p:grpSp>
        <p:nvGrpSpPr>
          <p:cNvPr id="2489" name="Google Shape;2489;p32"/>
          <p:cNvGrpSpPr/>
          <p:nvPr/>
        </p:nvGrpSpPr>
        <p:grpSpPr>
          <a:xfrm>
            <a:off x="5418500" y="4138450"/>
            <a:ext cx="1139750" cy="465550"/>
            <a:chOff x="4296650" y="4168800"/>
            <a:chExt cx="1139750" cy="465550"/>
          </a:xfrm>
        </p:grpSpPr>
        <p:sp>
          <p:nvSpPr>
            <p:cNvPr id="2490" name="Google Shape;2490;p32"/>
            <p:cNvSpPr/>
            <p:nvPr/>
          </p:nvSpPr>
          <p:spPr>
            <a:xfrm>
              <a:off x="42966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1" name="Google Shape;2491;p32"/>
            <p:cNvSpPr/>
            <p:nvPr/>
          </p:nvSpPr>
          <p:spPr>
            <a:xfrm>
              <a:off x="43484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2" name="Google Shape;2492;p32"/>
            <p:cNvSpPr/>
            <p:nvPr/>
          </p:nvSpPr>
          <p:spPr>
            <a:xfrm>
              <a:off x="440055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3" name="Google Shape;2493;p32"/>
            <p:cNvSpPr/>
            <p:nvPr/>
          </p:nvSpPr>
          <p:spPr>
            <a:xfrm>
              <a:off x="445202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4" name="Google Shape;2494;p32"/>
            <p:cNvSpPr/>
            <p:nvPr/>
          </p:nvSpPr>
          <p:spPr>
            <a:xfrm>
              <a:off x="450382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5" name="Google Shape;2495;p32"/>
            <p:cNvSpPr/>
            <p:nvPr/>
          </p:nvSpPr>
          <p:spPr>
            <a:xfrm>
              <a:off x="455592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6" name="Google Shape;2496;p32"/>
            <p:cNvSpPr/>
            <p:nvPr/>
          </p:nvSpPr>
          <p:spPr>
            <a:xfrm>
              <a:off x="460770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7" name="Google Shape;2497;p32"/>
            <p:cNvSpPr/>
            <p:nvPr/>
          </p:nvSpPr>
          <p:spPr>
            <a:xfrm>
              <a:off x="4659500" y="4168800"/>
              <a:ext cx="465850" cy="465550"/>
            </a:xfrm>
            <a:custGeom>
              <a:avLst/>
              <a:gdLst/>
              <a:ahLst/>
              <a:cxnLst/>
              <a:rect l="l" t="t" r="r" b="b"/>
              <a:pathLst>
                <a:path w="18634" h="18622" fill="none" extrusionOk="0">
                  <a:moveTo>
                    <a:pt x="0" y="18622"/>
                  </a:moveTo>
                  <a:lnTo>
                    <a:pt x="18634"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8" name="Google Shape;2498;p32"/>
            <p:cNvSpPr/>
            <p:nvPr/>
          </p:nvSpPr>
          <p:spPr>
            <a:xfrm>
              <a:off x="4711600"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9" name="Google Shape;2499;p32"/>
            <p:cNvSpPr/>
            <p:nvPr/>
          </p:nvSpPr>
          <p:spPr>
            <a:xfrm>
              <a:off x="4763075"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0" name="Google Shape;2500;p32"/>
            <p:cNvSpPr/>
            <p:nvPr/>
          </p:nvSpPr>
          <p:spPr>
            <a:xfrm>
              <a:off x="4815175"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1" name="Google Shape;2501;p32"/>
            <p:cNvSpPr/>
            <p:nvPr/>
          </p:nvSpPr>
          <p:spPr>
            <a:xfrm>
              <a:off x="4866975" y="4168800"/>
              <a:ext cx="465550" cy="465550"/>
            </a:xfrm>
            <a:custGeom>
              <a:avLst/>
              <a:gdLst/>
              <a:ahLst/>
              <a:cxnLst/>
              <a:rect l="l" t="t" r="r" b="b"/>
              <a:pathLst>
                <a:path w="18622" h="18622" fill="none" extrusionOk="0">
                  <a:moveTo>
                    <a:pt x="0" y="18622"/>
                  </a:moveTo>
                  <a:lnTo>
                    <a:pt x="18621"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2" name="Google Shape;2502;p32"/>
            <p:cNvSpPr/>
            <p:nvPr/>
          </p:nvSpPr>
          <p:spPr>
            <a:xfrm>
              <a:off x="4918750" y="4168800"/>
              <a:ext cx="465575" cy="465550"/>
            </a:xfrm>
            <a:custGeom>
              <a:avLst/>
              <a:gdLst/>
              <a:ahLst/>
              <a:cxnLst/>
              <a:rect l="l" t="t" r="r" b="b"/>
              <a:pathLst>
                <a:path w="18623" h="18622" fill="none" extrusionOk="0">
                  <a:moveTo>
                    <a:pt x="1"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3" name="Google Shape;2503;p32"/>
            <p:cNvSpPr/>
            <p:nvPr/>
          </p:nvSpPr>
          <p:spPr>
            <a:xfrm>
              <a:off x="4970850" y="4168800"/>
              <a:ext cx="465550" cy="465550"/>
            </a:xfrm>
            <a:custGeom>
              <a:avLst/>
              <a:gdLst/>
              <a:ahLst/>
              <a:cxnLst/>
              <a:rect l="l" t="t" r="r" b="b"/>
              <a:pathLst>
                <a:path w="18622" h="18622" fill="none" extrusionOk="0">
                  <a:moveTo>
                    <a:pt x="0" y="18622"/>
                  </a:moveTo>
                  <a:lnTo>
                    <a:pt x="18622" y="0"/>
                  </a:lnTo>
                </a:path>
              </a:pathLst>
            </a:custGeom>
            <a:noFill/>
            <a:ln w="1160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04" name="Google Shape;2504;p32"/>
          <p:cNvGrpSpPr/>
          <p:nvPr/>
        </p:nvGrpSpPr>
        <p:grpSpPr>
          <a:xfrm>
            <a:off x="8396563" y="2238508"/>
            <a:ext cx="747970" cy="1539556"/>
            <a:chOff x="6909475" y="2841550"/>
            <a:chExt cx="647425" cy="1101650"/>
          </a:xfrm>
        </p:grpSpPr>
        <p:sp>
          <p:nvSpPr>
            <p:cNvPr id="2505" name="Google Shape;2505;p32"/>
            <p:cNvSpPr/>
            <p:nvPr/>
          </p:nvSpPr>
          <p:spPr>
            <a:xfrm>
              <a:off x="6909775" y="3892875"/>
              <a:ext cx="647125" cy="50325"/>
            </a:xfrm>
            <a:custGeom>
              <a:avLst/>
              <a:gdLst/>
              <a:ahLst/>
              <a:cxnLst/>
              <a:rect l="l" t="t" r="r" b="b"/>
              <a:pathLst>
                <a:path w="25885" h="2013" extrusionOk="0">
                  <a:moveTo>
                    <a:pt x="1" y="0"/>
                  </a:moveTo>
                  <a:lnTo>
                    <a:pt x="1" y="2012"/>
                  </a:lnTo>
                  <a:lnTo>
                    <a:pt x="25885" y="2012"/>
                  </a:lnTo>
                  <a:lnTo>
                    <a:pt x="25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6" name="Google Shape;2506;p32"/>
            <p:cNvSpPr/>
            <p:nvPr/>
          </p:nvSpPr>
          <p:spPr>
            <a:xfrm>
              <a:off x="6909475" y="3842875"/>
              <a:ext cx="647125" cy="50325"/>
            </a:xfrm>
            <a:custGeom>
              <a:avLst/>
              <a:gdLst/>
              <a:ahLst/>
              <a:cxnLst/>
              <a:rect l="l" t="t" r="r" b="b"/>
              <a:pathLst>
                <a:path w="25885" h="2013" extrusionOk="0">
                  <a:moveTo>
                    <a:pt x="1" y="0"/>
                  </a:moveTo>
                  <a:lnTo>
                    <a:pt x="1" y="2012"/>
                  </a:lnTo>
                  <a:lnTo>
                    <a:pt x="25885" y="2012"/>
                  </a:lnTo>
                  <a:lnTo>
                    <a:pt x="258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7" name="Google Shape;2507;p32"/>
            <p:cNvSpPr/>
            <p:nvPr/>
          </p:nvSpPr>
          <p:spPr>
            <a:xfrm>
              <a:off x="6909775" y="3792850"/>
              <a:ext cx="647125" cy="50050"/>
            </a:xfrm>
            <a:custGeom>
              <a:avLst/>
              <a:gdLst/>
              <a:ahLst/>
              <a:cxnLst/>
              <a:rect l="l" t="t" r="r" b="b"/>
              <a:pathLst>
                <a:path w="25885" h="2002" extrusionOk="0">
                  <a:moveTo>
                    <a:pt x="1" y="1"/>
                  </a:moveTo>
                  <a:lnTo>
                    <a:pt x="1" y="2001"/>
                  </a:lnTo>
                  <a:lnTo>
                    <a:pt x="25885" y="2001"/>
                  </a:lnTo>
                  <a:lnTo>
                    <a:pt x="25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8" name="Google Shape;2508;p32"/>
            <p:cNvSpPr/>
            <p:nvPr/>
          </p:nvSpPr>
          <p:spPr>
            <a:xfrm>
              <a:off x="6909475" y="3742850"/>
              <a:ext cx="647125" cy="50025"/>
            </a:xfrm>
            <a:custGeom>
              <a:avLst/>
              <a:gdLst/>
              <a:ahLst/>
              <a:cxnLst/>
              <a:rect l="l" t="t" r="r" b="b"/>
              <a:pathLst>
                <a:path w="25885" h="2001" extrusionOk="0">
                  <a:moveTo>
                    <a:pt x="1" y="1"/>
                  </a:moveTo>
                  <a:lnTo>
                    <a:pt x="1" y="2001"/>
                  </a:lnTo>
                  <a:lnTo>
                    <a:pt x="25885" y="2001"/>
                  </a:lnTo>
                  <a:lnTo>
                    <a:pt x="25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9" name="Google Shape;2509;p32"/>
            <p:cNvSpPr/>
            <p:nvPr/>
          </p:nvSpPr>
          <p:spPr>
            <a:xfrm>
              <a:off x="6909775" y="3692550"/>
              <a:ext cx="647125" cy="50325"/>
            </a:xfrm>
            <a:custGeom>
              <a:avLst/>
              <a:gdLst/>
              <a:ahLst/>
              <a:cxnLst/>
              <a:rect l="l" t="t" r="r" b="b"/>
              <a:pathLst>
                <a:path w="25885" h="2013" extrusionOk="0">
                  <a:moveTo>
                    <a:pt x="1" y="0"/>
                  </a:moveTo>
                  <a:lnTo>
                    <a:pt x="1" y="2013"/>
                  </a:lnTo>
                  <a:lnTo>
                    <a:pt x="25885" y="2013"/>
                  </a:lnTo>
                  <a:lnTo>
                    <a:pt x="25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0" name="Google Shape;2510;p32"/>
            <p:cNvSpPr/>
            <p:nvPr/>
          </p:nvSpPr>
          <p:spPr>
            <a:xfrm>
              <a:off x="6909475" y="3642550"/>
              <a:ext cx="647125" cy="50325"/>
            </a:xfrm>
            <a:custGeom>
              <a:avLst/>
              <a:gdLst/>
              <a:ahLst/>
              <a:cxnLst/>
              <a:rect l="l" t="t" r="r" b="b"/>
              <a:pathLst>
                <a:path w="25885" h="2013" extrusionOk="0">
                  <a:moveTo>
                    <a:pt x="1" y="0"/>
                  </a:moveTo>
                  <a:lnTo>
                    <a:pt x="1" y="2012"/>
                  </a:lnTo>
                  <a:lnTo>
                    <a:pt x="25885" y="2012"/>
                  </a:lnTo>
                  <a:lnTo>
                    <a:pt x="258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1" name="Google Shape;2511;p32"/>
            <p:cNvSpPr/>
            <p:nvPr/>
          </p:nvSpPr>
          <p:spPr>
            <a:xfrm>
              <a:off x="6909775" y="3592525"/>
              <a:ext cx="647125" cy="50350"/>
            </a:xfrm>
            <a:custGeom>
              <a:avLst/>
              <a:gdLst/>
              <a:ahLst/>
              <a:cxnLst/>
              <a:rect l="l" t="t" r="r" b="b"/>
              <a:pathLst>
                <a:path w="25885" h="2014" extrusionOk="0">
                  <a:moveTo>
                    <a:pt x="1" y="1"/>
                  </a:moveTo>
                  <a:lnTo>
                    <a:pt x="1" y="2013"/>
                  </a:lnTo>
                  <a:lnTo>
                    <a:pt x="25885" y="2013"/>
                  </a:lnTo>
                  <a:lnTo>
                    <a:pt x="25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2" name="Google Shape;2512;p32"/>
            <p:cNvSpPr/>
            <p:nvPr/>
          </p:nvSpPr>
          <p:spPr>
            <a:xfrm>
              <a:off x="6909775" y="3542525"/>
              <a:ext cx="646825" cy="50325"/>
            </a:xfrm>
            <a:custGeom>
              <a:avLst/>
              <a:gdLst/>
              <a:ahLst/>
              <a:cxnLst/>
              <a:rect l="l" t="t" r="r" b="b"/>
              <a:pathLst>
                <a:path w="25873" h="2013" extrusionOk="0">
                  <a:moveTo>
                    <a:pt x="1" y="1"/>
                  </a:moveTo>
                  <a:lnTo>
                    <a:pt x="1" y="2013"/>
                  </a:lnTo>
                  <a:lnTo>
                    <a:pt x="25873" y="2013"/>
                  </a:lnTo>
                  <a:lnTo>
                    <a:pt x="25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3" name="Google Shape;2513;p32"/>
            <p:cNvSpPr/>
            <p:nvPr/>
          </p:nvSpPr>
          <p:spPr>
            <a:xfrm>
              <a:off x="6909775" y="3492525"/>
              <a:ext cx="647125" cy="50025"/>
            </a:xfrm>
            <a:custGeom>
              <a:avLst/>
              <a:gdLst/>
              <a:ahLst/>
              <a:cxnLst/>
              <a:rect l="l" t="t" r="r" b="b"/>
              <a:pathLst>
                <a:path w="25885" h="2001" extrusionOk="0">
                  <a:moveTo>
                    <a:pt x="1" y="0"/>
                  </a:moveTo>
                  <a:lnTo>
                    <a:pt x="1" y="2001"/>
                  </a:lnTo>
                  <a:lnTo>
                    <a:pt x="25885" y="2001"/>
                  </a:lnTo>
                  <a:lnTo>
                    <a:pt x="25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4" name="Google Shape;2514;p32"/>
            <p:cNvSpPr/>
            <p:nvPr/>
          </p:nvSpPr>
          <p:spPr>
            <a:xfrm>
              <a:off x="6909775" y="3442225"/>
              <a:ext cx="646825" cy="50325"/>
            </a:xfrm>
            <a:custGeom>
              <a:avLst/>
              <a:gdLst/>
              <a:ahLst/>
              <a:cxnLst/>
              <a:rect l="l" t="t" r="r" b="b"/>
              <a:pathLst>
                <a:path w="25873" h="2013" extrusionOk="0">
                  <a:moveTo>
                    <a:pt x="1" y="0"/>
                  </a:moveTo>
                  <a:lnTo>
                    <a:pt x="1" y="2012"/>
                  </a:lnTo>
                  <a:lnTo>
                    <a:pt x="25873" y="2012"/>
                  </a:lnTo>
                  <a:lnTo>
                    <a:pt x="25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5" name="Google Shape;2515;p32"/>
            <p:cNvSpPr/>
            <p:nvPr/>
          </p:nvSpPr>
          <p:spPr>
            <a:xfrm>
              <a:off x="6909475" y="3392225"/>
              <a:ext cx="647125" cy="50325"/>
            </a:xfrm>
            <a:custGeom>
              <a:avLst/>
              <a:gdLst/>
              <a:ahLst/>
              <a:cxnLst/>
              <a:rect l="l" t="t" r="r" b="b"/>
              <a:pathLst>
                <a:path w="25885" h="2013" extrusionOk="0">
                  <a:moveTo>
                    <a:pt x="1" y="0"/>
                  </a:moveTo>
                  <a:lnTo>
                    <a:pt x="1" y="2012"/>
                  </a:lnTo>
                  <a:lnTo>
                    <a:pt x="25885" y="2012"/>
                  </a:lnTo>
                  <a:lnTo>
                    <a:pt x="25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6" name="Google Shape;2516;p32"/>
            <p:cNvSpPr/>
            <p:nvPr/>
          </p:nvSpPr>
          <p:spPr>
            <a:xfrm>
              <a:off x="6909775" y="3342200"/>
              <a:ext cx="647125" cy="50325"/>
            </a:xfrm>
            <a:custGeom>
              <a:avLst/>
              <a:gdLst/>
              <a:ahLst/>
              <a:cxnLst/>
              <a:rect l="l" t="t" r="r" b="b"/>
              <a:pathLst>
                <a:path w="25885" h="2013" extrusionOk="0">
                  <a:moveTo>
                    <a:pt x="1" y="1"/>
                  </a:moveTo>
                  <a:lnTo>
                    <a:pt x="1" y="2013"/>
                  </a:lnTo>
                  <a:lnTo>
                    <a:pt x="25885" y="2013"/>
                  </a:lnTo>
                  <a:lnTo>
                    <a:pt x="25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7" name="Google Shape;2517;p32"/>
            <p:cNvSpPr/>
            <p:nvPr/>
          </p:nvSpPr>
          <p:spPr>
            <a:xfrm>
              <a:off x="6909475" y="3292200"/>
              <a:ext cx="647125" cy="50325"/>
            </a:xfrm>
            <a:custGeom>
              <a:avLst/>
              <a:gdLst/>
              <a:ahLst/>
              <a:cxnLst/>
              <a:rect l="l" t="t" r="r" b="b"/>
              <a:pathLst>
                <a:path w="25885" h="2013" extrusionOk="0">
                  <a:moveTo>
                    <a:pt x="1" y="1"/>
                  </a:moveTo>
                  <a:lnTo>
                    <a:pt x="1" y="2013"/>
                  </a:lnTo>
                  <a:lnTo>
                    <a:pt x="25885" y="2013"/>
                  </a:lnTo>
                  <a:lnTo>
                    <a:pt x="25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8" name="Google Shape;2518;p32"/>
            <p:cNvSpPr/>
            <p:nvPr/>
          </p:nvSpPr>
          <p:spPr>
            <a:xfrm>
              <a:off x="6909775" y="3242200"/>
              <a:ext cx="647125" cy="50325"/>
            </a:xfrm>
            <a:custGeom>
              <a:avLst/>
              <a:gdLst/>
              <a:ahLst/>
              <a:cxnLst/>
              <a:rect l="l" t="t" r="r" b="b"/>
              <a:pathLst>
                <a:path w="25885" h="2013" extrusionOk="0">
                  <a:moveTo>
                    <a:pt x="1" y="0"/>
                  </a:moveTo>
                  <a:lnTo>
                    <a:pt x="1" y="2012"/>
                  </a:lnTo>
                  <a:lnTo>
                    <a:pt x="25885" y="2012"/>
                  </a:lnTo>
                  <a:lnTo>
                    <a:pt x="258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9" name="Google Shape;2519;p32"/>
            <p:cNvSpPr/>
            <p:nvPr/>
          </p:nvSpPr>
          <p:spPr>
            <a:xfrm>
              <a:off x="6909475" y="3192200"/>
              <a:ext cx="647125" cy="50025"/>
            </a:xfrm>
            <a:custGeom>
              <a:avLst/>
              <a:gdLst/>
              <a:ahLst/>
              <a:cxnLst/>
              <a:rect l="l" t="t" r="r" b="b"/>
              <a:pathLst>
                <a:path w="25885" h="2001" extrusionOk="0">
                  <a:moveTo>
                    <a:pt x="1" y="0"/>
                  </a:moveTo>
                  <a:lnTo>
                    <a:pt x="1" y="2000"/>
                  </a:lnTo>
                  <a:lnTo>
                    <a:pt x="25885" y="2000"/>
                  </a:lnTo>
                  <a:lnTo>
                    <a:pt x="25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0" name="Google Shape;2520;p32"/>
            <p:cNvSpPr/>
            <p:nvPr/>
          </p:nvSpPr>
          <p:spPr>
            <a:xfrm>
              <a:off x="6909775" y="3141875"/>
              <a:ext cx="647125" cy="50350"/>
            </a:xfrm>
            <a:custGeom>
              <a:avLst/>
              <a:gdLst/>
              <a:ahLst/>
              <a:cxnLst/>
              <a:rect l="l" t="t" r="r" b="b"/>
              <a:pathLst>
                <a:path w="25885" h="2014" extrusionOk="0">
                  <a:moveTo>
                    <a:pt x="1" y="1"/>
                  </a:moveTo>
                  <a:lnTo>
                    <a:pt x="1" y="2013"/>
                  </a:lnTo>
                  <a:lnTo>
                    <a:pt x="25885" y="2013"/>
                  </a:lnTo>
                  <a:lnTo>
                    <a:pt x="25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1" name="Google Shape;2521;p32"/>
            <p:cNvSpPr/>
            <p:nvPr/>
          </p:nvSpPr>
          <p:spPr>
            <a:xfrm>
              <a:off x="6909475" y="3091875"/>
              <a:ext cx="647125" cy="50325"/>
            </a:xfrm>
            <a:custGeom>
              <a:avLst/>
              <a:gdLst/>
              <a:ahLst/>
              <a:cxnLst/>
              <a:rect l="l" t="t" r="r" b="b"/>
              <a:pathLst>
                <a:path w="25885" h="2013" extrusionOk="0">
                  <a:moveTo>
                    <a:pt x="1" y="1"/>
                  </a:moveTo>
                  <a:lnTo>
                    <a:pt x="1" y="2013"/>
                  </a:lnTo>
                  <a:lnTo>
                    <a:pt x="25885" y="2013"/>
                  </a:lnTo>
                  <a:lnTo>
                    <a:pt x="25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2" name="Google Shape;2522;p32"/>
            <p:cNvSpPr/>
            <p:nvPr/>
          </p:nvSpPr>
          <p:spPr>
            <a:xfrm>
              <a:off x="6909775" y="3041875"/>
              <a:ext cx="647125" cy="50325"/>
            </a:xfrm>
            <a:custGeom>
              <a:avLst/>
              <a:gdLst/>
              <a:ahLst/>
              <a:cxnLst/>
              <a:rect l="l" t="t" r="r" b="b"/>
              <a:pathLst>
                <a:path w="25885" h="2013" extrusionOk="0">
                  <a:moveTo>
                    <a:pt x="1" y="0"/>
                  </a:moveTo>
                  <a:lnTo>
                    <a:pt x="1" y="2013"/>
                  </a:lnTo>
                  <a:lnTo>
                    <a:pt x="25885" y="2013"/>
                  </a:lnTo>
                  <a:lnTo>
                    <a:pt x="258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3" name="Google Shape;2523;p32"/>
            <p:cNvSpPr/>
            <p:nvPr/>
          </p:nvSpPr>
          <p:spPr>
            <a:xfrm>
              <a:off x="6909775" y="2991875"/>
              <a:ext cx="646825" cy="50325"/>
            </a:xfrm>
            <a:custGeom>
              <a:avLst/>
              <a:gdLst/>
              <a:ahLst/>
              <a:cxnLst/>
              <a:rect l="l" t="t" r="r" b="b"/>
              <a:pathLst>
                <a:path w="25873" h="2013" extrusionOk="0">
                  <a:moveTo>
                    <a:pt x="1" y="0"/>
                  </a:moveTo>
                  <a:lnTo>
                    <a:pt x="1" y="2012"/>
                  </a:lnTo>
                  <a:lnTo>
                    <a:pt x="25873" y="2012"/>
                  </a:lnTo>
                  <a:lnTo>
                    <a:pt x="258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4" name="Google Shape;2524;p32"/>
            <p:cNvSpPr/>
            <p:nvPr/>
          </p:nvSpPr>
          <p:spPr>
            <a:xfrm>
              <a:off x="6909775" y="2941850"/>
              <a:ext cx="647125" cy="50050"/>
            </a:xfrm>
            <a:custGeom>
              <a:avLst/>
              <a:gdLst/>
              <a:ahLst/>
              <a:cxnLst/>
              <a:rect l="l" t="t" r="r" b="b"/>
              <a:pathLst>
                <a:path w="25885" h="2002" extrusionOk="0">
                  <a:moveTo>
                    <a:pt x="1" y="1"/>
                  </a:moveTo>
                  <a:lnTo>
                    <a:pt x="1" y="2001"/>
                  </a:lnTo>
                  <a:lnTo>
                    <a:pt x="25885" y="2001"/>
                  </a:lnTo>
                  <a:lnTo>
                    <a:pt x="25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5" name="Google Shape;2525;p32"/>
            <p:cNvSpPr/>
            <p:nvPr/>
          </p:nvSpPr>
          <p:spPr>
            <a:xfrm>
              <a:off x="6909775" y="2891850"/>
              <a:ext cx="646825" cy="50025"/>
            </a:xfrm>
            <a:custGeom>
              <a:avLst/>
              <a:gdLst/>
              <a:ahLst/>
              <a:cxnLst/>
              <a:rect l="l" t="t" r="r" b="b"/>
              <a:pathLst>
                <a:path w="25873" h="2001" extrusionOk="0">
                  <a:moveTo>
                    <a:pt x="1" y="1"/>
                  </a:moveTo>
                  <a:lnTo>
                    <a:pt x="1" y="2001"/>
                  </a:lnTo>
                  <a:lnTo>
                    <a:pt x="25873" y="2001"/>
                  </a:lnTo>
                  <a:lnTo>
                    <a:pt x="25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6" name="Google Shape;2526;p32"/>
            <p:cNvSpPr/>
            <p:nvPr/>
          </p:nvSpPr>
          <p:spPr>
            <a:xfrm>
              <a:off x="6909475" y="2841550"/>
              <a:ext cx="647125" cy="50325"/>
            </a:xfrm>
            <a:custGeom>
              <a:avLst/>
              <a:gdLst/>
              <a:ahLst/>
              <a:cxnLst/>
              <a:rect l="l" t="t" r="r" b="b"/>
              <a:pathLst>
                <a:path w="25885" h="2013" extrusionOk="0">
                  <a:moveTo>
                    <a:pt x="1" y="1"/>
                  </a:moveTo>
                  <a:lnTo>
                    <a:pt x="1" y="2013"/>
                  </a:lnTo>
                  <a:lnTo>
                    <a:pt x="25885" y="2013"/>
                  </a:lnTo>
                  <a:lnTo>
                    <a:pt x="25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527" name="Google Shape;2527;p32"/>
          <p:cNvPicPr preferRelativeResize="0">
            <a:picLocks noGrp="1"/>
          </p:cNvPicPr>
          <p:nvPr>
            <p:ph type="pic" idx="2"/>
          </p:nvPr>
        </p:nvPicPr>
        <p:blipFill rotWithShape="1">
          <a:blip r:embed="rId3">
            <a:alphaModFix/>
          </a:blip>
          <a:srcRect t="1531" b="1541"/>
          <a:stretch/>
        </p:blipFill>
        <p:spPr>
          <a:xfrm>
            <a:off x="5418500" y="1126850"/>
            <a:ext cx="2960998" cy="2870098"/>
          </a:xfrm>
          <a:prstGeom prst="rect">
            <a:avLst/>
          </a:prstGeom>
        </p:spPr>
      </p:pic>
      <p:grpSp>
        <p:nvGrpSpPr>
          <p:cNvPr id="2528" name="Google Shape;2528;p32"/>
          <p:cNvGrpSpPr/>
          <p:nvPr/>
        </p:nvGrpSpPr>
        <p:grpSpPr>
          <a:xfrm rot="5400000">
            <a:off x="2039904" y="110031"/>
            <a:ext cx="311267" cy="4184306"/>
            <a:chOff x="1912425" y="756475"/>
            <a:chExt cx="263750" cy="452450"/>
          </a:xfrm>
        </p:grpSpPr>
        <p:sp>
          <p:nvSpPr>
            <p:cNvPr id="2529" name="Google Shape;2529;p32"/>
            <p:cNvSpPr/>
            <p:nvPr/>
          </p:nvSpPr>
          <p:spPr>
            <a:xfrm>
              <a:off x="1912425" y="756475"/>
              <a:ext cx="52725" cy="452450"/>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0" name="Google Shape;2530;p32"/>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1" name="Google Shape;2531;p32"/>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4" name="Straight Connector 3">
            <a:extLst>
              <a:ext uri="{FF2B5EF4-FFF2-40B4-BE49-F238E27FC236}">
                <a16:creationId xmlns:a16="http://schemas.microsoft.com/office/drawing/2014/main" xmlns="" id="{3500488E-0AE8-62BA-7313-246948F56B73}"/>
              </a:ext>
            </a:extLst>
          </p:cNvPr>
          <p:cNvCxnSpPr>
            <a:cxnSpLocks/>
          </p:cNvCxnSpPr>
          <p:nvPr/>
        </p:nvCxnSpPr>
        <p:spPr>
          <a:xfrm flipV="1">
            <a:off x="403960" y="3756462"/>
            <a:ext cx="3556768" cy="16395"/>
          </a:xfrm>
          <a:prstGeom prst="line">
            <a:avLst/>
          </a:prstGeom>
          <a:ln w="190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97702FD2-2BCA-6A27-878E-A815A6F283D3}"/>
              </a:ext>
            </a:extLst>
          </p:cNvPr>
          <p:cNvSpPr txBox="1"/>
          <p:nvPr/>
        </p:nvSpPr>
        <p:spPr>
          <a:xfrm>
            <a:off x="299334" y="3944975"/>
            <a:ext cx="4572000" cy="468718"/>
          </a:xfrm>
          <a:prstGeom prst="rect">
            <a:avLst/>
          </a:prstGeom>
          <a:noFill/>
        </p:spPr>
        <p:txBody>
          <a:bodyPr wrap="square">
            <a:spAutoFit/>
          </a:bodyPr>
          <a:lstStyle/>
          <a:p>
            <a:pPr defTabSz="387804">
              <a:lnSpc>
                <a:spcPct val="150000"/>
              </a:lnSpc>
            </a:pPr>
            <a:r>
              <a:rPr lang="de-DE" sz="1800" b="1" i="1" dirty="0">
                <a:solidFill>
                  <a:schemeClr val="accent2">
                    <a:lumMod val="50000"/>
                  </a:schemeClr>
                </a:solidFill>
                <a:latin typeface="Garamond" panose="02020404030301010803" pitchFamily="18" charset="0"/>
              </a:rPr>
              <a:t>Unique Approach, Superior Results</a:t>
            </a:r>
            <a:endParaRPr lang="de-DE" altLang="de-DE" sz="1800" b="1" i="1" noProof="1">
              <a:solidFill>
                <a:schemeClr val="accent2">
                  <a:lumMod val="50000"/>
                </a:schemeClr>
              </a:solidFill>
              <a:latin typeface="Garamond" panose="02020404030301010803" pitchFamily="18" charset="0"/>
            </a:endParaRPr>
          </a:p>
        </p:txBody>
      </p:sp>
      <p:pic>
        <p:nvPicPr>
          <p:cNvPr id="8" name="Picture 2" descr="Image result for CMA logo">
            <a:extLst>
              <a:ext uri="{FF2B5EF4-FFF2-40B4-BE49-F238E27FC236}">
                <a16:creationId xmlns:a16="http://schemas.microsoft.com/office/drawing/2014/main" xmlns="" id="{EBEC7119-1923-E9B8-466E-5C8C86D5593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24985" y="4745293"/>
            <a:ext cx="1319015" cy="42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AE383C05-32E9-19BC-C311-8B46B3B364DB}"/>
              </a:ext>
            </a:extLst>
          </p:cNvPr>
          <p:cNvPicPr>
            <a:picLocks noChangeAspect="1"/>
          </p:cNvPicPr>
          <p:nvPr/>
        </p:nvPicPr>
        <p:blipFill>
          <a:blip r:embed="rId5"/>
          <a:stretch>
            <a:fillRect/>
          </a:stretch>
        </p:blipFill>
        <p:spPr>
          <a:xfrm>
            <a:off x="5261500" y="983930"/>
            <a:ext cx="3294397" cy="3154520"/>
          </a:xfrm>
          <a:prstGeom prst="rect">
            <a:avLst/>
          </a:prstGeom>
        </p:spPr>
      </p:pic>
      <p:sp>
        <p:nvSpPr>
          <p:cNvPr id="5" name="TextBox 4">
            <a:extLst>
              <a:ext uri="{FF2B5EF4-FFF2-40B4-BE49-F238E27FC236}">
                <a16:creationId xmlns:a16="http://schemas.microsoft.com/office/drawing/2014/main" xmlns="" id="{742F4D5A-5A4D-AE74-78BC-C78777ACE8D8}"/>
              </a:ext>
            </a:extLst>
          </p:cNvPr>
          <p:cNvSpPr txBox="1"/>
          <p:nvPr/>
        </p:nvSpPr>
        <p:spPr>
          <a:xfrm>
            <a:off x="314710" y="3765635"/>
            <a:ext cx="3809978" cy="369332"/>
          </a:xfrm>
          <a:prstGeom prst="rect">
            <a:avLst/>
          </a:prstGeom>
          <a:noFill/>
        </p:spPr>
        <p:txBody>
          <a:bodyPr wrap="square" rtlCol="0">
            <a:spAutoFit/>
          </a:bodyPr>
          <a:lstStyle/>
          <a:p>
            <a:r>
              <a:rPr lang="en-IN" sz="1800" b="1" dirty="0">
                <a:solidFill>
                  <a:srgbClr val="F6CF0E"/>
                </a:solidFill>
                <a:latin typeface="Garamond" panose="02020404030301010803" pitchFamily="18" charset="0"/>
              </a:rPr>
              <a:t>Cost &amp; Management Accountants</a:t>
            </a:r>
          </a:p>
        </p:txBody>
      </p:sp>
      <p:sp>
        <p:nvSpPr>
          <p:cNvPr id="2" name="Google Shape;2488;p32">
            <a:extLst>
              <a:ext uri="{FF2B5EF4-FFF2-40B4-BE49-F238E27FC236}">
                <a16:creationId xmlns:a16="http://schemas.microsoft.com/office/drawing/2014/main" xmlns="" id="{EF9DCF32-CB71-44BD-D073-A6FC8E0564C3}"/>
              </a:ext>
            </a:extLst>
          </p:cNvPr>
          <p:cNvSpPr txBox="1">
            <a:spLocks/>
          </p:cNvSpPr>
          <p:nvPr/>
        </p:nvSpPr>
        <p:spPr>
          <a:xfrm>
            <a:off x="109323" y="3220721"/>
            <a:ext cx="4528800" cy="47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1pPr>
            <a:lvl2pPr marL="914400" marR="0" lvl="1"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2pPr>
            <a:lvl3pPr marL="1371600" marR="0" lvl="2"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3pPr>
            <a:lvl4pPr marL="1828800" marR="0" lvl="3"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4pPr>
            <a:lvl5pPr marL="2286000" marR="0" lvl="4"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5pPr>
            <a:lvl6pPr marL="2743200" marR="0" lvl="5"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6pPr>
            <a:lvl7pPr marL="3200400" marR="0" lvl="6"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7pPr>
            <a:lvl8pPr marL="3657600" marR="0" lvl="7"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8pPr>
            <a:lvl9pPr marL="4114800" marR="0" lvl="8" indent="-317500" algn="ctr" rtl="0">
              <a:lnSpc>
                <a:spcPct val="100000"/>
              </a:lnSpc>
              <a:spcBef>
                <a:spcPts val="0"/>
              </a:spcBef>
              <a:spcAft>
                <a:spcPts val="0"/>
              </a:spcAft>
              <a:buClr>
                <a:schemeClr val="dk1"/>
              </a:buClr>
              <a:buSzPts val="1800"/>
              <a:buFont typeface="Arimo"/>
              <a:buNone/>
              <a:defRPr sz="1800" b="0" i="0" u="none" strike="noStrike" cap="none">
                <a:solidFill>
                  <a:schemeClr val="dk1"/>
                </a:solidFill>
                <a:latin typeface="Arimo"/>
                <a:ea typeface="Arimo"/>
                <a:cs typeface="Arimo"/>
                <a:sym typeface="Arimo"/>
              </a:defRPr>
            </a:lvl9pPr>
          </a:lstStyle>
          <a:p>
            <a:pPr defTabSz="685386" fontAlgn="base">
              <a:spcBef>
                <a:spcPct val="0"/>
              </a:spcBef>
              <a:spcAft>
                <a:spcPct val="0"/>
              </a:spcAft>
            </a:pPr>
            <a:r>
              <a:rPr lang="en-US" sz="2700" b="1" dirty="0">
                <a:solidFill>
                  <a:schemeClr val="tx1"/>
                </a:solidFill>
                <a:latin typeface="Garamond" pitchFamily="18" charset="0"/>
                <a:cs typeface="Arial" charset="0"/>
              </a:rPr>
              <a:t>Gurvinder Chopra &amp; 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Ch-4 International practices of Cost Accounting and Cost Audit</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10</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804713"/>
          </a:xfrm>
          <a:prstGeom prst="rect">
            <a:avLst/>
          </a:prstGeom>
          <a:noFill/>
        </p:spPr>
        <p:txBody>
          <a:bodyPr wrap="square">
            <a:spAutoFit/>
          </a:bodyPr>
          <a:lstStyle/>
          <a:p>
            <a:pPr algn="just">
              <a:lnSpc>
                <a:spcPct val="107000"/>
              </a:lnSpc>
              <a:spcAft>
                <a:spcPts val="800"/>
              </a:spcAft>
            </a:pPr>
            <a:r>
              <a:rPr lang="en-US"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The chapter provides a comprehensive overview of international cost accounting and audit practices across various countries, highlighting the mechanisms for gathering, certifying, and auditing cost data. Here’s a concise summary:</a:t>
            </a:r>
          </a:p>
          <a:p>
            <a:pPr algn="just">
              <a:lnSpc>
                <a:spcPct val="107000"/>
              </a:lnSpc>
              <a:spcAft>
                <a:spcPts val="800"/>
              </a:spcAft>
            </a:pPr>
            <a:r>
              <a:rPr lang="en-US"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International Practices of Cost Accounting and Cost Audit</a:t>
            </a:r>
          </a:p>
          <a:p>
            <a:pPr algn="just">
              <a:lnSpc>
                <a:spcPct val="107000"/>
              </a:lnSpc>
              <a:spcAft>
                <a:spcPts val="800"/>
              </a:spcAft>
            </a:pP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1. </a:t>
            </a:r>
            <a:r>
              <a:rPr lang="en-US" sz="1300"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Global Variability in Practices</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Different countries have distinct mechanisms for collecting and auditing cost data, often certified by professional accounting bodies. India, unique among SAARC nations, has three main professional bodies: ICAI, ICAI-CMA, and ICSI, each with well-defined roles in financial, cost, and secretarial audits.</a:t>
            </a:r>
          </a:p>
          <a:p>
            <a:pPr algn="just">
              <a:lnSpc>
                <a:spcPct val="107000"/>
              </a:lnSpc>
              <a:spcAft>
                <a:spcPts val="800"/>
              </a:spcAft>
            </a:pP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2. </a:t>
            </a:r>
            <a:r>
              <a:rPr lang="en-US" sz="1300"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United Nations</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Advocates cost audits for significant projects, as seen in recommendations for the World Intellectual Property Organization.</a:t>
            </a:r>
          </a:p>
          <a:p>
            <a:pPr algn="just">
              <a:lnSpc>
                <a:spcPct val="107000"/>
              </a:lnSpc>
              <a:spcAft>
                <a:spcPts val="800"/>
              </a:spcAft>
            </a:pP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3. </a:t>
            </a:r>
            <a:r>
              <a:rPr lang="en-US" sz="1300"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United States</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Post-WWII, the importance of cost accounting surged, especially in government policies. The GAO has guidelines for program cost estimates. Cost Accounting Standards (CAS) are mandatory for large government contracts, with multiple regulatory bodies, including the SEC and Federal Anti-Trust bodies, requiring detailed cost information.</a:t>
            </a:r>
          </a:p>
          <a:p>
            <a:pPr algn="just">
              <a:lnSpc>
                <a:spcPct val="107000"/>
              </a:lnSpc>
              <a:spcAft>
                <a:spcPts val="800"/>
              </a:spcAft>
            </a:pP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4. </a:t>
            </a:r>
            <a:r>
              <a:rPr lang="en-US" sz="1300"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United Kingdom:</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Integrates cost accounting in accounting knowledge post-WWI. Government and regulators in various sectors require cost data for oversight, price setting, and monitoring.</a:t>
            </a:r>
          </a:p>
          <a:p>
            <a:pPr algn="just">
              <a:lnSpc>
                <a:spcPct val="107000"/>
              </a:lnSpc>
              <a:spcAft>
                <a:spcPts val="800"/>
              </a:spcAft>
            </a:pP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5. </a:t>
            </a:r>
            <a:r>
              <a:rPr lang="en-US" sz="1300"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Germany:</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Regulatory bodies continuously monitor costs, with standardized principles under the German Commercial Code. Cost accounting is central to management accounting, especially in high-tech manufacturing.</a:t>
            </a:r>
            <a:b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b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6. </a:t>
            </a:r>
            <a:r>
              <a:rPr lang="en-US" sz="1300"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Canada</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Tax authorities require cost data for assessing correctness. Public contracts specify cost accumulation methods, with guidelines in the Supply Manual of Public Works and Government Services.</a:t>
            </a:r>
          </a:p>
          <a:p>
            <a:pPr algn="just">
              <a:lnSpc>
                <a:spcPct val="107000"/>
              </a:lnSpc>
              <a:spcAft>
                <a:spcPts val="800"/>
              </a:spcAft>
            </a:pPr>
            <a:endPar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96063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Ch-4 International practices of Cost Accounting and Cost Audit</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11</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388894"/>
          </a:xfrm>
          <a:prstGeom prst="rect">
            <a:avLst/>
          </a:prstGeom>
          <a:noFill/>
        </p:spPr>
        <p:txBody>
          <a:bodyPr wrap="square">
            <a:spAutoFit/>
          </a:bodyPr>
          <a:lstStyle/>
          <a:p>
            <a:pPr algn="just">
              <a:lnSpc>
                <a:spcPct val="107000"/>
              </a:lnSpc>
              <a:spcAft>
                <a:spcPts val="800"/>
              </a:spcAft>
            </a:pPr>
            <a:r>
              <a:rPr lang="en-US"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7</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Japan:</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Ministry of Finance issues Cost Accounting Standards, emphasizing cost management and decision-making. Target costing and continuous cost reduction are prevalent, even in SMEs.</a:t>
            </a:r>
          </a:p>
          <a:p>
            <a:pPr algn="just">
              <a:lnSpc>
                <a:spcPct val="107000"/>
              </a:lnSpc>
              <a:spcAft>
                <a:spcPts val="800"/>
              </a:spcAft>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8. </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Australia:</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Regulatory authorities, including the Australian Competition and Consumer Commission, access detailed cost information for policy-making and regulation.</a:t>
            </a:r>
          </a:p>
          <a:p>
            <a:pPr algn="just">
              <a:lnSpc>
                <a:spcPct val="107000"/>
              </a:lnSpc>
              <a:spcAft>
                <a:spcPts val="800"/>
              </a:spcAft>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9. </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China:</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Ministries of Commerce and Finance regulate cost information, with standards specified for power transmission and distribution.</a:t>
            </a:r>
          </a:p>
          <a:p>
            <a:pPr algn="just">
              <a:lnSpc>
                <a:spcPct val="107000"/>
              </a:lnSpc>
              <a:spcAft>
                <a:spcPts val="800"/>
              </a:spcAft>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10. </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South Korea:</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Issued extensive cost accounting standards, applicable across sectors. Regulatory requirements include schedules for manufacturing and sales costs.</a:t>
            </a:r>
          </a:p>
          <a:p>
            <a:pPr algn="just">
              <a:lnSpc>
                <a:spcPct val="107000"/>
              </a:lnSpc>
              <a:spcAft>
                <a:spcPts val="800"/>
              </a:spcAft>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11. </a:t>
            </a:r>
            <a:r>
              <a:rPr lang="en-US" sz="1300"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Role of Governments</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Globally, governments have influenced the evolution of cost accounting through policies, administered pricing, and tax resolutions, pushing for standardized practices.</a:t>
            </a:r>
          </a:p>
          <a:p>
            <a:pPr algn="just">
              <a:lnSpc>
                <a:spcPct val="107000"/>
              </a:lnSpc>
              <a:spcAft>
                <a:spcPts val="800"/>
              </a:spcAft>
            </a:pPr>
            <a:r>
              <a:rPr lang="en-US"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12. </a:t>
            </a:r>
            <a:r>
              <a:rPr lang="en-US"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Cost Audits and Standards</a:t>
            </a:r>
            <a:r>
              <a:rPr lang="en-US"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Several countries have mandated cost audits and developed cost accounting standards, such as the 19 Standards by the US Cost Accounting Standards Board and 10 by Japan’s Ministry of Finance.</a:t>
            </a:r>
          </a:p>
          <a:p>
            <a:pPr algn="just">
              <a:lnSpc>
                <a:spcPct val="107000"/>
              </a:lnSpc>
              <a:spcAft>
                <a:spcPts val="800"/>
              </a:spcAft>
            </a:pPr>
            <a:r>
              <a:rPr lang="en-US"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13. </a:t>
            </a:r>
            <a:r>
              <a:rPr lang="en-US" b="1"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Indian Context</a:t>
            </a:r>
            <a:r>
              <a:rPr lang="en-US"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 The mandatory provisions in the Companies Act and Cost Records &amp; Audit Rules have fostered a cost culture in India. The Committee emphasizes the need for a legal framework to maintain and audit cost records as India transitions from a developing to a developed economy.</a:t>
            </a:r>
            <a:endParaRPr lang="en-US" sz="1200" dirty="0">
              <a:latin typeface="Garamond" panose="02020404030301010803" pitchFamily="18" charset="0"/>
            </a:endParaRPr>
          </a:p>
        </p:txBody>
      </p:sp>
    </p:spTree>
    <p:extLst>
      <p:ext uri="{BB962C8B-B14F-4D97-AF65-F5344CB8AC3E}">
        <p14:creationId xmlns:p14="http://schemas.microsoft.com/office/powerpoint/2010/main" xmlns="" val="128324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Ch-5 Stakeholder’s Consultations</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12</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325415"/>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Committee did Consultations with various stakeholders to address issues related to the Terms of Reference.</a:t>
            </a:r>
          </a:p>
          <a:p>
            <a:pPr marL="285750" indent="-285750">
              <a:lnSpc>
                <a:spcPct val="107000"/>
              </a:lnSpc>
              <a:spcAft>
                <a:spcPts val="800"/>
              </a:spcAft>
              <a:buFont typeface="Wingdings" panose="05000000000000000000" pitchFamily="2" charset="2"/>
              <a:buChar char="v"/>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Received comments/suggestions/representations from:</a:t>
            </a:r>
          </a:p>
          <a:p>
            <a:pPr marL="285750" indent="-285750">
              <a:lnSpc>
                <a:spcPct val="107000"/>
              </a:lnSpc>
              <a:spcAft>
                <a:spcPts val="800"/>
              </a:spcAft>
              <a:buFont typeface="Wingdings" panose="05000000000000000000" pitchFamily="2" charset="2"/>
              <a:buChar char="Ø"/>
            </a:pPr>
            <a:r>
              <a:rPr lang="en-US" sz="1300" dirty="0">
                <a:latin typeface="Garamond" panose="02020404030301010803" pitchFamily="18" charset="0"/>
                <a:ea typeface="SimSun" panose="02010600030101010101" pitchFamily="2" charset="-122"/>
                <a:cs typeface="Times New Roman" panose="02020603050405020304" pitchFamily="18" charset="0"/>
              </a:rPr>
              <a:t>t</a:t>
            </a: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he Institute of Cost Accountants of India</a:t>
            </a:r>
          </a:p>
          <a:p>
            <a:pPr marL="285750" lvl="2" indent="252413">
              <a:lnSpc>
                <a:spcPct val="107000"/>
              </a:lnSpc>
              <a:spcAft>
                <a:spcPts val="800"/>
              </a:spcAft>
              <a:buFont typeface="Wingdings" panose="05000000000000000000" pitchFamily="2" charset="2"/>
              <a:buChar char="q"/>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Five major Industry Associations</a:t>
            </a:r>
          </a:p>
          <a:p>
            <a:pPr marL="571500" lvl="2" indent="-285750">
              <a:lnSpc>
                <a:spcPct val="107000"/>
              </a:lnSpc>
              <a:spcAft>
                <a:spcPts val="800"/>
              </a:spcAft>
              <a:buFont typeface="Wingdings" panose="05000000000000000000" pitchFamily="2" charset="2"/>
              <a:buChar char="ü"/>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Confederation of Indian Industry (CII)</a:t>
            </a:r>
          </a:p>
          <a:p>
            <a:pPr marL="571500" lvl="2" indent="-285750">
              <a:lnSpc>
                <a:spcPct val="107000"/>
              </a:lnSpc>
              <a:spcAft>
                <a:spcPts val="800"/>
              </a:spcAft>
              <a:buFont typeface="Wingdings" panose="05000000000000000000" pitchFamily="2" charset="2"/>
              <a:buChar char="ü"/>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Federation of Indian Chambers of Commerce &amp; Industry (FICCI)</a:t>
            </a:r>
          </a:p>
          <a:p>
            <a:pPr marL="571500" lvl="2" indent="-285750">
              <a:lnSpc>
                <a:spcPct val="107000"/>
              </a:lnSpc>
              <a:spcAft>
                <a:spcPts val="800"/>
              </a:spcAft>
              <a:buFont typeface="Wingdings" panose="05000000000000000000" pitchFamily="2" charset="2"/>
              <a:buChar char="ü"/>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Associated Chambers of Commerce and Industry of India (ASSOCHAM)</a:t>
            </a:r>
          </a:p>
          <a:p>
            <a:pPr marL="571500" lvl="2" indent="-285750">
              <a:lnSpc>
                <a:spcPct val="107000"/>
              </a:lnSpc>
              <a:spcAft>
                <a:spcPts val="800"/>
              </a:spcAft>
              <a:buFont typeface="Wingdings" panose="05000000000000000000" pitchFamily="2" charset="2"/>
              <a:buChar char="ü"/>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PHD Chamber of Commerce and Industry (PHDCCI)</a:t>
            </a:r>
          </a:p>
          <a:p>
            <a:pPr marL="571500" lvl="2" indent="-285750">
              <a:lnSpc>
                <a:spcPct val="107000"/>
              </a:lnSpc>
              <a:spcAft>
                <a:spcPts val="800"/>
              </a:spcAft>
              <a:buFont typeface="Wingdings" panose="05000000000000000000" pitchFamily="2" charset="2"/>
              <a:buChar char="ü"/>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Standing Conference of Public Enterprises (SCOPE)</a:t>
            </a:r>
          </a:p>
          <a:p>
            <a:pPr marL="571500" lvl="2" indent="-571500">
              <a:lnSpc>
                <a:spcPct val="107000"/>
              </a:lnSpc>
              <a:spcAft>
                <a:spcPts val="800"/>
              </a:spcAft>
              <a:buFont typeface="Wingdings" panose="05000000000000000000" pitchFamily="2" charset="2"/>
              <a:buChar char="Ø"/>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All India Cost &amp; Management Accountants Association (AICMAA)</a:t>
            </a:r>
          </a:p>
          <a:p>
            <a:pPr marL="571500" lvl="2" indent="-571500">
              <a:lnSpc>
                <a:spcPct val="107000"/>
              </a:lnSpc>
              <a:spcAft>
                <a:spcPts val="800"/>
              </a:spcAft>
              <a:buFont typeface="Wingdings" panose="05000000000000000000" pitchFamily="2" charset="2"/>
              <a:buChar char="Ø"/>
            </a:pPr>
            <a:r>
              <a:rPr lang="en-US" sz="1300"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Various Central Government Ministries/Departments and Regulatory Bodies</a:t>
            </a:r>
          </a:p>
          <a:p>
            <a:pPr lvl="2">
              <a:lnSpc>
                <a:spcPct val="107000"/>
              </a:lnSpc>
              <a:spcAft>
                <a:spcPts val="800"/>
              </a:spcAft>
            </a:pPr>
            <a:r>
              <a:rPr lang="en-IN" sz="1800" b="1" u="sng" dirty="0">
                <a:solidFill>
                  <a:srgbClr val="000000"/>
                </a:solidFill>
                <a:effectLst/>
                <a:latin typeface="Garamond" panose="02020404030301010803" pitchFamily="18" charset="0"/>
                <a:ea typeface="SimSun" panose="02010600030101010101" pitchFamily="2" charset="-122"/>
              </a:rPr>
              <a:t>Comments:</a:t>
            </a:r>
            <a:br>
              <a:rPr lang="en-IN" sz="1800" b="1" u="sng" dirty="0">
                <a:solidFill>
                  <a:srgbClr val="000000"/>
                </a:solidFill>
                <a:effectLst/>
                <a:latin typeface="Garamond" panose="02020404030301010803" pitchFamily="18" charset="0"/>
                <a:ea typeface="SimSun" panose="02010600030101010101" pitchFamily="2" charset="-122"/>
              </a:rPr>
            </a:br>
            <a:r>
              <a:rPr lang="en-US" dirty="0">
                <a:solidFill>
                  <a:srgbClr val="000000"/>
                </a:solidFill>
                <a:effectLst/>
                <a:latin typeface="Garamond" panose="02020404030301010803" pitchFamily="18" charset="0"/>
                <a:ea typeface="SimSun" panose="02010600030101010101" pitchFamily="2" charset="-122"/>
              </a:rPr>
              <a:t>Majority of the Industry Association and also various Departments of Ministry are grossly in </a:t>
            </a:r>
            <a:r>
              <a:rPr lang="en-US" dirty="0" err="1">
                <a:solidFill>
                  <a:srgbClr val="000000"/>
                </a:solidFill>
                <a:effectLst/>
                <a:latin typeface="Garamond" panose="02020404030301010803" pitchFamily="18" charset="0"/>
                <a:ea typeface="SimSun" panose="02010600030101010101" pitchFamily="2" charset="-122"/>
              </a:rPr>
              <a:t>favour</a:t>
            </a:r>
            <a:r>
              <a:rPr lang="en-US" dirty="0">
                <a:solidFill>
                  <a:srgbClr val="000000"/>
                </a:solidFill>
                <a:effectLst/>
                <a:latin typeface="Garamond" panose="02020404030301010803" pitchFamily="18" charset="0"/>
                <a:ea typeface="SimSun" panose="02010600030101010101" pitchFamily="2" charset="-122"/>
              </a:rPr>
              <a:t> of maintenance of cost records and also in that maintenance of cost records does not entail any additional effort and cost.</a:t>
            </a:r>
            <a:endParaRPr lang="en-US"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422882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b="1" dirty="0">
                <a:latin typeface="Garamond" panose="02020404030301010803" pitchFamily="18" charset="0"/>
              </a:rPr>
              <a:t>Ch-6 Coverage of Companies under Maintenance of Cost Records &amp; Audit Framework</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13</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563557"/>
          </a:xfrm>
          <a:prstGeom prst="rect">
            <a:avLst/>
          </a:prstGeom>
          <a:noFill/>
        </p:spPr>
        <p:txBody>
          <a:bodyPr wrap="square">
            <a:spAutoFit/>
          </a:bodyPr>
          <a:lstStyle/>
          <a:p>
            <a:pPr marL="285750" indent="-285750" algn="just">
              <a:lnSpc>
                <a:spcPct val="107000"/>
              </a:lnSpc>
              <a:buFont typeface="Wingdings" panose="05000000000000000000" pitchFamily="2" charset="2"/>
              <a:buChar char="v"/>
            </a:pPr>
            <a:r>
              <a:rPr lang="en-IN" b="0" i="0" u="none" strike="noStrike" baseline="0" dirty="0">
                <a:latin typeface="Garamond" panose="02020404030301010803" pitchFamily="18" charset="0"/>
              </a:rPr>
              <a:t>This chapter Covers Committee's Deliberation and Recommendations</a:t>
            </a:r>
          </a:p>
          <a:p>
            <a:pPr marL="285750" indent="-285750" algn="just">
              <a:lnSpc>
                <a:spcPct val="107000"/>
              </a:lnSpc>
              <a:buFont typeface="Wingdings" panose="05000000000000000000" pitchFamily="2" charset="2"/>
              <a:buChar char="q"/>
            </a:pPr>
            <a:r>
              <a:rPr lang="en-US" sz="1300" b="0" i="0" u="none" strike="noStrike" baseline="0" dirty="0">
                <a:latin typeface="Garamond" panose="02020404030301010803" pitchFamily="18" charset="0"/>
              </a:rPr>
              <a:t>To Review of existing sectors for cost records and cost audit.</a:t>
            </a:r>
          </a:p>
          <a:p>
            <a:pPr marL="285750" indent="-285750" algn="just">
              <a:lnSpc>
                <a:spcPct val="107000"/>
              </a:lnSpc>
              <a:buFont typeface="Wingdings" panose="05000000000000000000" pitchFamily="2" charset="2"/>
              <a:buChar char="q"/>
            </a:pPr>
            <a:r>
              <a:rPr lang="en-US" b="0" i="0" u="none" strike="noStrike" baseline="0" dirty="0">
                <a:latin typeface="Garamond" panose="02020404030301010803" pitchFamily="18" charset="0"/>
              </a:rPr>
              <a:t>Recommendations on: </a:t>
            </a:r>
          </a:p>
          <a:p>
            <a:pPr marL="285750" indent="-17463" algn="just">
              <a:lnSpc>
                <a:spcPct val="107000"/>
              </a:lnSpc>
              <a:buFont typeface="Wingdings" panose="05000000000000000000" pitchFamily="2" charset="2"/>
              <a:buChar char="Ø"/>
            </a:pPr>
            <a:r>
              <a:rPr lang="en-US" sz="1300" b="0" i="0" u="none" strike="noStrike" baseline="0" dirty="0">
                <a:latin typeface="Garamond" panose="02020404030301010803" pitchFamily="18" charset="0"/>
              </a:rPr>
              <a:t>Sectors where maintenance of cost records and cost audit may no longer be necessary.</a:t>
            </a:r>
          </a:p>
          <a:p>
            <a:pPr marL="285750" indent="-17463" algn="just">
              <a:lnSpc>
                <a:spcPct val="107000"/>
              </a:lnSpc>
              <a:buFont typeface="Wingdings" panose="05000000000000000000" pitchFamily="2" charset="2"/>
              <a:buChar char="Ø"/>
            </a:pPr>
            <a:r>
              <a:rPr lang="en-US" sz="1300" b="0" i="0" u="none" strike="noStrike" baseline="0" dirty="0">
                <a:latin typeface="Garamond" panose="02020404030301010803" pitchFamily="18" charset="0"/>
              </a:rPr>
              <a:t>New sectors where such requirements may be considered.</a:t>
            </a:r>
          </a:p>
          <a:p>
            <a:pPr marL="268288" indent="-268288" algn="just">
              <a:lnSpc>
                <a:spcPct val="107000"/>
              </a:lnSpc>
              <a:buFont typeface="Wingdings" panose="05000000000000000000" pitchFamily="2" charset="2"/>
              <a:buChar char="q"/>
            </a:pPr>
            <a:r>
              <a:rPr lang="en-US" sz="1300" b="0" i="0" u="none" strike="noStrike" baseline="0" dirty="0">
                <a:latin typeface="Garamond" panose="02020404030301010803" pitchFamily="18" charset="0"/>
              </a:rPr>
              <a:t>Review of Companies (Cost Records and Audit) Rules, 2014 (CCRA Rules 2014).</a:t>
            </a:r>
          </a:p>
          <a:p>
            <a:pPr marL="268288" indent="-268288" algn="just">
              <a:lnSpc>
                <a:spcPct val="107000"/>
              </a:lnSpc>
              <a:buFont typeface="Wingdings" panose="05000000000000000000" pitchFamily="2" charset="2"/>
              <a:buChar char="q"/>
            </a:pPr>
            <a:r>
              <a:rPr lang="en-US" sz="1300" b="0" i="0" u="none" strike="noStrike" baseline="0" dirty="0">
                <a:latin typeface="Garamond" panose="02020404030301010803" pitchFamily="18" charset="0"/>
              </a:rPr>
              <a:t>Abolish the classification into regulated and non-regulated sectors.</a:t>
            </a:r>
          </a:p>
          <a:p>
            <a:pPr marL="268288" indent="-268288" algn="just">
              <a:lnSpc>
                <a:spcPct val="107000"/>
              </a:lnSpc>
              <a:buFont typeface="Wingdings" panose="05000000000000000000" pitchFamily="2" charset="2"/>
              <a:buChar char="q"/>
            </a:pPr>
            <a:r>
              <a:rPr lang="en-US" sz="1300" b="0" i="0" u="none" strike="noStrike" baseline="0" dirty="0">
                <a:latin typeface="Garamond" panose="02020404030301010803" pitchFamily="18" charset="0"/>
              </a:rPr>
              <a:t>Establish a single table/list for industries/sectors/products/services under CCRA Rules 2014</a:t>
            </a:r>
          </a:p>
          <a:p>
            <a:pPr marL="268288" indent="-268288" algn="just">
              <a:lnSpc>
                <a:spcPct val="107000"/>
              </a:lnSpc>
              <a:buFont typeface="Wingdings" panose="05000000000000000000" pitchFamily="2" charset="2"/>
              <a:buChar char="q"/>
            </a:pPr>
            <a:r>
              <a:rPr lang="en-US" sz="1300" b="0" i="0" u="none" strike="noStrike" baseline="0" dirty="0">
                <a:latin typeface="Garamond" panose="02020404030301010803" pitchFamily="18" charset="0"/>
              </a:rPr>
              <a:t>Parameters for selecting sectors for Cost Accounting Records and Cost Audit framework.</a:t>
            </a:r>
          </a:p>
          <a:p>
            <a:pPr marL="268288" indent="-268288" algn="just">
              <a:lnSpc>
                <a:spcPct val="107000"/>
              </a:lnSpc>
              <a:buFont typeface="Wingdings" panose="05000000000000000000" pitchFamily="2" charset="2"/>
              <a:buChar char="q"/>
            </a:pPr>
            <a:r>
              <a:rPr lang="en-US" sz="1300" b="0" i="0" u="none" strike="noStrike" baseline="0" dirty="0">
                <a:latin typeface="Garamond" panose="02020404030301010803" pitchFamily="18" charset="0"/>
              </a:rPr>
              <a:t>In this chapter committee recommends to retain 35 sectors under CCRA Rules 2014 out of 39 and 4 sector to be removed.</a:t>
            </a:r>
          </a:p>
          <a:p>
            <a:pPr marL="268288" indent="-268288" algn="just">
              <a:lnSpc>
                <a:spcPct val="107000"/>
              </a:lnSpc>
              <a:buFont typeface="Wingdings" panose="05000000000000000000" pitchFamily="2" charset="2"/>
              <a:buChar char="q"/>
            </a:pPr>
            <a:r>
              <a:rPr lang="en-US" sz="1300" b="0" i="0" u="none" strike="noStrike" baseline="0" dirty="0">
                <a:latin typeface="Garamond" panose="02020404030301010803" pitchFamily="18" charset="0"/>
              </a:rPr>
              <a:t>Committee Acceptance of the separate committee's report on identifying service codes</a:t>
            </a:r>
            <a:r>
              <a:rPr lang="en-US" sz="1300" dirty="0">
                <a:latin typeface="Garamond" panose="02020404030301010803" pitchFamily="18" charset="0"/>
              </a:rPr>
              <a:t> and gives</a:t>
            </a:r>
            <a:r>
              <a:rPr lang="en-US" sz="1300" b="0" i="0" u="none" strike="noStrike" baseline="0" dirty="0">
                <a:latin typeface="Garamond" panose="02020404030301010803" pitchFamily="18" charset="0"/>
              </a:rPr>
              <a:t> Recommendation to adopt these service codes under CCRA Rules 2014.</a:t>
            </a:r>
          </a:p>
          <a:p>
            <a:pPr marL="268288" indent="-268288" algn="just">
              <a:lnSpc>
                <a:spcPct val="107000"/>
              </a:lnSpc>
              <a:buFont typeface="Wingdings" panose="05000000000000000000" pitchFamily="2" charset="2"/>
              <a:buChar char="q"/>
            </a:pPr>
            <a:endParaRPr lang="en-US" dirty="0">
              <a:latin typeface="Garamond" panose="02020404030301010803" pitchFamily="18" charset="0"/>
            </a:endParaRPr>
          </a:p>
          <a:p>
            <a:pPr marL="285750" indent="-285750" algn="just">
              <a:lnSpc>
                <a:spcPct val="107000"/>
              </a:lnSpc>
              <a:buFont typeface="Wingdings" panose="05000000000000000000" pitchFamily="2" charset="2"/>
              <a:buChar char="v"/>
            </a:pPr>
            <a:r>
              <a:rPr lang="en-US" b="1" i="0" u="none" strike="noStrike" baseline="0" dirty="0">
                <a:latin typeface="Garamond" panose="02020404030301010803" pitchFamily="18" charset="0"/>
              </a:rPr>
              <a:t>Welcome Suggestion in Para 6.9:</a:t>
            </a:r>
          </a:p>
          <a:p>
            <a:pPr algn="just">
              <a:lnSpc>
                <a:spcPct val="107000"/>
              </a:lnSpc>
            </a:pPr>
            <a:r>
              <a:rPr lang="en-US" b="0" i="0" u="none" strike="noStrike" baseline="0" dirty="0">
                <a:latin typeface="Garamond" panose="02020404030301010803" pitchFamily="18" charset="0"/>
              </a:rPr>
              <a:t>Maintenance of cost records and conduct of cost audit in the current financial year shall be applicable if aggregate turnover of the covered products or services exceeds Rs 75 crore in any one of the immediately preceding three years</a:t>
            </a:r>
          </a:p>
          <a:p>
            <a:pPr marL="285750" indent="-285750">
              <a:lnSpc>
                <a:spcPct val="107000"/>
              </a:lnSpc>
              <a:buFont typeface="Wingdings" panose="05000000000000000000" pitchFamily="2" charset="2"/>
              <a:buChar char="§"/>
            </a:pPr>
            <a:r>
              <a:rPr lang="en-US" dirty="0">
                <a:latin typeface="Garamond" panose="02020404030301010803" pitchFamily="18" charset="0"/>
              </a:rPr>
              <a:t>This helps:</a:t>
            </a:r>
          </a:p>
          <a:p>
            <a:pPr marL="285750" indent="-285750">
              <a:lnSpc>
                <a:spcPct val="107000"/>
              </a:lnSpc>
              <a:buFont typeface="Arial" panose="020B0604020202020204" pitchFamily="34" charset="0"/>
              <a:buChar char="•"/>
            </a:pPr>
            <a:r>
              <a:rPr lang="en-US" dirty="0">
                <a:latin typeface="Garamond" panose="02020404030301010803" pitchFamily="18" charset="0"/>
              </a:rPr>
              <a:t>Avoids year-to-year fluctuations in turnover limits</a:t>
            </a:r>
          </a:p>
          <a:p>
            <a:pPr marL="285750" indent="-285750">
              <a:lnSpc>
                <a:spcPct val="107000"/>
              </a:lnSpc>
              <a:buFont typeface="Arial" panose="020B0604020202020204" pitchFamily="34" charset="0"/>
              <a:buChar char="•"/>
            </a:pPr>
            <a:r>
              <a:rPr lang="en-US" dirty="0">
                <a:latin typeface="Garamond" panose="02020404030301010803" pitchFamily="18" charset="0"/>
              </a:rPr>
              <a:t>Ensures consistency in maintaining cost records.</a:t>
            </a:r>
          </a:p>
          <a:p>
            <a:pPr marL="285750" indent="-285750">
              <a:lnSpc>
                <a:spcPct val="107000"/>
              </a:lnSpc>
              <a:buFont typeface="Arial" panose="020B0604020202020204" pitchFamily="34" charset="0"/>
              <a:buChar char="•"/>
            </a:pPr>
            <a:r>
              <a:rPr lang="en-US" dirty="0">
                <a:latin typeface="Garamond" panose="02020404030301010803" pitchFamily="18" charset="0"/>
              </a:rPr>
              <a:t>Facilitates a clear and unambiguous criterion for cost audits.</a:t>
            </a:r>
            <a:endParaRPr lang="en-US" b="0" i="0" u="none" strike="noStrike" baseline="0" dirty="0">
              <a:latin typeface="Garamond" panose="02020404030301010803" pitchFamily="18" charset="0"/>
            </a:endParaRPr>
          </a:p>
        </p:txBody>
      </p:sp>
    </p:spTree>
    <p:extLst>
      <p:ext uri="{BB962C8B-B14F-4D97-AF65-F5344CB8AC3E}">
        <p14:creationId xmlns:p14="http://schemas.microsoft.com/office/powerpoint/2010/main" xmlns="" val="29563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7597C9-D230-09F0-B6DE-D7C38CAA6AEE}"/>
              </a:ext>
            </a:extLst>
          </p:cNvPr>
          <p:cNvSpPr/>
          <p:nvPr/>
        </p:nvSpPr>
        <p:spPr>
          <a:xfrm>
            <a:off x="0" y="0"/>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TextBox 5">
            <a:extLst>
              <a:ext uri="{FF2B5EF4-FFF2-40B4-BE49-F238E27FC236}">
                <a16:creationId xmlns:a16="http://schemas.microsoft.com/office/drawing/2014/main" xmlns="" id="{49820ABF-322F-CE10-F49F-7B6C908D620B}"/>
              </a:ext>
            </a:extLst>
          </p:cNvPr>
          <p:cNvSpPr txBox="1"/>
          <p:nvPr/>
        </p:nvSpPr>
        <p:spPr>
          <a:xfrm>
            <a:off x="622461" y="-173039"/>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Ch-6 Sector Covered not Covered by Committee</a:t>
            </a:r>
          </a:p>
        </p:txBody>
      </p:sp>
      <p:grpSp>
        <p:nvGrpSpPr>
          <p:cNvPr id="36" name="Google Shape;2714;p36">
            <a:extLst>
              <a:ext uri="{FF2B5EF4-FFF2-40B4-BE49-F238E27FC236}">
                <a16:creationId xmlns:a16="http://schemas.microsoft.com/office/drawing/2014/main" xmlns="" id="{154CAFF7-9488-882C-4937-87727C5C53DB}"/>
              </a:ext>
            </a:extLst>
          </p:cNvPr>
          <p:cNvGrpSpPr/>
          <p:nvPr/>
        </p:nvGrpSpPr>
        <p:grpSpPr>
          <a:xfrm rot="5400000">
            <a:off x="8134880" y="-685296"/>
            <a:ext cx="291040" cy="1727201"/>
            <a:chOff x="164300" y="3082350"/>
            <a:chExt cx="228025" cy="1253150"/>
          </a:xfrm>
        </p:grpSpPr>
        <p:sp>
          <p:nvSpPr>
            <p:cNvPr id="37" name="Google Shape;2715;p36">
              <a:extLst>
                <a:ext uri="{FF2B5EF4-FFF2-40B4-BE49-F238E27FC236}">
                  <a16:creationId xmlns:a16="http://schemas.microsoft.com/office/drawing/2014/main" xmlns="" id="{9AE9D002-CD8B-C2A9-4CEA-AAB753E86CDA}"/>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16;p36">
              <a:extLst>
                <a:ext uri="{FF2B5EF4-FFF2-40B4-BE49-F238E27FC236}">
                  <a16:creationId xmlns:a16="http://schemas.microsoft.com/office/drawing/2014/main" xmlns="" id="{50A8504F-7CA0-F0B4-70C6-DA400F36A1F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17;p36">
              <a:extLst>
                <a:ext uri="{FF2B5EF4-FFF2-40B4-BE49-F238E27FC236}">
                  <a16:creationId xmlns:a16="http://schemas.microsoft.com/office/drawing/2014/main" xmlns="" id="{E9F1D9FE-8D0D-756C-C303-5DAEB68B6AF1}"/>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18;p36">
              <a:extLst>
                <a:ext uri="{FF2B5EF4-FFF2-40B4-BE49-F238E27FC236}">
                  <a16:creationId xmlns:a16="http://schemas.microsoft.com/office/drawing/2014/main" xmlns="" id="{EEB212BC-4144-4006-E07A-B50B9E5B8E1C}"/>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19;p36">
              <a:extLst>
                <a:ext uri="{FF2B5EF4-FFF2-40B4-BE49-F238E27FC236}">
                  <a16:creationId xmlns:a16="http://schemas.microsoft.com/office/drawing/2014/main" xmlns="" id="{EBE335F9-C12E-932F-4EC5-DF22D9E48509}"/>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20;p36">
              <a:extLst>
                <a:ext uri="{FF2B5EF4-FFF2-40B4-BE49-F238E27FC236}">
                  <a16:creationId xmlns:a16="http://schemas.microsoft.com/office/drawing/2014/main" xmlns="" id="{148239A0-7898-7CFA-79E5-924DCABB24D1}"/>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21;p36">
              <a:extLst>
                <a:ext uri="{FF2B5EF4-FFF2-40B4-BE49-F238E27FC236}">
                  <a16:creationId xmlns:a16="http://schemas.microsoft.com/office/drawing/2014/main" xmlns="" id="{4547E271-4846-6AC4-E591-5CFD66548F44}"/>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2;p36">
              <a:extLst>
                <a:ext uri="{FF2B5EF4-FFF2-40B4-BE49-F238E27FC236}">
                  <a16:creationId xmlns:a16="http://schemas.microsoft.com/office/drawing/2014/main" xmlns="" id="{8084C461-62FD-997D-A7EF-D1376D55C568}"/>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3;p36">
              <a:extLst>
                <a:ext uri="{FF2B5EF4-FFF2-40B4-BE49-F238E27FC236}">
                  <a16:creationId xmlns:a16="http://schemas.microsoft.com/office/drawing/2014/main" xmlns="" id="{BF167A05-3EA2-4BC1-E09E-07868F17A98B}"/>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24;p36">
              <a:extLst>
                <a:ext uri="{FF2B5EF4-FFF2-40B4-BE49-F238E27FC236}">
                  <a16:creationId xmlns:a16="http://schemas.microsoft.com/office/drawing/2014/main" xmlns="" id="{481F7A9F-04F9-02C9-C8B5-94DEBDA243C9}"/>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5;p36">
              <a:extLst>
                <a:ext uri="{FF2B5EF4-FFF2-40B4-BE49-F238E27FC236}">
                  <a16:creationId xmlns:a16="http://schemas.microsoft.com/office/drawing/2014/main" xmlns="" id="{2A7B0E9E-E88F-E81D-39BA-D764A7A626C1}"/>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26;p36">
              <a:extLst>
                <a:ext uri="{FF2B5EF4-FFF2-40B4-BE49-F238E27FC236}">
                  <a16:creationId xmlns:a16="http://schemas.microsoft.com/office/drawing/2014/main" xmlns="" id="{847A8358-7718-9410-3E12-0B2394CCD5DB}"/>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7;p36">
              <a:extLst>
                <a:ext uri="{FF2B5EF4-FFF2-40B4-BE49-F238E27FC236}">
                  <a16:creationId xmlns:a16="http://schemas.microsoft.com/office/drawing/2014/main" xmlns="" id="{83E987AD-2D61-BAF0-FA09-07DF1115E32A}"/>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28;p36">
              <a:extLst>
                <a:ext uri="{FF2B5EF4-FFF2-40B4-BE49-F238E27FC236}">
                  <a16:creationId xmlns:a16="http://schemas.microsoft.com/office/drawing/2014/main" xmlns="" id="{BDF1FCAD-579A-E99B-48A3-B662AEFD66F6}"/>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29;p36">
              <a:extLst>
                <a:ext uri="{FF2B5EF4-FFF2-40B4-BE49-F238E27FC236}">
                  <a16:creationId xmlns:a16="http://schemas.microsoft.com/office/drawing/2014/main" xmlns="" id="{2CC0BF88-57CA-DFB9-6284-2F644C51D450}"/>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30;p36">
              <a:extLst>
                <a:ext uri="{FF2B5EF4-FFF2-40B4-BE49-F238E27FC236}">
                  <a16:creationId xmlns:a16="http://schemas.microsoft.com/office/drawing/2014/main" xmlns="" id="{98E43359-09CF-D029-A19F-B4F14AEBE481}"/>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31;p36">
              <a:extLst>
                <a:ext uri="{FF2B5EF4-FFF2-40B4-BE49-F238E27FC236}">
                  <a16:creationId xmlns:a16="http://schemas.microsoft.com/office/drawing/2014/main" xmlns="" id="{4D9A8FDB-27CB-B960-0A8E-52DB17483D21}"/>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32;p36">
              <a:extLst>
                <a:ext uri="{FF2B5EF4-FFF2-40B4-BE49-F238E27FC236}">
                  <a16:creationId xmlns:a16="http://schemas.microsoft.com/office/drawing/2014/main" xmlns="" id="{B5C696A9-7057-ACB0-BBFF-DEC22A804CAB}"/>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33;p36">
              <a:extLst>
                <a:ext uri="{FF2B5EF4-FFF2-40B4-BE49-F238E27FC236}">
                  <a16:creationId xmlns:a16="http://schemas.microsoft.com/office/drawing/2014/main" xmlns="" id="{67CF686A-6B55-CC24-33B9-5392BC7392FA}"/>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34;p36">
              <a:extLst>
                <a:ext uri="{FF2B5EF4-FFF2-40B4-BE49-F238E27FC236}">
                  <a16:creationId xmlns:a16="http://schemas.microsoft.com/office/drawing/2014/main" xmlns="" id="{7FCE4079-34B0-4045-3223-C9A8711EF0C4}"/>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35;p36">
              <a:extLst>
                <a:ext uri="{FF2B5EF4-FFF2-40B4-BE49-F238E27FC236}">
                  <a16:creationId xmlns:a16="http://schemas.microsoft.com/office/drawing/2014/main" xmlns="" id="{7FA6CA6A-0645-FE8C-B757-4919511F4E9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36;p36">
              <a:extLst>
                <a:ext uri="{FF2B5EF4-FFF2-40B4-BE49-F238E27FC236}">
                  <a16:creationId xmlns:a16="http://schemas.microsoft.com/office/drawing/2014/main" xmlns="" id="{7DA2162D-6953-541F-5462-E0B4AE0CF072}"/>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7;p36">
              <a:extLst>
                <a:ext uri="{FF2B5EF4-FFF2-40B4-BE49-F238E27FC236}">
                  <a16:creationId xmlns:a16="http://schemas.microsoft.com/office/drawing/2014/main" xmlns="" id="{04C3350B-3C70-5685-8598-861844C33274}"/>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8;p36">
              <a:extLst>
                <a:ext uri="{FF2B5EF4-FFF2-40B4-BE49-F238E27FC236}">
                  <a16:creationId xmlns:a16="http://schemas.microsoft.com/office/drawing/2014/main" xmlns="" id="{BF220A3F-FC75-9E94-D9CB-D5ADFAD630E0}"/>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9;p36">
              <a:extLst>
                <a:ext uri="{FF2B5EF4-FFF2-40B4-BE49-F238E27FC236}">
                  <a16:creationId xmlns:a16="http://schemas.microsoft.com/office/drawing/2014/main" xmlns="" id="{17AF7692-54ED-01F5-084E-976FA826778B}"/>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40;p36">
              <a:extLst>
                <a:ext uri="{FF2B5EF4-FFF2-40B4-BE49-F238E27FC236}">
                  <a16:creationId xmlns:a16="http://schemas.microsoft.com/office/drawing/2014/main" xmlns="" id="{DE59E472-2D16-D2A2-DE38-D29126083DF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615;p35">
            <a:extLst>
              <a:ext uri="{FF2B5EF4-FFF2-40B4-BE49-F238E27FC236}">
                <a16:creationId xmlns:a16="http://schemas.microsoft.com/office/drawing/2014/main" xmlns="" id="{C679F46D-F5B0-F60E-BFFA-2C95A69273A8}"/>
              </a:ext>
            </a:extLst>
          </p:cNvPr>
          <p:cNvGrpSpPr/>
          <p:nvPr/>
        </p:nvGrpSpPr>
        <p:grpSpPr>
          <a:xfrm rot="-5400000">
            <a:off x="4507993" y="-4085296"/>
            <a:ext cx="258628" cy="9013704"/>
            <a:chOff x="1912413" y="756475"/>
            <a:chExt cx="263763" cy="7528745"/>
          </a:xfrm>
        </p:grpSpPr>
        <p:sp>
          <p:nvSpPr>
            <p:cNvPr id="7" name="Google Shape;2616;p35">
              <a:extLst>
                <a:ext uri="{FF2B5EF4-FFF2-40B4-BE49-F238E27FC236}">
                  <a16:creationId xmlns:a16="http://schemas.microsoft.com/office/drawing/2014/main" xmlns="" id="{46141BA9-5D07-2B3B-F586-D6EF009911F2}"/>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17;p35">
              <a:extLst>
                <a:ext uri="{FF2B5EF4-FFF2-40B4-BE49-F238E27FC236}">
                  <a16:creationId xmlns:a16="http://schemas.microsoft.com/office/drawing/2014/main" xmlns="" id="{C971DB84-58F3-DBC4-C976-3343305DEED4}"/>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8;p35">
              <a:extLst>
                <a:ext uri="{FF2B5EF4-FFF2-40B4-BE49-F238E27FC236}">
                  <a16:creationId xmlns:a16="http://schemas.microsoft.com/office/drawing/2014/main" xmlns="" id="{523DD801-DD8C-E4C5-6891-E5968D207800}"/>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714;p36">
            <a:extLst>
              <a:ext uri="{FF2B5EF4-FFF2-40B4-BE49-F238E27FC236}">
                <a16:creationId xmlns:a16="http://schemas.microsoft.com/office/drawing/2014/main" xmlns="" id="{2A770119-FD1B-1D40-C705-5D93608F3025}"/>
              </a:ext>
            </a:extLst>
          </p:cNvPr>
          <p:cNvGrpSpPr/>
          <p:nvPr/>
        </p:nvGrpSpPr>
        <p:grpSpPr>
          <a:xfrm>
            <a:off x="7365" y="3386863"/>
            <a:ext cx="357628" cy="1772937"/>
            <a:chOff x="164300" y="3082350"/>
            <a:chExt cx="228025" cy="1253150"/>
          </a:xfrm>
        </p:grpSpPr>
        <p:sp>
          <p:nvSpPr>
            <p:cNvPr id="69" name="Google Shape;2715;p36">
              <a:extLst>
                <a:ext uri="{FF2B5EF4-FFF2-40B4-BE49-F238E27FC236}">
                  <a16:creationId xmlns:a16="http://schemas.microsoft.com/office/drawing/2014/main" xmlns="" id="{DA85A0F0-0797-326B-A805-4E2D4633387D}"/>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16;p36">
              <a:extLst>
                <a:ext uri="{FF2B5EF4-FFF2-40B4-BE49-F238E27FC236}">
                  <a16:creationId xmlns:a16="http://schemas.microsoft.com/office/drawing/2014/main" xmlns="" id="{E7C3EAC9-8553-ABF5-4455-02070C51DB72}"/>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17;p36">
              <a:extLst>
                <a:ext uri="{FF2B5EF4-FFF2-40B4-BE49-F238E27FC236}">
                  <a16:creationId xmlns:a16="http://schemas.microsoft.com/office/drawing/2014/main" xmlns="" id="{EF31C61D-E940-8BE5-8235-9199E005CF75}"/>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18;p36">
              <a:extLst>
                <a:ext uri="{FF2B5EF4-FFF2-40B4-BE49-F238E27FC236}">
                  <a16:creationId xmlns:a16="http://schemas.microsoft.com/office/drawing/2014/main" xmlns="" id="{F05213D1-16B6-5B8E-5D9D-B8A96201D545}"/>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19;p36">
              <a:extLst>
                <a:ext uri="{FF2B5EF4-FFF2-40B4-BE49-F238E27FC236}">
                  <a16:creationId xmlns:a16="http://schemas.microsoft.com/office/drawing/2014/main" xmlns="" id="{86B32966-9560-4E2B-1082-F13F067A1363}"/>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20;p36">
              <a:extLst>
                <a:ext uri="{FF2B5EF4-FFF2-40B4-BE49-F238E27FC236}">
                  <a16:creationId xmlns:a16="http://schemas.microsoft.com/office/drawing/2014/main" xmlns="" id="{DD85A640-FA82-2A43-FB04-9EBED11DC2FE}"/>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21;p36">
              <a:extLst>
                <a:ext uri="{FF2B5EF4-FFF2-40B4-BE49-F238E27FC236}">
                  <a16:creationId xmlns:a16="http://schemas.microsoft.com/office/drawing/2014/main" xmlns="" id="{CF241567-812C-D3F5-C936-87DFA3CCD83F}"/>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22;p36">
              <a:extLst>
                <a:ext uri="{FF2B5EF4-FFF2-40B4-BE49-F238E27FC236}">
                  <a16:creationId xmlns:a16="http://schemas.microsoft.com/office/drawing/2014/main" xmlns="" id="{12E8BE4C-C137-3F1C-1A89-E25787616677}"/>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23;p36">
              <a:extLst>
                <a:ext uri="{FF2B5EF4-FFF2-40B4-BE49-F238E27FC236}">
                  <a16:creationId xmlns:a16="http://schemas.microsoft.com/office/drawing/2014/main" xmlns="" id="{9E96E8B9-84EF-4610-116A-ABC08AA43A77}"/>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24;p36">
              <a:extLst>
                <a:ext uri="{FF2B5EF4-FFF2-40B4-BE49-F238E27FC236}">
                  <a16:creationId xmlns:a16="http://schemas.microsoft.com/office/drawing/2014/main" xmlns="" id="{265A3236-77AB-E8CC-5EA9-2AD4D1F8AA2D}"/>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25;p36">
              <a:extLst>
                <a:ext uri="{FF2B5EF4-FFF2-40B4-BE49-F238E27FC236}">
                  <a16:creationId xmlns:a16="http://schemas.microsoft.com/office/drawing/2014/main" xmlns="" id="{5FCFB524-957A-B703-AC33-5C6717C20240}"/>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26;p36">
              <a:extLst>
                <a:ext uri="{FF2B5EF4-FFF2-40B4-BE49-F238E27FC236}">
                  <a16:creationId xmlns:a16="http://schemas.microsoft.com/office/drawing/2014/main" xmlns="" id="{A3D82ACC-E5FD-F3DF-EA57-1D17302E08E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27;p36">
              <a:extLst>
                <a:ext uri="{FF2B5EF4-FFF2-40B4-BE49-F238E27FC236}">
                  <a16:creationId xmlns:a16="http://schemas.microsoft.com/office/drawing/2014/main" xmlns="" id="{76ED2F7F-DA13-0237-68C4-093A47DEB0B4}"/>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28;p36">
              <a:extLst>
                <a:ext uri="{FF2B5EF4-FFF2-40B4-BE49-F238E27FC236}">
                  <a16:creationId xmlns:a16="http://schemas.microsoft.com/office/drawing/2014/main" xmlns="" id="{9F5B49B2-9598-B74C-F5CA-FA58C1F86939}"/>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29;p36">
              <a:extLst>
                <a:ext uri="{FF2B5EF4-FFF2-40B4-BE49-F238E27FC236}">
                  <a16:creationId xmlns:a16="http://schemas.microsoft.com/office/drawing/2014/main" xmlns="" id="{83614DAB-223F-9D45-3111-13CFE03F605E}"/>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30;p36">
              <a:extLst>
                <a:ext uri="{FF2B5EF4-FFF2-40B4-BE49-F238E27FC236}">
                  <a16:creationId xmlns:a16="http://schemas.microsoft.com/office/drawing/2014/main" xmlns="" id="{EFB3A3C0-4AA3-4D83-E576-221E9B787126}"/>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31;p36">
              <a:extLst>
                <a:ext uri="{FF2B5EF4-FFF2-40B4-BE49-F238E27FC236}">
                  <a16:creationId xmlns:a16="http://schemas.microsoft.com/office/drawing/2014/main" xmlns="" id="{AE4CCB02-DF56-DAFE-3903-B89768DB15CB}"/>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32;p36">
              <a:extLst>
                <a:ext uri="{FF2B5EF4-FFF2-40B4-BE49-F238E27FC236}">
                  <a16:creationId xmlns:a16="http://schemas.microsoft.com/office/drawing/2014/main" xmlns="" id="{0F3DF152-E096-7B06-EC5F-7860CFF402A2}"/>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33;p36">
              <a:extLst>
                <a:ext uri="{FF2B5EF4-FFF2-40B4-BE49-F238E27FC236}">
                  <a16:creationId xmlns:a16="http://schemas.microsoft.com/office/drawing/2014/main" xmlns="" id="{A43E8150-5874-EEEF-FEAC-B62EF6398AB4}"/>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34;p36">
              <a:extLst>
                <a:ext uri="{FF2B5EF4-FFF2-40B4-BE49-F238E27FC236}">
                  <a16:creationId xmlns:a16="http://schemas.microsoft.com/office/drawing/2014/main" xmlns="" id="{50492329-BE84-DC13-4F2F-BA853CB3E85F}"/>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35;p36">
              <a:extLst>
                <a:ext uri="{FF2B5EF4-FFF2-40B4-BE49-F238E27FC236}">
                  <a16:creationId xmlns:a16="http://schemas.microsoft.com/office/drawing/2014/main" xmlns="" id="{55FCC3D8-8326-D069-F5B8-E90F41F62481}"/>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36;p36">
              <a:extLst>
                <a:ext uri="{FF2B5EF4-FFF2-40B4-BE49-F238E27FC236}">
                  <a16:creationId xmlns:a16="http://schemas.microsoft.com/office/drawing/2014/main" xmlns="" id="{22F0FA7E-B35E-CC51-CE10-EE55E81AA11E}"/>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37;p36">
              <a:extLst>
                <a:ext uri="{FF2B5EF4-FFF2-40B4-BE49-F238E27FC236}">
                  <a16:creationId xmlns:a16="http://schemas.microsoft.com/office/drawing/2014/main" xmlns="" id="{15FBC451-BC08-1A27-151E-2022CE6AE8CC}"/>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38;p36">
              <a:extLst>
                <a:ext uri="{FF2B5EF4-FFF2-40B4-BE49-F238E27FC236}">
                  <a16:creationId xmlns:a16="http://schemas.microsoft.com/office/drawing/2014/main" xmlns="" id="{2A971046-C41C-D30E-4F41-6521267CA4D2}"/>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39;p36">
              <a:extLst>
                <a:ext uri="{FF2B5EF4-FFF2-40B4-BE49-F238E27FC236}">
                  <a16:creationId xmlns:a16="http://schemas.microsoft.com/office/drawing/2014/main" xmlns="" id="{70BAD1F3-316C-2656-37A1-DDA07B248939}"/>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40;p36">
              <a:extLst>
                <a:ext uri="{FF2B5EF4-FFF2-40B4-BE49-F238E27FC236}">
                  <a16:creationId xmlns:a16="http://schemas.microsoft.com/office/drawing/2014/main" xmlns="" id="{C25ECA7D-8AFD-1372-67ED-D6619ECCFAFD}"/>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object 24">
            <a:extLst>
              <a:ext uri="{FF2B5EF4-FFF2-40B4-BE49-F238E27FC236}">
                <a16:creationId xmlns:a16="http://schemas.microsoft.com/office/drawing/2014/main" xmlns="" id="{C31CA274-1619-0FBE-FCBA-8C8045EFE18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14</a:t>
            </a:fld>
            <a:endParaRPr lang="en-IN" dirty="0">
              <a:latin typeface="Garamond" panose="02020404030301010803" pitchFamily="18" charset="0"/>
            </a:endParaRPr>
          </a:p>
        </p:txBody>
      </p:sp>
      <p:grpSp>
        <p:nvGrpSpPr>
          <p:cNvPr id="2" name="Group 1">
            <a:extLst>
              <a:ext uri="{FF2B5EF4-FFF2-40B4-BE49-F238E27FC236}">
                <a16:creationId xmlns:a16="http://schemas.microsoft.com/office/drawing/2014/main" xmlns="" id="{80F3D20C-7D76-F768-85B9-605906660727}"/>
              </a:ext>
            </a:extLst>
          </p:cNvPr>
          <p:cNvGrpSpPr/>
          <p:nvPr/>
        </p:nvGrpSpPr>
        <p:grpSpPr>
          <a:xfrm>
            <a:off x="513004" y="1277922"/>
            <a:ext cx="2108597" cy="2253193"/>
            <a:chOff x="6234956" y="2806921"/>
            <a:chExt cx="2383950" cy="5508765"/>
          </a:xfrm>
        </p:grpSpPr>
        <p:sp>
          <p:nvSpPr>
            <p:cNvPr id="3" name="Rectangle 2">
              <a:extLst>
                <a:ext uri="{FF2B5EF4-FFF2-40B4-BE49-F238E27FC236}">
                  <a16:creationId xmlns:a16="http://schemas.microsoft.com/office/drawing/2014/main" xmlns="" id="{649F0B23-7C6E-6B03-070F-AEB947650A0C}"/>
                </a:ext>
              </a:extLst>
            </p:cNvPr>
            <p:cNvSpPr/>
            <p:nvPr/>
          </p:nvSpPr>
          <p:spPr>
            <a:xfrm>
              <a:off x="6235110" y="3956424"/>
              <a:ext cx="2383796" cy="4359262"/>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68580" tIns="68580" rIns="68580" bIns="68580" rtlCol="0" anchor="t"/>
            <a:lstStyle/>
            <a:p>
              <a:pPr defTabSz="685800">
                <a:buClrTx/>
                <a:defRPr/>
              </a:pPr>
              <a:r>
                <a:rPr lang="en-US" sz="1200" dirty="0">
                  <a:solidFill>
                    <a:sysClr val="windowText" lastClr="000000">
                      <a:lumMod val="85000"/>
                      <a:lumOff val="15000"/>
                    </a:sysClr>
                  </a:solidFill>
                  <a:latin typeface="Garamond" panose="02020404030301010803" pitchFamily="18" charset="0"/>
                </a:rPr>
                <a:t>1-  Glass</a:t>
              </a:r>
            </a:p>
            <a:p>
              <a:pPr defTabSz="685800">
                <a:buClrTx/>
                <a:defRPr/>
              </a:pPr>
              <a:r>
                <a:rPr lang="en-US" sz="1200" dirty="0">
                  <a:solidFill>
                    <a:sysClr val="windowText" lastClr="000000">
                      <a:lumMod val="85000"/>
                      <a:lumOff val="15000"/>
                    </a:sysClr>
                  </a:solidFill>
                  <a:latin typeface="Garamond" panose="02020404030301010803" pitchFamily="18" charset="0"/>
                </a:rPr>
                <a:t>2- Milk Power</a:t>
              </a:r>
            </a:p>
            <a:p>
              <a:pPr defTabSz="685800">
                <a:buClrTx/>
                <a:defRPr/>
              </a:pPr>
              <a:r>
                <a:rPr lang="en-US" sz="1200" dirty="0">
                  <a:solidFill>
                    <a:sysClr val="windowText" lastClr="000000">
                      <a:lumMod val="85000"/>
                      <a:lumOff val="15000"/>
                    </a:sysClr>
                  </a:solidFill>
                  <a:latin typeface="Garamond" panose="02020404030301010803" pitchFamily="18" charset="0"/>
                </a:rPr>
                <a:t>3- Rubber</a:t>
              </a:r>
            </a:p>
            <a:p>
              <a:pPr defTabSz="685800">
                <a:buClrTx/>
                <a:defRPr/>
              </a:pPr>
              <a:r>
                <a:rPr lang="en-US" sz="1200" dirty="0">
                  <a:solidFill>
                    <a:sysClr val="windowText" lastClr="000000">
                      <a:lumMod val="85000"/>
                      <a:lumOff val="15000"/>
                    </a:sysClr>
                  </a:solidFill>
                  <a:latin typeface="Garamond" panose="02020404030301010803" pitchFamily="18" charset="0"/>
                </a:rPr>
                <a:t>4- Coffee &amp; Tea</a:t>
              </a:r>
            </a:p>
          </p:txBody>
        </p:sp>
        <p:sp>
          <p:nvSpPr>
            <p:cNvPr id="8" name="Rectangle 7">
              <a:extLst>
                <a:ext uri="{FF2B5EF4-FFF2-40B4-BE49-F238E27FC236}">
                  <a16:creationId xmlns:a16="http://schemas.microsoft.com/office/drawing/2014/main" xmlns="" id="{D865CD85-A43B-6D3B-AD31-DCAD42DBA2CE}"/>
                </a:ext>
              </a:extLst>
            </p:cNvPr>
            <p:cNvSpPr/>
            <p:nvPr/>
          </p:nvSpPr>
          <p:spPr>
            <a:xfrm>
              <a:off x="6234956" y="2806921"/>
              <a:ext cx="2383796" cy="1082261"/>
            </a:xfrm>
            <a:prstGeom prst="rect">
              <a:avLst/>
            </a:prstGeom>
            <a:solidFill>
              <a:srgbClr val="CC4E39"/>
            </a:solidFill>
            <a:ln w="12700" cap="flat" cmpd="sng" algn="ctr">
              <a:noFill/>
              <a:prstDash val="solid"/>
            </a:ln>
            <a:effectLst/>
          </p:spPr>
          <p:txBody>
            <a:bodyPr rtlCol="0" anchor="ctr"/>
            <a:lstStyle/>
            <a:p>
              <a:r>
                <a:rPr lang="en-US" sz="1500" b="1" dirty="0">
                  <a:solidFill>
                    <a:sysClr val="window" lastClr="FFFFFF"/>
                  </a:solidFill>
                  <a:latin typeface="Garamond" panose="02020404030301010803" pitchFamily="18" charset="0"/>
                </a:rPr>
                <a:t>Sectors where Cost Audit Not Required	</a:t>
              </a:r>
            </a:p>
          </p:txBody>
        </p:sp>
      </p:grpSp>
      <p:sp>
        <p:nvSpPr>
          <p:cNvPr id="16" name="Rectangle 15">
            <a:extLst>
              <a:ext uri="{FF2B5EF4-FFF2-40B4-BE49-F238E27FC236}">
                <a16:creationId xmlns:a16="http://schemas.microsoft.com/office/drawing/2014/main" xmlns="" id="{21CA15D1-6EEA-CD98-2A17-C76AB042DC1E}"/>
              </a:ext>
            </a:extLst>
          </p:cNvPr>
          <p:cNvSpPr/>
          <p:nvPr/>
        </p:nvSpPr>
        <p:spPr>
          <a:xfrm>
            <a:off x="2785472" y="1731565"/>
            <a:ext cx="2846926" cy="3130494"/>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68580" tIns="68580" rIns="68580" bIns="68580" rtlCol="0" anchor="t"/>
          <a:lstStyle/>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Gems &amp; </a:t>
            </a:r>
            <a:r>
              <a:rPr lang="en-US" sz="1350" dirty="0" err="1">
                <a:solidFill>
                  <a:sysClr val="windowText" lastClr="000000">
                    <a:lumMod val="85000"/>
                    <a:lumOff val="15000"/>
                  </a:sysClr>
                </a:solidFill>
                <a:latin typeface="Garamond" panose="02020404030301010803" pitchFamily="18" charset="0"/>
              </a:rPr>
              <a:t>Jewellery</a:t>
            </a:r>
            <a:r>
              <a:rPr lang="en-US" sz="1350" dirty="0">
                <a:solidFill>
                  <a:sysClr val="windowText" lastClr="000000">
                    <a:lumMod val="85000"/>
                    <a:lumOff val="15000"/>
                  </a:sysClr>
                </a:solidFill>
                <a:latin typeface="Garamond" panose="02020404030301010803" pitchFamily="18" charset="0"/>
              </a:rPr>
              <a:t>;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Films, Media &amp; Entertainment;</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Waste Management;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Hospitality (Hotels etc.);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IT Services;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Co involved in Food Processing;</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Quarrying;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Paints &amp; Varnishes;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Online Information &amp; Data Retrieval;</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Sheets for Veneering;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Particle Board, </a:t>
            </a:r>
          </a:p>
          <a:p>
            <a:pPr marL="342900" indent="-342900" defTabSz="685800">
              <a:buClrTx/>
              <a:buAutoNum type="arabicPeriod"/>
              <a:defRPr/>
            </a:pPr>
            <a:r>
              <a:rPr lang="en-US" sz="1350" dirty="0" err="1">
                <a:solidFill>
                  <a:sysClr val="windowText" lastClr="000000">
                    <a:lumMod val="85000"/>
                    <a:lumOff val="15000"/>
                  </a:sysClr>
                </a:solidFill>
                <a:latin typeface="Garamond" panose="02020404030301010803" pitchFamily="18" charset="0"/>
              </a:rPr>
              <a:t>Fibre</a:t>
            </a:r>
            <a:r>
              <a:rPr lang="en-US" sz="1350" dirty="0">
                <a:solidFill>
                  <a:sysClr val="windowText" lastClr="000000">
                    <a:lumMod val="85000"/>
                    <a:lumOff val="15000"/>
                  </a:sysClr>
                </a:solidFill>
                <a:latin typeface="Garamond" panose="02020404030301010803" pitchFamily="18" charset="0"/>
              </a:rPr>
              <a:t> Board &amp; Plywood;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Tiles &amp; Marble; and </a:t>
            </a:r>
          </a:p>
          <a:p>
            <a:pPr marL="342900" indent="-342900" defTabSz="685800">
              <a:buClrTx/>
              <a:buAutoNum type="arabicPeriod"/>
              <a:defRPr/>
            </a:pPr>
            <a:r>
              <a:rPr lang="en-US" sz="1350" dirty="0">
                <a:solidFill>
                  <a:sysClr val="windowText" lastClr="000000">
                    <a:lumMod val="85000"/>
                    <a:lumOff val="15000"/>
                  </a:sysClr>
                </a:solidFill>
                <a:latin typeface="Garamond" panose="02020404030301010803" pitchFamily="18" charset="0"/>
              </a:rPr>
              <a:t>Ceramic Items</a:t>
            </a:r>
            <a:endParaRPr lang="en-US" sz="1200" dirty="0">
              <a:solidFill>
                <a:sysClr val="windowText" lastClr="000000">
                  <a:lumMod val="85000"/>
                  <a:lumOff val="15000"/>
                </a:sysClr>
              </a:solidFill>
              <a:latin typeface="Garamond" panose="02020404030301010803" pitchFamily="18" charset="0"/>
            </a:endParaRPr>
          </a:p>
        </p:txBody>
      </p:sp>
      <p:sp>
        <p:nvSpPr>
          <p:cNvPr id="17" name="Rectangle 16">
            <a:extLst>
              <a:ext uri="{FF2B5EF4-FFF2-40B4-BE49-F238E27FC236}">
                <a16:creationId xmlns:a16="http://schemas.microsoft.com/office/drawing/2014/main" xmlns="" id="{FA65E5F4-C87E-7524-EFFA-20CFB7739551}"/>
              </a:ext>
            </a:extLst>
          </p:cNvPr>
          <p:cNvSpPr/>
          <p:nvPr/>
        </p:nvSpPr>
        <p:spPr>
          <a:xfrm>
            <a:off x="2785472" y="1249137"/>
            <a:ext cx="2846926" cy="471451"/>
          </a:xfrm>
          <a:prstGeom prst="rect">
            <a:avLst/>
          </a:prstGeom>
          <a:solidFill>
            <a:srgbClr val="2AAA92"/>
          </a:solidFill>
          <a:ln w="12700" cap="flat" cmpd="sng" algn="ctr">
            <a:noFill/>
            <a:prstDash val="solid"/>
          </a:ln>
          <a:effectLst/>
        </p:spPr>
        <p:txBody>
          <a:bodyPr rtlCol="0" anchor="ctr"/>
          <a:lstStyle/>
          <a:p>
            <a:pPr algn="ctr"/>
            <a:r>
              <a:rPr lang="en-US" sz="1500" b="1" dirty="0">
                <a:solidFill>
                  <a:sysClr val="window" lastClr="FFFFFF"/>
                </a:solidFill>
                <a:latin typeface="Garamond" panose="02020404030301010803" pitchFamily="18" charset="0"/>
              </a:rPr>
              <a:t>New Sectors where Cost Audit is recommended	</a:t>
            </a:r>
          </a:p>
        </p:txBody>
      </p:sp>
      <p:sp>
        <p:nvSpPr>
          <p:cNvPr id="18" name="Rectangle 17">
            <a:extLst>
              <a:ext uri="{FF2B5EF4-FFF2-40B4-BE49-F238E27FC236}">
                <a16:creationId xmlns:a16="http://schemas.microsoft.com/office/drawing/2014/main" xmlns="" id="{C47C7602-E7CC-C8E0-047D-9FA663A09B44}"/>
              </a:ext>
            </a:extLst>
          </p:cNvPr>
          <p:cNvSpPr/>
          <p:nvPr/>
        </p:nvSpPr>
        <p:spPr>
          <a:xfrm>
            <a:off x="5734127" y="1240983"/>
            <a:ext cx="3223714" cy="490582"/>
          </a:xfrm>
          <a:prstGeom prst="rect">
            <a:avLst/>
          </a:prstGeom>
          <a:solidFill>
            <a:srgbClr val="3383B2"/>
          </a:solidFill>
          <a:ln w="12700" cap="flat" cmpd="sng" algn="ctr">
            <a:noFill/>
            <a:prstDash val="solid"/>
          </a:ln>
          <a:effectLst/>
        </p:spPr>
        <p:txBody>
          <a:bodyPr rtlCol="0" anchor="ctr"/>
          <a:lstStyle/>
          <a:p>
            <a:pPr algn="ctr"/>
            <a:r>
              <a:rPr lang="en-US" sz="1500" b="1" dirty="0">
                <a:solidFill>
                  <a:sysClr val="window" lastClr="FFFFFF"/>
                </a:solidFill>
                <a:latin typeface="Garamond" panose="02020404030301010803" pitchFamily="18" charset="0"/>
              </a:rPr>
              <a:t>New Products added under current Sectors</a:t>
            </a:r>
          </a:p>
        </p:txBody>
      </p:sp>
      <p:sp>
        <p:nvSpPr>
          <p:cNvPr id="19" name="Rectangle 18">
            <a:extLst>
              <a:ext uri="{FF2B5EF4-FFF2-40B4-BE49-F238E27FC236}">
                <a16:creationId xmlns:a16="http://schemas.microsoft.com/office/drawing/2014/main" xmlns="" id="{940A5B13-0A07-401E-D0BA-0C69F318AEF9}"/>
              </a:ext>
            </a:extLst>
          </p:cNvPr>
          <p:cNvSpPr/>
          <p:nvPr/>
        </p:nvSpPr>
        <p:spPr>
          <a:xfrm>
            <a:off x="5732901" y="1741027"/>
            <a:ext cx="3224940" cy="3121032"/>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68580" tIns="68580" rIns="68580" bIns="68580" rtlCol="0" anchor="t"/>
          <a:lstStyle/>
          <a:p>
            <a:pPr marL="342900" indent="-342900" algn="just" defTabSz="685800">
              <a:buClrTx/>
              <a:buFont typeface="Arial"/>
              <a:buAutoNum type="arabicPeriod"/>
              <a:defRPr/>
            </a:pPr>
            <a:r>
              <a:rPr lang="en-IN" sz="1350" dirty="0">
                <a:solidFill>
                  <a:sysClr val="windowText" lastClr="000000">
                    <a:lumMod val="85000"/>
                    <a:lumOff val="15000"/>
                  </a:sysClr>
                </a:solidFill>
                <a:latin typeface="Garamond" panose="02020404030301010803" pitchFamily="18" charset="0"/>
              </a:rPr>
              <a:t>Specialized vehicles for defence, </a:t>
            </a:r>
            <a:r>
              <a:rPr lang="en-US" sz="1350" dirty="0">
                <a:solidFill>
                  <a:sysClr val="windowText" lastClr="000000">
                    <a:lumMod val="85000"/>
                    <a:lumOff val="15000"/>
                  </a:sysClr>
                </a:solidFill>
                <a:latin typeface="Garamond" panose="02020404030301010803" pitchFamily="18" charset="0"/>
              </a:rPr>
              <a:t>police forces, paramilitary forces, space and atomic energy procured by Government</a:t>
            </a:r>
          </a:p>
          <a:p>
            <a:pPr marL="342900" indent="-342900" algn="just" defTabSz="685800">
              <a:buClrTx/>
              <a:buFont typeface="Arial"/>
              <a:buAutoNum type="arabicPeriod"/>
              <a:defRPr/>
            </a:pPr>
            <a:r>
              <a:rPr lang="en-US" sz="1350" dirty="0">
                <a:solidFill>
                  <a:sysClr val="windowText" lastClr="000000">
                    <a:lumMod val="85000"/>
                    <a:lumOff val="15000"/>
                  </a:sysClr>
                </a:solidFill>
                <a:latin typeface="Garamond" panose="02020404030301010803" pitchFamily="18" charset="0"/>
              </a:rPr>
              <a:t> Uncoated Kraft Paper and Paperboard</a:t>
            </a:r>
          </a:p>
          <a:p>
            <a:pPr marL="342900" indent="-342900" algn="just" defTabSz="685800">
              <a:buClrTx/>
              <a:buFont typeface="Arial"/>
              <a:buAutoNum type="arabicPeriod"/>
              <a:defRPr/>
            </a:pPr>
            <a:r>
              <a:rPr lang="en-US" sz="1350" dirty="0">
                <a:solidFill>
                  <a:sysClr val="windowText" lastClr="000000">
                    <a:lumMod val="85000"/>
                    <a:lumOff val="15000"/>
                  </a:sysClr>
                </a:solidFill>
                <a:latin typeface="Garamond" panose="02020404030301010803" pitchFamily="18" charset="0"/>
              </a:rPr>
              <a:t>Corrugated Paper and Paperboard</a:t>
            </a:r>
          </a:p>
          <a:p>
            <a:pPr marL="342900" indent="-342900" algn="just" defTabSz="685800">
              <a:buClrTx/>
              <a:buFont typeface="Arial"/>
              <a:buAutoNum type="arabicPeriod"/>
              <a:defRPr/>
            </a:pPr>
            <a:r>
              <a:rPr lang="en-US" sz="1350" dirty="0">
                <a:solidFill>
                  <a:sysClr val="windowText" lastClr="000000">
                    <a:lumMod val="85000"/>
                    <a:lumOff val="15000"/>
                  </a:sysClr>
                </a:solidFill>
                <a:latin typeface="Garamond" panose="02020404030301010803" pitchFamily="18" charset="0"/>
              </a:rPr>
              <a:t>Construction services related to Rail system, metro rail roads &amp; other railway related services, irrigation, dam, flood control waterworks</a:t>
            </a:r>
          </a:p>
          <a:p>
            <a:pPr marL="342900" indent="-342900" algn="just" defTabSz="685800">
              <a:buClrTx/>
              <a:buFont typeface="Arial"/>
              <a:buAutoNum type="arabicPeriod"/>
              <a:defRPr/>
            </a:pPr>
            <a:r>
              <a:rPr lang="en-US" sz="1350" dirty="0">
                <a:latin typeface="Garamond" panose="02020404030301010803" pitchFamily="18" charset="0"/>
              </a:rPr>
              <a:t>Storage for </a:t>
            </a:r>
            <a:r>
              <a:rPr lang="en-US" sz="1350" dirty="0" err="1">
                <a:latin typeface="Garamond" panose="02020404030301010803" pitchFamily="18" charset="0"/>
              </a:rPr>
              <a:t>Agro</a:t>
            </a:r>
            <a:r>
              <a:rPr lang="en-US" sz="1350" dirty="0">
                <a:latin typeface="Garamond" panose="02020404030301010803" pitchFamily="18" charset="0"/>
              </a:rPr>
              <a:t> products covered under PDS</a:t>
            </a:r>
          </a:p>
          <a:p>
            <a:pPr marL="342900" indent="-342900" algn="just" defTabSz="685800">
              <a:buClrTx/>
              <a:buFont typeface="Arial"/>
              <a:buAutoNum type="arabicPeriod"/>
              <a:defRPr/>
            </a:pPr>
            <a:r>
              <a:rPr lang="en-US" sz="1350" dirty="0">
                <a:latin typeface="Garamond" panose="02020404030301010803" pitchFamily="18" charset="0"/>
              </a:rPr>
              <a:t>Unarmed Aircraft</a:t>
            </a:r>
          </a:p>
          <a:p>
            <a:pPr algn="just" defTabSz="685800">
              <a:defRPr/>
            </a:pPr>
            <a:endParaRPr lang="en-US" sz="1600" dirty="0">
              <a:solidFill>
                <a:sysClr val="windowText" lastClr="000000">
                  <a:lumMod val="85000"/>
                  <a:lumOff val="15000"/>
                </a:sysClr>
              </a:solidFill>
              <a:latin typeface="Garamond" panose="02020404030301010803" pitchFamily="18" charset="0"/>
            </a:endParaRPr>
          </a:p>
          <a:p>
            <a:pPr algn="just" defTabSz="685800">
              <a:defRPr/>
            </a:pPr>
            <a:endParaRPr lang="en-US" sz="1200" dirty="0">
              <a:solidFill>
                <a:sysClr val="windowText" lastClr="000000">
                  <a:lumMod val="85000"/>
                  <a:lumOff val="15000"/>
                </a:sysClr>
              </a:solidFill>
              <a:latin typeface="Garamond" panose="02020404030301010803" pitchFamily="18" charset="0"/>
            </a:endParaRPr>
          </a:p>
        </p:txBody>
      </p:sp>
      <p:sp>
        <p:nvSpPr>
          <p:cNvPr id="21" name="TextBox 20">
            <a:extLst>
              <a:ext uri="{FF2B5EF4-FFF2-40B4-BE49-F238E27FC236}">
                <a16:creationId xmlns:a16="http://schemas.microsoft.com/office/drawing/2014/main" xmlns="" id="{5671B565-DD8F-0FD1-FC7C-9C3038493913}"/>
              </a:ext>
            </a:extLst>
          </p:cNvPr>
          <p:cNvSpPr txBox="1"/>
          <p:nvPr/>
        </p:nvSpPr>
        <p:spPr>
          <a:xfrm>
            <a:off x="222663" y="561848"/>
            <a:ext cx="8798706" cy="738664"/>
          </a:xfrm>
          <a:prstGeom prst="rect">
            <a:avLst/>
          </a:prstGeom>
          <a:noFill/>
        </p:spPr>
        <p:txBody>
          <a:bodyPr wrap="square">
            <a:spAutoFit/>
          </a:bodyPr>
          <a:lstStyle/>
          <a:p>
            <a:pPr algn="just"/>
            <a:r>
              <a:rPr lang="en-US" dirty="0">
                <a:latin typeface="Garamond" panose="02020404030301010803" pitchFamily="18" charset="0"/>
              </a:rPr>
              <a:t>The Committee recommends, out of 39 sectors presently covered under CCRA Rules 2014, to retain 35 sectors and 4 sectors to be removed. Some Additional sectors were also recommended by the Committee to be included within the purview of Cost record maintenance and Cost Audit framework.</a:t>
            </a:r>
          </a:p>
        </p:txBody>
      </p:sp>
      <p:grpSp>
        <p:nvGrpSpPr>
          <p:cNvPr id="22" name="Group 21">
            <a:extLst>
              <a:ext uri="{FF2B5EF4-FFF2-40B4-BE49-F238E27FC236}">
                <a16:creationId xmlns:a16="http://schemas.microsoft.com/office/drawing/2014/main" xmlns="" id="{5F5A8A2C-A8D9-6DD9-CE90-A4E668E9978D}"/>
              </a:ext>
            </a:extLst>
          </p:cNvPr>
          <p:cNvGrpSpPr/>
          <p:nvPr/>
        </p:nvGrpSpPr>
        <p:grpSpPr>
          <a:xfrm>
            <a:off x="538735" y="2977787"/>
            <a:ext cx="2098224" cy="1873470"/>
            <a:chOff x="-2438207" y="6728270"/>
            <a:chExt cx="2011099" cy="3621806"/>
          </a:xfrm>
        </p:grpSpPr>
        <p:sp>
          <p:nvSpPr>
            <p:cNvPr id="23" name="Rectangle 22">
              <a:extLst>
                <a:ext uri="{FF2B5EF4-FFF2-40B4-BE49-F238E27FC236}">
                  <a16:creationId xmlns:a16="http://schemas.microsoft.com/office/drawing/2014/main" xmlns="" id="{0C63A903-9417-FD05-5442-FA86B817E4F4}"/>
                </a:ext>
              </a:extLst>
            </p:cNvPr>
            <p:cNvSpPr/>
            <p:nvPr/>
          </p:nvSpPr>
          <p:spPr>
            <a:xfrm>
              <a:off x="-2418209" y="6728270"/>
              <a:ext cx="1988158" cy="917687"/>
            </a:xfrm>
            <a:prstGeom prst="rect">
              <a:avLst/>
            </a:prstGeom>
            <a:solidFill>
              <a:srgbClr val="C4800B"/>
            </a:solidFill>
            <a:ln w="12700" cap="flat" cmpd="sng" algn="ctr">
              <a:noFill/>
              <a:prstDash val="solid"/>
            </a:ln>
            <a:effectLst/>
          </p:spPr>
          <p:txBody>
            <a:bodyPr rtlCol="0" anchor="ctr"/>
            <a:lstStyle/>
            <a:p>
              <a:pPr algn="ctr"/>
              <a:r>
                <a:rPr lang="en-US" sz="1500" b="1" dirty="0">
                  <a:solidFill>
                    <a:sysClr val="window" lastClr="FFFFFF"/>
                  </a:solidFill>
                  <a:latin typeface="Garamond" panose="02020404030301010803" pitchFamily="18" charset="0"/>
                </a:rPr>
                <a:t>Products where Cost Audit Not Required</a:t>
              </a:r>
            </a:p>
          </p:txBody>
        </p:sp>
        <p:sp>
          <p:nvSpPr>
            <p:cNvPr id="24" name="Rectangle 23">
              <a:extLst>
                <a:ext uri="{FF2B5EF4-FFF2-40B4-BE49-F238E27FC236}">
                  <a16:creationId xmlns:a16="http://schemas.microsoft.com/office/drawing/2014/main" xmlns="" id="{0AF9D155-EB64-42F8-7991-7E164DBC34B4}"/>
                </a:ext>
              </a:extLst>
            </p:cNvPr>
            <p:cNvSpPr/>
            <p:nvPr/>
          </p:nvSpPr>
          <p:spPr>
            <a:xfrm>
              <a:off x="-2438207" y="7653854"/>
              <a:ext cx="2011099" cy="2696222"/>
            </a:xfrm>
            <a:prstGeom prst="rect">
              <a:avLst/>
            </a:prstGeom>
            <a:gradFill>
              <a:gsLst>
                <a:gs pos="100000">
                  <a:sysClr val="window" lastClr="FFFFFF">
                    <a:lumMod val="75000"/>
                  </a:sysClr>
                </a:gs>
                <a:gs pos="0">
                  <a:sysClr val="window" lastClr="FFFFFF">
                    <a:lumMod val="95000"/>
                  </a:sysClr>
                </a:gs>
              </a:gsLst>
              <a:lin ang="5400000" scaled="0"/>
            </a:gradFill>
            <a:ln w="12700" cap="flat" cmpd="sng" algn="ctr">
              <a:noFill/>
              <a:prstDash val="solid"/>
            </a:ln>
            <a:effectLst>
              <a:reflection blurRad="6350" stA="52000" endA="300" endPos="20000" dir="5400000" sy="-100000" algn="bl" rotWithShape="0"/>
            </a:effectLst>
          </p:spPr>
          <p:txBody>
            <a:bodyPr lIns="68580" tIns="68580" rIns="68580" bIns="68580" rtlCol="0" anchor="t"/>
            <a:lstStyle/>
            <a:p>
              <a:pPr defTabSz="685800">
                <a:buClrTx/>
                <a:defRPr/>
              </a:pPr>
              <a:r>
                <a:rPr lang="en-US" sz="1400" dirty="0">
                  <a:solidFill>
                    <a:sysClr val="windowText" lastClr="000000">
                      <a:lumMod val="85000"/>
                      <a:lumOff val="15000"/>
                    </a:sysClr>
                  </a:solidFill>
                  <a:latin typeface="Garamond" panose="02020404030301010803" pitchFamily="18" charset="0"/>
                </a:rPr>
                <a:t>1- Construction Industry (Real Estate Industry)</a:t>
              </a:r>
            </a:p>
            <a:p>
              <a:pPr defTabSz="685800">
                <a:buClrTx/>
                <a:defRPr/>
              </a:pPr>
              <a:endParaRPr lang="en-US" sz="1200" dirty="0">
                <a:solidFill>
                  <a:sysClr val="windowText" lastClr="000000">
                    <a:lumMod val="85000"/>
                    <a:lumOff val="15000"/>
                  </a:sysClr>
                </a:solidFill>
                <a:latin typeface="Garamond" panose="02020404030301010803" pitchFamily="18" charset="0"/>
              </a:endParaRPr>
            </a:p>
          </p:txBody>
        </p:sp>
      </p:grpSp>
    </p:spTree>
    <p:extLst>
      <p:ext uri="{BB962C8B-B14F-4D97-AF65-F5344CB8AC3E}">
        <p14:creationId xmlns:p14="http://schemas.microsoft.com/office/powerpoint/2010/main" xmlns="" val="241215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34175"/>
          </a:xfrm>
          <a:prstGeom prst="rect">
            <a:avLst/>
          </a:prstGeom>
          <a:noFill/>
        </p:spPr>
        <p:txBody>
          <a:bodyPr wrap="square">
            <a:spAutoFit/>
          </a:bodyPr>
          <a:lstStyle/>
          <a:p>
            <a:pPr>
              <a:lnSpc>
                <a:spcPts val="5742"/>
              </a:lnSpc>
            </a:pPr>
            <a:r>
              <a:rPr lang="en-US" sz="2200" b="1" dirty="0">
                <a:latin typeface="Garamond" panose="02020404030301010803" pitchFamily="18" charset="0"/>
              </a:rPr>
              <a:t>Issues for the Real Estate Industry</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15</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625237" y="606693"/>
            <a:ext cx="7996083" cy="3447098"/>
          </a:xfrm>
          <a:prstGeom prst="rect">
            <a:avLst/>
          </a:prstGeom>
          <a:noFill/>
        </p:spPr>
        <p:txBody>
          <a:bodyPr wrap="square">
            <a:spAutoFit/>
          </a:bodyPr>
          <a:lstStyle/>
          <a:p>
            <a:pPr algn="just"/>
            <a:r>
              <a:rPr lang="en-US" sz="1400" b="1" i="0" u="none" strike="noStrike" baseline="0" dirty="0">
                <a:latin typeface="Garamond" panose="02020404030301010803" pitchFamily="18" charset="0"/>
              </a:rPr>
              <a:t>Construction Services </a:t>
            </a:r>
            <a:r>
              <a:rPr lang="en-US" sz="1400" b="0" i="0" u="none" strike="noStrike" baseline="0" dirty="0">
                <a:latin typeface="Garamond" panose="02020404030301010803" pitchFamily="18" charset="0"/>
              </a:rPr>
              <a:t>relating to following infrastructure projects </a:t>
            </a:r>
            <a:r>
              <a:rPr lang="en-US" sz="1400" b="1" i="0" u="none" strike="noStrike" baseline="0" dirty="0">
                <a:solidFill>
                  <a:srgbClr val="FF0000"/>
                </a:solidFill>
                <a:latin typeface="Garamond" panose="02020404030301010803" pitchFamily="18" charset="0"/>
              </a:rPr>
              <a:t>where Govt. expenditure is involved</a:t>
            </a:r>
            <a:r>
              <a:rPr lang="en-US" sz="1400" b="0" i="0" u="none" strike="noStrike" baseline="0" dirty="0">
                <a:latin typeface="Garamond" panose="02020404030301010803" pitchFamily="18" charset="0"/>
              </a:rPr>
              <a:t/>
            </a:r>
            <a:br>
              <a:rPr lang="en-US" sz="1400" b="0" i="0" u="none" strike="noStrike" baseline="0" dirty="0">
                <a:latin typeface="Garamond" panose="02020404030301010803" pitchFamily="18" charset="0"/>
              </a:rPr>
            </a:br>
            <a:r>
              <a:rPr lang="en-US" sz="1400" b="0" i="0" u="none" strike="noStrike" baseline="0" dirty="0">
                <a:latin typeface="Garamond" panose="02020404030301010803" pitchFamily="18" charset="0"/>
              </a:rPr>
              <a:t>(a) Roads, national highways, state highways, major district roads, other district roads and village roads, toll roads, bridges, highways and other road related services.</a:t>
            </a:r>
          </a:p>
          <a:p>
            <a:pPr algn="just"/>
            <a:r>
              <a:rPr lang="en-US" sz="1400" b="0" i="0" u="none" strike="noStrike" baseline="0" dirty="0">
                <a:latin typeface="Garamond" panose="02020404030301010803" pitchFamily="18" charset="0"/>
              </a:rPr>
              <a:t>(b) </a:t>
            </a:r>
            <a:r>
              <a:rPr lang="en-US" sz="1400" b="0" i="0" u="none" strike="noStrike" baseline="0" dirty="0">
                <a:solidFill>
                  <a:srgbClr val="FF0000"/>
                </a:solidFill>
                <a:latin typeface="Garamond" panose="02020404030301010803" pitchFamily="18" charset="0"/>
              </a:rPr>
              <a:t>Industrial, commercial and social development relating to real estate development, including an industrial park or special economic zone</a:t>
            </a:r>
          </a:p>
          <a:p>
            <a:pPr algn="just"/>
            <a:r>
              <a:rPr lang="en-US" sz="1400" b="0" i="0" u="none" strike="noStrike" baseline="0" dirty="0">
                <a:latin typeface="Garamond" panose="02020404030301010803" pitchFamily="18" charset="0"/>
              </a:rPr>
              <a:t>(c) Irrigation, dams, and flood control waterworks</a:t>
            </a:r>
          </a:p>
          <a:p>
            <a:pPr algn="just"/>
            <a:r>
              <a:rPr lang="en-US" sz="1400" b="0" i="0" u="none" strike="noStrike" baseline="0" dirty="0">
                <a:latin typeface="Garamond" panose="02020404030301010803" pitchFamily="18" charset="0"/>
              </a:rPr>
              <a:t>(d) Urban and Rural housing including public/mass housing up to carpet area 60 sq </a:t>
            </a:r>
            <a:r>
              <a:rPr lang="en-US" sz="1400" b="0" i="0" u="none" strike="noStrike" baseline="0" dirty="0" err="1">
                <a:latin typeface="Garamond" panose="02020404030301010803" pitchFamily="18" charset="0"/>
              </a:rPr>
              <a:t>mtr</a:t>
            </a:r>
            <a:r>
              <a:rPr lang="en-US" sz="1400" b="0" i="0" u="none" strike="noStrike" baseline="0" dirty="0">
                <a:latin typeface="Garamond" panose="02020404030301010803" pitchFamily="18" charset="0"/>
              </a:rPr>
              <a:t>. </a:t>
            </a:r>
          </a:p>
          <a:p>
            <a:pPr algn="just"/>
            <a:endParaRPr lang="en-US" dirty="0">
              <a:latin typeface="Garamond" panose="02020404030301010803" pitchFamily="18" charset="0"/>
            </a:endParaRPr>
          </a:p>
          <a:p>
            <a:pPr algn="just"/>
            <a:r>
              <a:rPr lang="en-US" sz="1400" b="1" i="0" u="none" strike="noStrike" baseline="0" dirty="0">
                <a:latin typeface="Garamond" panose="02020404030301010803" pitchFamily="18" charset="0"/>
              </a:rPr>
              <a:t>I think it’s a drafting error, so every member should give recommendation to change the drafting.</a:t>
            </a:r>
          </a:p>
          <a:p>
            <a:pPr algn="just"/>
            <a:endParaRPr lang="en-US" dirty="0">
              <a:latin typeface="TimesNewRomanPSMT"/>
            </a:endParaRPr>
          </a:p>
          <a:p>
            <a:pPr algn="l"/>
            <a:r>
              <a:rPr lang="en-IN" sz="1300" dirty="0">
                <a:latin typeface="Garamond" panose="02020404030301010803" pitchFamily="18" charset="0"/>
              </a:rPr>
              <a:t>In Chapter 6: Committee give </a:t>
            </a:r>
            <a:r>
              <a:rPr lang="en-US" sz="1300" b="0" i="0" u="none" strike="noStrike" baseline="0" dirty="0">
                <a:latin typeface="Garamond" panose="02020404030301010803" pitchFamily="18" charset="0"/>
              </a:rPr>
              <a:t>Sector-wise justifications for retention/deletion of the existing sectors covered under CCRA Rules, </a:t>
            </a:r>
            <a:r>
              <a:rPr lang="en-US" sz="1300" dirty="0">
                <a:latin typeface="Garamond" panose="02020404030301010803" pitchFamily="18" charset="0"/>
              </a:rPr>
              <a:t>whereas in table no. 13, point 25 </a:t>
            </a:r>
            <a:r>
              <a:rPr lang="en-US" sz="1300" b="0" i="0" u="none" strike="noStrike" baseline="0" dirty="0">
                <a:latin typeface="Garamond" panose="02020404030301010803" pitchFamily="18" charset="0"/>
              </a:rPr>
              <a:t>Construction Industry (Real estate development, corresponding to para no. (5) (a) as specified in Schedule VI of the Companies Act, 2013)</a:t>
            </a:r>
            <a:r>
              <a:rPr lang="en-IN" sz="1300" b="0" i="0" u="none" strike="noStrike" baseline="0" dirty="0">
                <a:latin typeface="Garamond" panose="02020404030301010803" pitchFamily="18" charset="0"/>
              </a:rPr>
              <a:t> gives justification to retain is </a:t>
            </a:r>
            <a:r>
              <a:rPr lang="en-US" sz="1300" b="1" i="0" u="none" strike="noStrike" baseline="0" dirty="0">
                <a:latin typeface="Garamond" panose="02020404030301010803" pitchFamily="18" charset="0"/>
              </a:rPr>
              <a:t>Companies operating in areas involving public interest.</a:t>
            </a:r>
          </a:p>
          <a:p>
            <a:pPr algn="l"/>
            <a:endParaRPr lang="en-US" sz="1300" b="1" dirty="0">
              <a:latin typeface="Garamond" panose="02020404030301010803" pitchFamily="18" charset="0"/>
            </a:endParaRPr>
          </a:p>
          <a:p>
            <a:pPr algn="l"/>
            <a:endParaRPr lang="en-IN" sz="1300" b="1" dirty="0">
              <a:latin typeface="Garamond" panose="02020404030301010803" pitchFamily="18" charset="0"/>
            </a:endParaRPr>
          </a:p>
        </p:txBody>
      </p:sp>
    </p:spTree>
    <p:extLst>
      <p:ext uri="{BB962C8B-B14F-4D97-AF65-F5344CB8AC3E}">
        <p14:creationId xmlns:p14="http://schemas.microsoft.com/office/powerpoint/2010/main" xmlns="" val="179694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6CC2069-8F47-F18B-8880-2D571F3E2EF1}"/>
              </a:ext>
            </a:extLst>
          </p:cNvPr>
          <p:cNvSpPr/>
          <p:nvPr/>
        </p:nvSpPr>
        <p:spPr>
          <a:xfrm>
            <a:off x="0" y="0"/>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TextBox 5">
            <a:extLst>
              <a:ext uri="{FF2B5EF4-FFF2-40B4-BE49-F238E27FC236}">
                <a16:creationId xmlns:a16="http://schemas.microsoft.com/office/drawing/2014/main" xmlns="" id="{49820ABF-322F-CE10-F49F-7B6C908D620B}"/>
              </a:ext>
            </a:extLst>
          </p:cNvPr>
          <p:cNvSpPr txBox="1"/>
          <p:nvPr/>
        </p:nvSpPr>
        <p:spPr>
          <a:xfrm>
            <a:off x="2725388" y="284481"/>
            <a:ext cx="5387164" cy="369332"/>
          </a:xfrm>
          <a:prstGeom prst="rect">
            <a:avLst/>
          </a:prstGeom>
          <a:noFill/>
        </p:spPr>
        <p:txBody>
          <a:bodyPr wrap="square">
            <a:spAutoFit/>
          </a:bodyPr>
          <a:lstStyle/>
          <a:p>
            <a:r>
              <a:rPr lang="en-US" sz="1800" b="1" dirty="0">
                <a:latin typeface="Garamond" panose="02020404030301010803" pitchFamily="18" charset="0"/>
              </a:rPr>
              <a:t>Suggestion and Comments</a:t>
            </a:r>
          </a:p>
        </p:txBody>
      </p:sp>
      <p:pic>
        <p:nvPicPr>
          <p:cNvPr id="64" name="Picture 63" descr="Inventory Control Tools Consulting by Slidesgo - PowerPoint (Product Activation Failed)">
            <a:extLst>
              <a:ext uri="{FF2B5EF4-FFF2-40B4-BE49-F238E27FC236}">
                <a16:creationId xmlns:a16="http://schemas.microsoft.com/office/drawing/2014/main" xmlns="" id="{62C46FC3-5F5F-2D59-8616-CF40B7CCCF6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32667" t="22272" r="39504" b="58166"/>
          <a:stretch/>
        </p:blipFill>
        <p:spPr>
          <a:xfrm>
            <a:off x="-1194" y="102151"/>
            <a:ext cx="2780854" cy="880032"/>
          </a:xfrm>
          <a:prstGeom prst="rect">
            <a:avLst/>
          </a:prstGeom>
        </p:spPr>
      </p:pic>
      <p:sp>
        <p:nvSpPr>
          <p:cNvPr id="170" name="Rectangle 169">
            <a:extLst>
              <a:ext uri="{FF2B5EF4-FFF2-40B4-BE49-F238E27FC236}">
                <a16:creationId xmlns:a16="http://schemas.microsoft.com/office/drawing/2014/main" xmlns="" id="{7A2CF6CF-E790-8640-17AA-44969D9C527C}"/>
              </a:ext>
            </a:extLst>
          </p:cNvPr>
          <p:cNvSpPr/>
          <p:nvPr/>
        </p:nvSpPr>
        <p:spPr>
          <a:xfrm>
            <a:off x="1" y="1079428"/>
            <a:ext cx="3388420" cy="61957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Garamond" panose="02020404030301010803" pitchFamily="18" charset="0"/>
                <a:cs typeface="Times New Roman" panose="02020603050405020304" pitchFamily="18" charset="0"/>
              </a:rPr>
              <a:t>Suggestion</a:t>
            </a:r>
          </a:p>
        </p:txBody>
      </p:sp>
      <p:sp>
        <p:nvSpPr>
          <p:cNvPr id="172" name="Freeform 32">
            <a:extLst>
              <a:ext uri="{FF2B5EF4-FFF2-40B4-BE49-F238E27FC236}">
                <a16:creationId xmlns:a16="http://schemas.microsoft.com/office/drawing/2014/main" xmlns="" id="{9D068865-DB41-16B1-8127-9E714854BF01}"/>
              </a:ext>
            </a:extLst>
          </p:cNvPr>
          <p:cNvSpPr>
            <a:spLocks/>
          </p:cNvSpPr>
          <p:nvPr/>
        </p:nvSpPr>
        <p:spPr bwMode="auto">
          <a:xfrm rot="11199416">
            <a:off x="2869562" y="1050586"/>
            <a:ext cx="540009" cy="715909"/>
          </a:xfrm>
          <a:custGeom>
            <a:avLst/>
            <a:gdLst>
              <a:gd name="T0" fmla="*/ 779 w 1179"/>
              <a:gd name="T1" fmla="*/ 0 h 941"/>
              <a:gd name="T2" fmla="*/ 883 w 1179"/>
              <a:gd name="T3" fmla="*/ 126 h 941"/>
              <a:gd name="T4" fmla="*/ 1179 w 1179"/>
              <a:gd name="T5" fmla="*/ 892 h 941"/>
              <a:gd name="T6" fmla="*/ 0 w 1179"/>
              <a:gd name="T7" fmla="*/ 941 h 941"/>
              <a:gd name="T8" fmla="*/ 127 w 1179"/>
              <a:gd name="T9" fmla="*/ 55 h 941"/>
              <a:gd name="T10" fmla="*/ 779 w 1179"/>
              <a:gd name="T11" fmla="*/ 0 h 941"/>
            </a:gdLst>
            <a:ahLst/>
            <a:cxnLst>
              <a:cxn ang="0">
                <a:pos x="T0" y="T1"/>
              </a:cxn>
              <a:cxn ang="0">
                <a:pos x="T2" y="T3"/>
              </a:cxn>
              <a:cxn ang="0">
                <a:pos x="T4" y="T5"/>
              </a:cxn>
              <a:cxn ang="0">
                <a:pos x="T6" y="T7"/>
              </a:cxn>
              <a:cxn ang="0">
                <a:pos x="T8" y="T9"/>
              </a:cxn>
              <a:cxn ang="0">
                <a:pos x="T10" y="T11"/>
              </a:cxn>
            </a:cxnLst>
            <a:rect l="0" t="0" r="r" b="b"/>
            <a:pathLst>
              <a:path w="1179" h="941">
                <a:moveTo>
                  <a:pt x="779" y="0"/>
                </a:moveTo>
                <a:lnTo>
                  <a:pt x="883" y="126"/>
                </a:lnTo>
                <a:lnTo>
                  <a:pt x="1179" y="892"/>
                </a:lnTo>
                <a:lnTo>
                  <a:pt x="0" y="941"/>
                </a:lnTo>
                <a:lnTo>
                  <a:pt x="127" y="55"/>
                </a:lnTo>
                <a:lnTo>
                  <a:pt x="779" y="0"/>
                </a:lnTo>
                <a:close/>
              </a:path>
            </a:pathLst>
          </a:custGeom>
          <a:solidFill>
            <a:srgbClr val="C0D62E"/>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xmlns="" id="{CCFE2089-3447-5542-96AB-AA9B5A52643E}"/>
              </a:ext>
            </a:extLst>
          </p:cNvPr>
          <p:cNvSpPr txBox="1"/>
          <p:nvPr/>
        </p:nvSpPr>
        <p:spPr>
          <a:xfrm>
            <a:off x="46331" y="1756590"/>
            <a:ext cx="3356269" cy="3149965"/>
          </a:xfrm>
          <a:prstGeom prst="rect">
            <a:avLst/>
          </a:prstGeom>
          <a:noFill/>
        </p:spPr>
        <p:txBody>
          <a:bodyPr wrap="square">
            <a:spAutoFit/>
          </a:bodyPr>
          <a:lstStyle/>
          <a:p>
            <a:pPr marL="285750" indent="-285750" algn="just">
              <a:lnSpc>
                <a:spcPts val="1400"/>
              </a:lnSpc>
              <a:buFont typeface="Garamond" panose="02020404030301010803" pitchFamily="18" charset="0"/>
              <a:buChar char="►"/>
            </a:pPr>
            <a:r>
              <a:rPr lang="en-US" dirty="0">
                <a:latin typeface="Garamond" panose="02020404030301010803" pitchFamily="18" charset="0"/>
              </a:rPr>
              <a:t>Milk Powder, Coffee, Tea and Rubber are </a:t>
            </a:r>
            <a:r>
              <a:rPr lang="en-US" b="1" dirty="0">
                <a:latin typeface="Garamond" panose="02020404030301010803" pitchFamily="18" charset="0"/>
              </a:rPr>
              <a:t>highly involved public interest </a:t>
            </a:r>
            <a:r>
              <a:rPr lang="en-US" dirty="0">
                <a:latin typeface="Garamond" panose="02020404030301010803" pitchFamily="18" charset="0"/>
              </a:rPr>
              <a:t>and one of the conditions of public interest is already recognized by the committee in selection for cost records and cost audit as entails in para 6.4.3. </a:t>
            </a:r>
          </a:p>
          <a:p>
            <a:pPr marL="285750" indent="-285750" algn="just">
              <a:lnSpc>
                <a:spcPts val="1400"/>
              </a:lnSpc>
              <a:buFont typeface="Garamond" panose="02020404030301010803" pitchFamily="18" charset="0"/>
              <a:buChar char="►"/>
            </a:pPr>
            <a:endParaRPr lang="en-US" dirty="0">
              <a:latin typeface="Garamond" panose="02020404030301010803" pitchFamily="18" charset="0"/>
            </a:endParaRPr>
          </a:p>
          <a:p>
            <a:pPr marL="285750" indent="-285750" algn="just">
              <a:lnSpc>
                <a:spcPts val="1400"/>
              </a:lnSpc>
              <a:buFont typeface="Garamond" panose="02020404030301010803" pitchFamily="18" charset="0"/>
              <a:buChar char="►"/>
            </a:pPr>
            <a:r>
              <a:rPr lang="en-US" dirty="0">
                <a:latin typeface="Garamond" panose="02020404030301010803" pitchFamily="18" charset="0"/>
              </a:rPr>
              <a:t>Further rubber is </a:t>
            </a:r>
            <a:r>
              <a:rPr lang="en-US" b="1" dirty="0">
                <a:latin typeface="Garamond" panose="02020404030301010803" pitchFamily="18" charset="0"/>
              </a:rPr>
              <a:t>extensively used in industrial input and government has framed various scheme or subsidy for raw rubber</a:t>
            </a:r>
            <a:r>
              <a:rPr lang="en-US" dirty="0">
                <a:latin typeface="Garamond" panose="02020404030301010803" pitchFamily="18" charset="0"/>
              </a:rPr>
              <a:t> and the committee has already recognized the selection condition of government subsidy and control in selecting the product and services under cost records and audit rules.</a:t>
            </a:r>
          </a:p>
          <a:p>
            <a:pPr marL="285750" indent="-285750" algn="just">
              <a:lnSpc>
                <a:spcPts val="1400"/>
              </a:lnSpc>
              <a:buFont typeface="Garamond" panose="02020404030301010803" pitchFamily="18" charset="0"/>
              <a:buChar char="►"/>
            </a:pPr>
            <a:endParaRPr lang="en-US" dirty="0">
              <a:latin typeface="Garamond" panose="02020404030301010803" pitchFamily="18" charset="0"/>
            </a:endParaRPr>
          </a:p>
        </p:txBody>
      </p:sp>
      <p:sp>
        <p:nvSpPr>
          <p:cNvPr id="171" name="Freeform 9">
            <a:extLst>
              <a:ext uri="{FF2B5EF4-FFF2-40B4-BE49-F238E27FC236}">
                <a16:creationId xmlns:a16="http://schemas.microsoft.com/office/drawing/2014/main" xmlns="" id="{FFD612FB-5D2B-60A3-E612-5A796AD22E8D}"/>
              </a:ext>
            </a:extLst>
          </p:cNvPr>
          <p:cNvSpPr>
            <a:spLocks/>
          </p:cNvSpPr>
          <p:nvPr/>
        </p:nvSpPr>
        <p:spPr bwMode="auto">
          <a:xfrm>
            <a:off x="2766817" y="1076109"/>
            <a:ext cx="619360" cy="646369"/>
          </a:xfrm>
          <a:custGeom>
            <a:avLst/>
            <a:gdLst>
              <a:gd name="T0" fmla="*/ 278 w 1075"/>
              <a:gd name="T1" fmla="*/ 0 h 1027"/>
              <a:gd name="T2" fmla="*/ 852 w 1075"/>
              <a:gd name="T3" fmla="*/ 33 h 1027"/>
              <a:gd name="T4" fmla="*/ 1075 w 1075"/>
              <a:gd name="T5" fmla="*/ 1027 h 1027"/>
              <a:gd name="T6" fmla="*/ 0 w 1075"/>
              <a:gd name="T7" fmla="*/ 939 h 1027"/>
              <a:gd name="T8" fmla="*/ 278 w 1075"/>
              <a:gd name="T9" fmla="*/ 0 h 1027"/>
            </a:gdLst>
            <a:ahLst/>
            <a:cxnLst>
              <a:cxn ang="0">
                <a:pos x="T0" y="T1"/>
              </a:cxn>
              <a:cxn ang="0">
                <a:pos x="T2" y="T3"/>
              </a:cxn>
              <a:cxn ang="0">
                <a:pos x="T4" y="T5"/>
              </a:cxn>
              <a:cxn ang="0">
                <a:pos x="T6" y="T7"/>
              </a:cxn>
              <a:cxn ang="0">
                <a:pos x="T8" y="T9"/>
              </a:cxn>
            </a:cxnLst>
            <a:rect l="0" t="0" r="r" b="b"/>
            <a:pathLst>
              <a:path w="1075" h="1027">
                <a:moveTo>
                  <a:pt x="278" y="0"/>
                </a:moveTo>
                <a:lnTo>
                  <a:pt x="852" y="33"/>
                </a:lnTo>
                <a:lnTo>
                  <a:pt x="1075" y="1027"/>
                </a:lnTo>
                <a:lnTo>
                  <a:pt x="0" y="939"/>
                </a:lnTo>
                <a:lnTo>
                  <a:pt x="278" y="0"/>
                </a:lnTo>
                <a:close/>
              </a:path>
            </a:pathLst>
          </a:custGeom>
          <a:solidFill>
            <a:srgbClr val="77BA62"/>
          </a:solidFill>
          <a:ln w="0">
            <a:noFill/>
            <a:prstDash val="solid"/>
            <a:round/>
            <a:headEnd/>
            <a:tailEnd/>
          </a:ln>
          <a:effectLst/>
        </p:spPr>
        <p:txBody>
          <a:bodyPr vert="horz" wrap="square" lIns="137196" tIns="205794" rIns="137196" bIns="137196" numCol="1" anchor="ctr" anchorCtr="1" compatLnSpc="1">
            <a:prstTxWarp prst="textNoShape">
              <a:avLst/>
            </a:prstTxWarp>
          </a:bodyPr>
          <a:lstStyle/>
          <a:p>
            <a:pPr defTabSz="914484"/>
            <a:r>
              <a:rPr lang="en" sz="2200" b="1" dirty="0">
                <a:solidFill>
                  <a:schemeClr val="accent6"/>
                </a:solidFill>
                <a:latin typeface="Montserrat" panose="00000500000000000000" pitchFamily="2" charset="0"/>
              </a:rPr>
              <a:t>01</a:t>
            </a:r>
            <a:endParaRPr lang="en-US" sz="2200" b="1" dirty="0">
              <a:solidFill>
                <a:prstClr val="whit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C5BA1268-640E-69E8-1D7D-6CD7046282CC}"/>
              </a:ext>
            </a:extLst>
          </p:cNvPr>
          <p:cNvSpPr/>
          <p:nvPr/>
        </p:nvSpPr>
        <p:spPr>
          <a:xfrm flipH="1">
            <a:off x="5338085" y="1060207"/>
            <a:ext cx="3820085" cy="64637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84"/>
            <a:r>
              <a:rPr lang="en-US" sz="1500" b="1" dirty="0">
                <a:latin typeface="Garamond" panose="02020404030301010803" pitchFamily="18" charset="0"/>
              </a:rPr>
              <a:t>             Suggestion for PET Bottles in Plastic and Polymers</a:t>
            </a:r>
          </a:p>
        </p:txBody>
      </p:sp>
      <p:sp>
        <p:nvSpPr>
          <p:cNvPr id="5" name="Freeform 12">
            <a:extLst>
              <a:ext uri="{FF2B5EF4-FFF2-40B4-BE49-F238E27FC236}">
                <a16:creationId xmlns:a16="http://schemas.microsoft.com/office/drawing/2014/main" xmlns="" id="{7D696E0C-81E6-EC39-406C-D3BDD9CECCBF}"/>
              </a:ext>
            </a:extLst>
          </p:cNvPr>
          <p:cNvSpPr>
            <a:spLocks/>
          </p:cNvSpPr>
          <p:nvPr/>
        </p:nvSpPr>
        <p:spPr bwMode="auto">
          <a:xfrm flipH="1">
            <a:off x="5231357" y="1040825"/>
            <a:ext cx="652530" cy="66612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rgbClr val="E7871D"/>
          </a:solidFill>
          <a:ln w="0">
            <a:noFill/>
            <a:prstDash val="solid"/>
            <a:round/>
            <a:headEnd/>
            <a:tailEnd/>
          </a:ln>
          <a:effectLst/>
        </p:spPr>
        <p:txBody>
          <a:bodyPr vert="horz" wrap="square" lIns="68598" tIns="34299" rIns="68598" bIns="34299" numCol="1" anchor="t" anchorCtr="0" compatLnSpc="1">
            <a:prstTxWarp prst="textNoShape">
              <a:avLst/>
            </a:prstTxWarp>
          </a:bodyPr>
          <a:lstStyle/>
          <a:p>
            <a:pPr defTabSz="914484"/>
            <a:endParaRPr lang="en-US">
              <a:solidFill>
                <a:prstClr val="black"/>
              </a:solidFill>
              <a:latin typeface="Arial" panose="020B0604020202020204" pitchFamily="34" charset="0"/>
              <a:cs typeface="Arial" panose="020B0604020202020204" pitchFamily="34" charset="0"/>
            </a:endParaRPr>
          </a:p>
        </p:txBody>
      </p:sp>
      <p:sp>
        <p:nvSpPr>
          <p:cNvPr id="7" name="Freeform 13">
            <a:extLst>
              <a:ext uri="{FF2B5EF4-FFF2-40B4-BE49-F238E27FC236}">
                <a16:creationId xmlns:a16="http://schemas.microsoft.com/office/drawing/2014/main" xmlns="" id="{682F5D91-7858-190D-EE7B-96BB938FB3B4}"/>
              </a:ext>
            </a:extLst>
          </p:cNvPr>
          <p:cNvSpPr>
            <a:spLocks/>
          </p:cNvSpPr>
          <p:nvPr/>
        </p:nvSpPr>
        <p:spPr bwMode="auto">
          <a:xfrm flipH="1">
            <a:off x="5230940" y="1045326"/>
            <a:ext cx="668418" cy="622705"/>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chemeClr val="bg2">
              <a:lumMod val="75000"/>
              <a:lumOff val="25000"/>
            </a:schemeClr>
          </a:solidFill>
          <a:ln w="0">
            <a:noFill/>
            <a:prstDash val="solid"/>
            <a:round/>
            <a:headEnd/>
            <a:tailEnd/>
          </a:ln>
          <a:effectLst/>
        </p:spPr>
        <p:txBody>
          <a:bodyPr vert="horz" wrap="square" lIns="137196" tIns="274391" rIns="205794" bIns="137196" numCol="1" anchor="ctr" anchorCtr="1" compatLnSpc="1">
            <a:prstTxWarp prst="textNoShape">
              <a:avLst/>
            </a:prstTxWarp>
          </a:bodyPr>
          <a:lstStyle/>
          <a:p>
            <a:pPr defTabSz="914484"/>
            <a:r>
              <a:rPr lang="en" sz="2000" b="1" dirty="0">
                <a:solidFill>
                  <a:schemeClr val="accent6"/>
                </a:solidFill>
                <a:latin typeface="Montserrat" panose="00000500000000000000" pitchFamily="2" charset="0"/>
              </a:rPr>
              <a:t>02</a:t>
            </a:r>
            <a:endParaRPr lang="en-US" sz="2000" b="1" dirty="0">
              <a:solidFill>
                <a:prstClr val="white"/>
              </a:solidFill>
              <a:latin typeface="Arial" panose="020B0604020202020204" pitchFamily="34" charset="0"/>
              <a:cs typeface="Arial" panose="020B0604020202020204" pitchFamily="34" charset="0"/>
            </a:endParaRPr>
          </a:p>
        </p:txBody>
      </p:sp>
      <p:grpSp>
        <p:nvGrpSpPr>
          <p:cNvPr id="20" name="Google Shape;1379;p56">
            <a:extLst>
              <a:ext uri="{FF2B5EF4-FFF2-40B4-BE49-F238E27FC236}">
                <a16:creationId xmlns:a16="http://schemas.microsoft.com/office/drawing/2014/main" xmlns="" id="{10468D68-DB6F-41DC-3EBF-1DDE7B96162E}"/>
              </a:ext>
            </a:extLst>
          </p:cNvPr>
          <p:cNvGrpSpPr/>
          <p:nvPr/>
        </p:nvGrpSpPr>
        <p:grpSpPr>
          <a:xfrm>
            <a:off x="3507139" y="1019393"/>
            <a:ext cx="1781100" cy="4130064"/>
            <a:chOff x="441106" y="534598"/>
            <a:chExt cx="1781100" cy="4130064"/>
          </a:xfrm>
        </p:grpSpPr>
        <p:sp>
          <p:nvSpPr>
            <p:cNvPr id="21" name="Google Shape;1380;p56">
              <a:extLst>
                <a:ext uri="{FF2B5EF4-FFF2-40B4-BE49-F238E27FC236}">
                  <a16:creationId xmlns:a16="http://schemas.microsoft.com/office/drawing/2014/main" xmlns="" id="{7C3E30FA-8E71-E014-545A-5DC9C0B1031A}"/>
                </a:ext>
              </a:extLst>
            </p:cNvPr>
            <p:cNvSpPr/>
            <p:nvPr/>
          </p:nvSpPr>
          <p:spPr>
            <a:xfrm>
              <a:off x="441106" y="4391663"/>
              <a:ext cx="1781100" cy="27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81;p56">
              <a:extLst>
                <a:ext uri="{FF2B5EF4-FFF2-40B4-BE49-F238E27FC236}">
                  <a16:creationId xmlns:a16="http://schemas.microsoft.com/office/drawing/2014/main" xmlns="" id="{46BC1D32-2CEB-069D-5660-BF46C3CA7A68}"/>
                </a:ext>
              </a:extLst>
            </p:cNvPr>
            <p:cNvSpPr/>
            <p:nvPr/>
          </p:nvSpPr>
          <p:spPr>
            <a:xfrm>
              <a:off x="761551" y="4033684"/>
              <a:ext cx="1140081" cy="77118"/>
            </a:xfrm>
            <a:custGeom>
              <a:avLst/>
              <a:gdLst/>
              <a:ahLst/>
              <a:cxnLst/>
              <a:rect l="l" t="t" r="r" b="b"/>
              <a:pathLst>
                <a:path w="9920" h="671" extrusionOk="0">
                  <a:moveTo>
                    <a:pt x="1" y="1"/>
                  </a:moveTo>
                  <a:lnTo>
                    <a:pt x="1" y="670"/>
                  </a:lnTo>
                  <a:lnTo>
                    <a:pt x="9919" y="670"/>
                  </a:lnTo>
                  <a:lnTo>
                    <a:pt x="9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82;p56">
              <a:extLst>
                <a:ext uri="{FF2B5EF4-FFF2-40B4-BE49-F238E27FC236}">
                  <a16:creationId xmlns:a16="http://schemas.microsoft.com/office/drawing/2014/main" xmlns="" id="{47A65810-AF17-2959-DB16-967D9418E663}"/>
                </a:ext>
              </a:extLst>
            </p:cNvPr>
            <p:cNvSpPr/>
            <p:nvPr/>
          </p:nvSpPr>
          <p:spPr>
            <a:xfrm>
              <a:off x="761551" y="2862313"/>
              <a:ext cx="1140081" cy="77118"/>
            </a:xfrm>
            <a:custGeom>
              <a:avLst/>
              <a:gdLst/>
              <a:ahLst/>
              <a:cxnLst/>
              <a:rect l="l" t="t" r="r" b="b"/>
              <a:pathLst>
                <a:path w="9920" h="671" extrusionOk="0">
                  <a:moveTo>
                    <a:pt x="1" y="1"/>
                  </a:moveTo>
                  <a:lnTo>
                    <a:pt x="1" y="670"/>
                  </a:lnTo>
                  <a:lnTo>
                    <a:pt x="9919" y="670"/>
                  </a:lnTo>
                  <a:lnTo>
                    <a:pt x="9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83;p56">
              <a:extLst>
                <a:ext uri="{FF2B5EF4-FFF2-40B4-BE49-F238E27FC236}">
                  <a16:creationId xmlns:a16="http://schemas.microsoft.com/office/drawing/2014/main" xmlns="" id="{4E19D286-397D-1262-215A-13FB6613D83D}"/>
                </a:ext>
              </a:extLst>
            </p:cNvPr>
            <p:cNvSpPr/>
            <p:nvPr/>
          </p:nvSpPr>
          <p:spPr>
            <a:xfrm>
              <a:off x="761613" y="1691056"/>
              <a:ext cx="1140081" cy="77003"/>
            </a:xfrm>
            <a:custGeom>
              <a:avLst/>
              <a:gdLst/>
              <a:ahLst/>
              <a:cxnLst/>
              <a:rect l="l" t="t" r="r" b="b"/>
              <a:pathLst>
                <a:path w="9920" h="670" extrusionOk="0">
                  <a:moveTo>
                    <a:pt x="1" y="0"/>
                  </a:moveTo>
                  <a:lnTo>
                    <a:pt x="1" y="670"/>
                  </a:lnTo>
                  <a:lnTo>
                    <a:pt x="9919" y="670"/>
                  </a:lnTo>
                  <a:lnTo>
                    <a:pt x="9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84;p56">
              <a:extLst>
                <a:ext uri="{FF2B5EF4-FFF2-40B4-BE49-F238E27FC236}">
                  <a16:creationId xmlns:a16="http://schemas.microsoft.com/office/drawing/2014/main" xmlns="" id="{77C3BDA0-684A-EB75-7FE4-3E27CD636C73}"/>
                </a:ext>
              </a:extLst>
            </p:cNvPr>
            <p:cNvSpPr/>
            <p:nvPr/>
          </p:nvSpPr>
          <p:spPr>
            <a:xfrm>
              <a:off x="622029" y="539425"/>
              <a:ext cx="139637" cy="4059787"/>
            </a:xfrm>
            <a:custGeom>
              <a:avLst/>
              <a:gdLst/>
              <a:ahLst/>
              <a:cxnLst/>
              <a:rect l="l" t="t" r="r" b="b"/>
              <a:pathLst>
                <a:path w="1215" h="35324" extrusionOk="0">
                  <a:moveTo>
                    <a:pt x="1" y="1"/>
                  </a:moveTo>
                  <a:lnTo>
                    <a:pt x="1" y="35323"/>
                  </a:lnTo>
                  <a:lnTo>
                    <a:pt x="629" y="35323"/>
                  </a:lnTo>
                  <a:lnTo>
                    <a:pt x="1215" y="34193"/>
                  </a:lnTo>
                  <a:lnTo>
                    <a:pt x="1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85;p56">
              <a:extLst>
                <a:ext uri="{FF2B5EF4-FFF2-40B4-BE49-F238E27FC236}">
                  <a16:creationId xmlns:a16="http://schemas.microsoft.com/office/drawing/2014/main" xmlns="" id="{6A2CE6F7-5FB5-CE10-74A6-02D4FCB9FB21}"/>
                </a:ext>
              </a:extLst>
            </p:cNvPr>
            <p:cNvSpPr/>
            <p:nvPr/>
          </p:nvSpPr>
          <p:spPr>
            <a:xfrm>
              <a:off x="1901517" y="534598"/>
              <a:ext cx="139637" cy="4064614"/>
            </a:xfrm>
            <a:custGeom>
              <a:avLst/>
              <a:gdLst/>
              <a:ahLst/>
              <a:cxnLst/>
              <a:rect l="l" t="t" r="r" b="b"/>
              <a:pathLst>
                <a:path w="1215" h="35366" extrusionOk="0">
                  <a:moveTo>
                    <a:pt x="0" y="1"/>
                  </a:moveTo>
                  <a:lnTo>
                    <a:pt x="0" y="34235"/>
                  </a:lnTo>
                  <a:lnTo>
                    <a:pt x="628" y="35365"/>
                  </a:lnTo>
                  <a:lnTo>
                    <a:pt x="1214" y="35365"/>
                  </a:lnTo>
                  <a:lnTo>
                    <a:pt x="12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361;p56">
            <a:extLst>
              <a:ext uri="{FF2B5EF4-FFF2-40B4-BE49-F238E27FC236}">
                <a16:creationId xmlns:a16="http://schemas.microsoft.com/office/drawing/2014/main" xmlns="" id="{02A89B85-A8AC-879F-3C18-ECAF192A68EF}"/>
              </a:ext>
            </a:extLst>
          </p:cNvPr>
          <p:cNvGrpSpPr/>
          <p:nvPr/>
        </p:nvGrpSpPr>
        <p:grpSpPr>
          <a:xfrm>
            <a:off x="3908839" y="1140512"/>
            <a:ext cx="977700" cy="933912"/>
            <a:chOff x="840481" y="676988"/>
            <a:chExt cx="977700" cy="933912"/>
          </a:xfrm>
          <a:solidFill>
            <a:srgbClr val="FFB089"/>
          </a:solidFill>
        </p:grpSpPr>
        <p:grpSp>
          <p:nvGrpSpPr>
            <p:cNvPr id="67" name="Google Shape;1362;p56">
              <a:extLst>
                <a:ext uri="{FF2B5EF4-FFF2-40B4-BE49-F238E27FC236}">
                  <a16:creationId xmlns:a16="http://schemas.microsoft.com/office/drawing/2014/main" xmlns="" id="{E98691F3-463F-7838-51CB-16CE62FF5BE7}"/>
                </a:ext>
              </a:extLst>
            </p:cNvPr>
            <p:cNvGrpSpPr/>
            <p:nvPr/>
          </p:nvGrpSpPr>
          <p:grpSpPr>
            <a:xfrm>
              <a:off x="840481" y="676988"/>
              <a:ext cx="977700" cy="933912"/>
              <a:chOff x="931688" y="539500"/>
              <a:chExt cx="977700" cy="933912"/>
            </a:xfrm>
            <a:grpFill/>
          </p:grpSpPr>
          <p:sp>
            <p:nvSpPr>
              <p:cNvPr id="69" name="Google Shape;1363;p56">
                <a:extLst>
                  <a:ext uri="{FF2B5EF4-FFF2-40B4-BE49-F238E27FC236}">
                    <a16:creationId xmlns:a16="http://schemas.microsoft.com/office/drawing/2014/main" xmlns="" id="{254DF25C-318F-1117-05A5-3115539F3D52}"/>
                  </a:ext>
                </a:extLst>
              </p:cNvPr>
              <p:cNvSpPr/>
              <p:nvPr/>
            </p:nvSpPr>
            <p:spPr>
              <a:xfrm>
                <a:off x="931688" y="539512"/>
                <a:ext cx="977700" cy="933900"/>
              </a:xfrm>
              <a:prstGeom prst="roundRect">
                <a:avLst>
                  <a:gd name="adj" fmla="val 1533"/>
                </a:avLst>
              </a:pr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64;p56">
                <a:extLst>
                  <a:ext uri="{FF2B5EF4-FFF2-40B4-BE49-F238E27FC236}">
                    <a16:creationId xmlns:a16="http://schemas.microsoft.com/office/drawing/2014/main" xmlns="" id="{C8EEDEB7-48F1-27B3-2540-B67F2062F88E}"/>
                  </a:ext>
                </a:extLst>
              </p:cNvPr>
              <p:cNvSpPr/>
              <p:nvPr/>
            </p:nvSpPr>
            <p:spPr>
              <a:xfrm>
                <a:off x="1338350" y="539500"/>
                <a:ext cx="169027" cy="161826"/>
              </a:xfrm>
              <a:custGeom>
                <a:avLst/>
                <a:gdLst/>
                <a:ahLst/>
                <a:cxnLst/>
                <a:rect l="l" t="t" r="r" b="b"/>
                <a:pathLst>
                  <a:path w="1968" h="1884" extrusionOk="0">
                    <a:moveTo>
                      <a:pt x="0" y="0"/>
                    </a:moveTo>
                    <a:lnTo>
                      <a:pt x="0" y="1758"/>
                    </a:lnTo>
                    <a:lnTo>
                      <a:pt x="209" y="1758"/>
                    </a:lnTo>
                    <a:cubicBezTo>
                      <a:pt x="218" y="1750"/>
                      <a:pt x="226" y="1746"/>
                      <a:pt x="234" y="1746"/>
                    </a:cubicBezTo>
                    <a:cubicBezTo>
                      <a:pt x="266" y="1746"/>
                      <a:pt x="293" y="1800"/>
                      <a:pt x="293" y="1800"/>
                    </a:cubicBezTo>
                    <a:cubicBezTo>
                      <a:pt x="293" y="1800"/>
                      <a:pt x="377" y="1758"/>
                      <a:pt x="419" y="1758"/>
                    </a:cubicBezTo>
                    <a:cubicBezTo>
                      <a:pt x="440" y="1758"/>
                      <a:pt x="460" y="1768"/>
                      <a:pt x="487" y="1768"/>
                    </a:cubicBezTo>
                    <a:cubicBezTo>
                      <a:pt x="513" y="1768"/>
                      <a:pt x="544" y="1758"/>
                      <a:pt x="586" y="1716"/>
                    </a:cubicBezTo>
                    <a:cubicBezTo>
                      <a:pt x="614" y="1716"/>
                      <a:pt x="642" y="1735"/>
                      <a:pt x="670" y="1735"/>
                    </a:cubicBezTo>
                    <a:cubicBezTo>
                      <a:pt x="684" y="1735"/>
                      <a:pt x="698" y="1730"/>
                      <a:pt x="712" y="1716"/>
                    </a:cubicBezTo>
                    <a:cubicBezTo>
                      <a:pt x="795" y="1716"/>
                      <a:pt x="837" y="1883"/>
                      <a:pt x="837" y="1883"/>
                    </a:cubicBezTo>
                    <a:lnTo>
                      <a:pt x="1005" y="1591"/>
                    </a:lnTo>
                    <a:cubicBezTo>
                      <a:pt x="1035" y="1681"/>
                      <a:pt x="1065" y="1750"/>
                      <a:pt x="1095" y="1750"/>
                    </a:cubicBezTo>
                    <a:cubicBezTo>
                      <a:pt x="1107" y="1750"/>
                      <a:pt x="1118" y="1739"/>
                      <a:pt x="1130" y="1716"/>
                    </a:cubicBezTo>
                    <a:cubicBezTo>
                      <a:pt x="1165" y="1751"/>
                      <a:pt x="1193" y="1764"/>
                      <a:pt x="1217" y="1764"/>
                    </a:cubicBezTo>
                    <a:cubicBezTo>
                      <a:pt x="1249" y="1764"/>
                      <a:pt x="1273" y="1740"/>
                      <a:pt x="1297" y="1716"/>
                    </a:cubicBezTo>
                    <a:cubicBezTo>
                      <a:pt x="1310" y="1704"/>
                      <a:pt x="1326" y="1699"/>
                      <a:pt x="1343" y="1699"/>
                    </a:cubicBezTo>
                    <a:cubicBezTo>
                      <a:pt x="1385" y="1699"/>
                      <a:pt x="1435" y="1728"/>
                      <a:pt x="1465" y="1758"/>
                    </a:cubicBezTo>
                    <a:cubicBezTo>
                      <a:pt x="1507" y="1716"/>
                      <a:pt x="1549" y="1716"/>
                      <a:pt x="1549" y="1716"/>
                    </a:cubicBezTo>
                    <a:cubicBezTo>
                      <a:pt x="1583" y="1648"/>
                      <a:pt x="1611" y="1623"/>
                      <a:pt x="1634" y="1623"/>
                    </a:cubicBezTo>
                    <a:cubicBezTo>
                      <a:pt x="1697" y="1623"/>
                      <a:pt x="1727" y="1800"/>
                      <a:pt x="1758" y="1800"/>
                    </a:cubicBezTo>
                    <a:cubicBezTo>
                      <a:pt x="1821" y="1800"/>
                      <a:pt x="1836" y="1659"/>
                      <a:pt x="1876" y="1659"/>
                    </a:cubicBezTo>
                    <a:cubicBezTo>
                      <a:pt x="1889" y="1659"/>
                      <a:pt x="1904" y="1674"/>
                      <a:pt x="1925" y="1716"/>
                    </a:cubicBezTo>
                    <a:cubicBezTo>
                      <a:pt x="1925" y="1730"/>
                      <a:pt x="1930" y="1735"/>
                      <a:pt x="1936" y="1735"/>
                    </a:cubicBezTo>
                    <a:cubicBezTo>
                      <a:pt x="1949" y="1735"/>
                      <a:pt x="1967" y="1716"/>
                      <a:pt x="1967" y="1716"/>
                    </a:cubicBezTo>
                    <a:lnTo>
                      <a:pt x="1883" y="0"/>
                    </a:lnTo>
                    <a:close/>
                  </a:path>
                </a:pathLst>
              </a:custGeom>
              <a:solidFill>
                <a:srgbClr val="FF6600"/>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65;p56">
                <a:extLst>
                  <a:ext uri="{FF2B5EF4-FFF2-40B4-BE49-F238E27FC236}">
                    <a16:creationId xmlns:a16="http://schemas.microsoft.com/office/drawing/2014/main" xmlns="" id="{14518549-D32F-7030-03F5-2015052D8C5B}"/>
                  </a:ext>
                </a:extLst>
              </p:cNvPr>
              <p:cNvSpPr/>
              <p:nvPr/>
            </p:nvSpPr>
            <p:spPr>
              <a:xfrm rot="10800000" flipH="1">
                <a:off x="1338350" y="1311575"/>
                <a:ext cx="169027" cy="161826"/>
              </a:xfrm>
              <a:custGeom>
                <a:avLst/>
                <a:gdLst/>
                <a:ahLst/>
                <a:cxnLst/>
                <a:rect l="l" t="t" r="r" b="b"/>
                <a:pathLst>
                  <a:path w="1968" h="1884" extrusionOk="0">
                    <a:moveTo>
                      <a:pt x="0" y="0"/>
                    </a:moveTo>
                    <a:lnTo>
                      <a:pt x="0" y="1758"/>
                    </a:lnTo>
                    <a:lnTo>
                      <a:pt x="209" y="1758"/>
                    </a:lnTo>
                    <a:cubicBezTo>
                      <a:pt x="218" y="1750"/>
                      <a:pt x="226" y="1746"/>
                      <a:pt x="234" y="1746"/>
                    </a:cubicBezTo>
                    <a:cubicBezTo>
                      <a:pt x="266" y="1746"/>
                      <a:pt x="293" y="1800"/>
                      <a:pt x="293" y="1800"/>
                    </a:cubicBezTo>
                    <a:cubicBezTo>
                      <a:pt x="293" y="1800"/>
                      <a:pt x="377" y="1758"/>
                      <a:pt x="419" y="1758"/>
                    </a:cubicBezTo>
                    <a:cubicBezTo>
                      <a:pt x="440" y="1758"/>
                      <a:pt x="460" y="1768"/>
                      <a:pt x="487" y="1768"/>
                    </a:cubicBezTo>
                    <a:cubicBezTo>
                      <a:pt x="513" y="1768"/>
                      <a:pt x="544" y="1758"/>
                      <a:pt x="586" y="1716"/>
                    </a:cubicBezTo>
                    <a:cubicBezTo>
                      <a:pt x="614" y="1716"/>
                      <a:pt x="642" y="1735"/>
                      <a:pt x="670" y="1735"/>
                    </a:cubicBezTo>
                    <a:cubicBezTo>
                      <a:pt x="684" y="1735"/>
                      <a:pt x="698" y="1730"/>
                      <a:pt x="712" y="1716"/>
                    </a:cubicBezTo>
                    <a:cubicBezTo>
                      <a:pt x="795" y="1716"/>
                      <a:pt x="837" y="1883"/>
                      <a:pt x="837" y="1883"/>
                    </a:cubicBezTo>
                    <a:lnTo>
                      <a:pt x="1005" y="1591"/>
                    </a:lnTo>
                    <a:cubicBezTo>
                      <a:pt x="1035" y="1681"/>
                      <a:pt x="1065" y="1750"/>
                      <a:pt x="1095" y="1750"/>
                    </a:cubicBezTo>
                    <a:cubicBezTo>
                      <a:pt x="1107" y="1750"/>
                      <a:pt x="1118" y="1739"/>
                      <a:pt x="1130" y="1716"/>
                    </a:cubicBezTo>
                    <a:cubicBezTo>
                      <a:pt x="1165" y="1751"/>
                      <a:pt x="1193" y="1764"/>
                      <a:pt x="1217" y="1764"/>
                    </a:cubicBezTo>
                    <a:cubicBezTo>
                      <a:pt x="1249" y="1764"/>
                      <a:pt x="1273" y="1740"/>
                      <a:pt x="1297" y="1716"/>
                    </a:cubicBezTo>
                    <a:cubicBezTo>
                      <a:pt x="1310" y="1704"/>
                      <a:pt x="1326" y="1699"/>
                      <a:pt x="1343" y="1699"/>
                    </a:cubicBezTo>
                    <a:cubicBezTo>
                      <a:pt x="1385" y="1699"/>
                      <a:pt x="1435" y="1728"/>
                      <a:pt x="1465" y="1758"/>
                    </a:cubicBezTo>
                    <a:cubicBezTo>
                      <a:pt x="1507" y="1716"/>
                      <a:pt x="1549" y="1716"/>
                      <a:pt x="1549" y="1716"/>
                    </a:cubicBezTo>
                    <a:cubicBezTo>
                      <a:pt x="1583" y="1648"/>
                      <a:pt x="1611" y="1623"/>
                      <a:pt x="1634" y="1623"/>
                    </a:cubicBezTo>
                    <a:cubicBezTo>
                      <a:pt x="1697" y="1623"/>
                      <a:pt x="1727" y="1800"/>
                      <a:pt x="1758" y="1800"/>
                    </a:cubicBezTo>
                    <a:cubicBezTo>
                      <a:pt x="1821" y="1800"/>
                      <a:pt x="1836" y="1659"/>
                      <a:pt x="1876" y="1659"/>
                    </a:cubicBezTo>
                    <a:cubicBezTo>
                      <a:pt x="1889" y="1659"/>
                      <a:pt x="1904" y="1674"/>
                      <a:pt x="1925" y="1716"/>
                    </a:cubicBezTo>
                    <a:cubicBezTo>
                      <a:pt x="1925" y="1730"/>
                      <a:pt x="1930" y="1735"/>
                      <a:pt x="1936" y="1735"/>
                    </a:cubicBezTo>
                    <a:cubicBezTo>
                      <a:pt x="1949" y="1735"/>
                      <a:pt x="1967" y="1716"/>
                      <a:pt x="1967" y="1716"/>
                    </a:cubicBezTo>
                    <a:lnTo>
                      <a:pt x="1883" y="0"/>
                    </a:lnTo>
                    <a:close/>
                  </a:path>
                </a:pathLst>
              </a:custGeom>
              <a:solidFill>
                <a:srgbClr val="FF6600"/>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1366;p56">
              <a:extLst>
                <a:ext uri="{FF2B5EF4-FFF2-40B4-BE49-F238E27FC236}">
                  <a16:creationId xmlns:a16="http://schemas.microsoft.com/office/drawing/2014/main" xmlns="" id="{928CF2AE-B156-F4AB-6459-A6CC8333F3A3}"/>
                </a:ext>
              </a:extLst>
            </p:cNvPr>
            <p:cNvSpPr/>
            <p:nvPr/>
          </p:nvSpPr>
          <p:spPr>
            <a:xfrm>
              <a:off x="865567" y="700356"/>
              <a:ext cx="170648" cy="151399"/>
            </a:xfrm>
            <a:custGeom>
              <a:avLst/>
              <a:gdLst/>
              <a:ahLst/>
              <a:cxnLst/>
              <a:rect l="l" t="t" r="r" b="b"/>
              <a:pathLst>
                <a:path w="2596" h="2303" extrusionOk="0">
                  <a:moveTo>
                    <a:pt x="796" y="252"/>
                  </a:moveTo>
                  <a:lnTo>
                    <a:pt x="544" y="629"/>
                  </a:lnTo>
                  <a:lnTo>
                    <a:pt x="1130" y="629"/>
                  </a:lnTo>
                  <a:lnTo>
                    <a:pt x="796" y="252"/>
                  </a:lnTo>
                  <a:close/>
                  <a:moveTo>
                    <a:pt x="1758" y="252"/>
                  </a:moveTo>
                  <a:lnTo>
                    <a:pt x="1423" y="629"/>
                  </a:lnTo>
                  <a:lnTo>
                    <a:pt x="2009" y="629"/>
                  </a:lnTo>
                  <a:lnTo>
                    <a:pt x="1758" y="252"/>
                  </a:lnTo>
                  <a:close/>
                  <a:moveTo>
                    <a:pt x="754" y="712"/>
                  </a:moveTo>
                  <a:lnTo>
                    <a:pt x="754" y="1717"/>
                  </a:lnTo>
                  <a:lnTo>
                    <a:pt x="921" y="1717"/>
                  </a:lnTo>
                  <a:lnTo>
                    <a:pt x="921" y="712"/>
                  </a:lnTo>
                  <a:close/>
                  <a:moveTo>
                    <a:pt x="1633" y="796"/>
                  </a:moveTo>
                  <a:lnTo>
                    <a:pt x="1633" y="1759"/>
                  </a:lnTo>
                  <a:lnTo>
                    <a:pt x="1800" y="1759"/>
                  </a:lnTo>
                  <a:lnTo>
                    <a:pt x="1800" y="796"/>
                  </a:lnTo>
                  <a:close/>
                  <a:moveTo>
                    <a:pt x="419" y="1842"/>
                  </a:moveTo>
                  <a:lnTo>
                    <a:pt x="419" y="1926"/>
                  </a:lnTo>
                  <a:lnTo>
                    <a:pt x="2093" y="1926"/>
                  </a:lnTo>
                  <a:lnTo>
                    <a:pt x="2093" y="1842"/>
                  </a:lnTo>
                  <a:close/>
                  <a:moveTo>
                    <a:pt x="2428" y="85"/>
                  </a:moveTo>
                  <a:lnTo>
                    <a:pt x="2428" y="2177"/>
                  </a:lnTo>
                  <a:lnTo>
                    <a:pt x="126" y="2177"/>
                  </a:lnTo>
                  <a:lnTo>
                    <a:pt x="126" y="85"/>
                  </a:lnTo>
                  <a:close/>
                  <a:moveTo>
                    <a:pt x="0" y="1"/>
                  </a:moveTo>
                  <a:lnTo>
                    <a:pt x="0" y="2303"/>
                  </a:lnTo>
                  <a:lnTo>
                    <a:pt x="2595" y="2303"/>
                  </a:lnTo>
                  <a:lnTo>
                    <a:pt x="2595" y="1"/>
                  </a:ln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386;p56">
            <a:extLst>
              <a:ext uri="{FF2B5EF4-FFF2-40B4-BE49-F238E27FC236}">
                <a16:creationId xmlns:a16="http://schemas.microsoft.com/office/drawing/2014/main" xmlns="" id="{DBD2171A-3083-D116-D1C4-96C249147A3B}"/>
              </a:ext>
            </a:extLst>
          </p:cNvPr>
          <p:cNvGrpSpPr/>
          <p:nvPr/>
        </p:nvGrpSpPr>
        <p:grpSpPr>
          <a:xfrm>
            <a:off x="4184458" y="1398280"/>
            <a:ext cx="426462" cy="418363"/>
            <a:chOff x="-1183550" y="3586525"/>
            <a:chExt cx="296175" cy="290550"/>
          </a:xfrm>
          <a:solidFill>
            <a:schemeClr val="tx1"/>
          </a:solidFill>
        </p:grpSpPr>
        <p:sp>
          <p:nvSpPr>
            <p:cNvPr id="73" name="Google Shape;1387;p56">
              <a:extLst>
                <a:ext uri="{FF2B5EF4-FFF2-40B4-BE49-F238E27FC236}">
                  <a16:creationId xmlns:a16="http://schemas.microsoft.com/office/drawing/2014/main" xmlns="" id="{DF61A153-616D-476F-F267-55489BA1A9F4}"/>
                </a:ext>
              </a:extLst>
            </p:cNvPr>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88;p56">
              <a:extLst>
                <a:ext uri="{FF2B5EF4-FFF2-40B4-BE49-F238E27FC236}">
                  <a16:creationId xmlns:a16="http://schemas.microsoft.com/office/drawing/2014/main" xmlns="" id="{517DD0F3-90E6-0874-F558-0819001C5AA2}"/>
                </a:ext>
              </a:extLst>
            </p:cNvPr>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89;p56">
              <a:extLst>
                <a:ext uri="{FF2B5EF4-FFF2-40B4-BE49-F238E27FC236}">
                  <a16:creationId xmlns:a16="http://schemas.microsoft.com/office/drawing/2014/main" xmlns="" id="{3924F07F-442C-9D35-0227-EE86499277AE}"/>
                </a:ext>
              </a:extLst>
            </p:cNvPr>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90;p56">
              <a:extLst>
                <a:ext uri="{FF2B5EF4-FFF2-40B4-BE49-F238E27FC236}">
                  <a16:creationId xmlns:a16="http://schemas.microsoft.com/office/drawing/2014/main" xmlns="" id="{7F525287-A948-3D2E-5E48-90E3D3583F63}"/>
                </a:ext>
              </a:extLst>
            </p:cNvPr>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91;p56">
              <a:extLst>
                <a:ext uri="{FF2B5EF4-FFF2-40B4-BE49-F238E27FC236}">
                  <a16:creationId xmlns:a16="http://schemas.microsoft.com/office/drawing/2014/main" xmlns="" id="{29983EC6-505B-7771-8447-583552B915A9}"/>
                </a:ext>
              </a:extLst>
            </p:cNvPr>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92;p56">
              <a:extLst>
                <a:ext uri="{FF2B5EF4-FFF2-40B4-BE49-F238E27FC236}">
                  <a16:creationId xmlns:a16="http://schemas.microsoft.com/office/drawing/2014/main" xmlns="" id="{24A8791A-D817-8EE9-6DC5-9C3BEFDB40D4}"/>
                </a:ext>
              </a:extLst>
            </p:cNvPr>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93;p56">
              <a:extLst>
                <a:ext uri="{FF2B5EF4-FFF2-40B4-BE49-F238E27FC236}">
                  <a16:creationId xmlns:a16="http://schemas.microsoft.com/office/drawing/2014/main" xmlns="" id="{F038A372-675C-B3D2-F558-3E1C558D9155}"/>
                </a:ext>
              </a:extLst>
            </p:cNvPr>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4;p56">
              <a:extLst>
                <a:ext uri="{FF2B5EF4-FFF2-40B4-BE49-F238E27FC236}">
                  <a16:creationId xmlns:a16="http://schemas.microsoft.com/office/drawing/2014/main" xmlns="" id="{7282E3CF-D554-1E9F-A9E0-8AC332F11BC7}"/>
                </a:ext>
              </a:extLst>
            </p:cNvPr>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5;p56">
              <a:extLst>
                <a:ext uri="{FF2B5EF4-FFF2-40B4-BE49-F238E27FC236}">
                  <a16:creationId xmlns:a16="http://schemas.microsoft.com/office/drawing/2014/main" xmlns="" id="{581C73E8-B0C2-0EB3-16BE-DB598F3E1CEC}"/>
                </a:ext>
              </a:extLst>
            </p:cNvPr>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1361;p56">
            <a:extLst>
              <a:ext uri="{FF2B5EF4-FFF2-40B4-BE49-F238E27FC236}">
                <a16:creationId xmlns:a16="http://schemas.microsoft.com/office/drawing/2014/main" xmlns="" id="{860BFFDB-01CF-8EB6-B55D-CF3E68D960AA}"/>
              </a:ext>
            </a:extLst>
          </p:cNvPr>
          <p:cNvGrpSpPr/>
          <p:nvPr/>
        </p:nvGrpSpPr>
        <p:grpSpPr>
          <a:xfrm>
            <a:off x="3905296" y="2327816"/>
            <a:ext cx="977700" cy="933912"/>
            <a:chOff x="840481" y="676988"/>
            <a:chExt cx="977700" cy="933912"/>
          </a:xfrm>
          <a:solidFill>
            <a:srgbClr val="FFB089"/>
          </a:solidFill>
        </p:grpSpPr>
        <p:grpSp>
          <p:nvGrpSpPr>
            <p:cNvPr id="83" name="Google Shape;1362;p56">
              <a:extLst>
                <a:ext uri="{FF2B5EF4-FFF2-40B4-BE49-F238E27FC236}">
                  <a16:creationId xmlns:a16="http://schemas.microsoft.com/office/drawing/2014/main" xmlns="" id="{A412AA49-2EE3-2B8A-7EFA-48E83488C353}"/>
                </a:ext>
              </a:extLst>
            </p:cNvPr>
            <p:cNvGrpSpPr/>
            <p:nvPr/>
          </p:nvGrpSpPr>
          <p:grpSpPr>
            <a:xfrm>
              <a:off x="840481" y="676988"/>
              <a:ext cx="977700" cy="933912"/>
              <a:chOff x="931688" y="539500"/>
              <a:chExt cx="977700" cy="933912"/>
            </a:xfrm>
            <a:grpFill/>
          </p:grpSpPr>
          <p:sp>
            <p:nvSpPr>
              <p:cNvPr id="85" name="Google Shape;1363;p56">
                <a:extLst>
                  <a:ext uri="{FF2B5EF4-FFF2-40B4-BE49-F238E27FC236}">
                    <a16:creationId xmlns:a16="http://schemas.microsoft.com/office/drawing/2014/main" xmlns="" id="{C513F524-7B12-516B-B2C4-15EA74BF15C6}"/>
                  </a:ext>
                </a:extLst>
              </p:cNvPr>
              <p:cNvSpPr/>
              <p:nvPr/>
            </p:nvSpPr>
            <p:spPr>
              <a:xfrm>
                <a:off x="931688" y="539512"/>
                <a:ext cx="977700" cy="933900"/>
              </a:xfrm>
              <a:prstGeom prst="roundRect">
                <a:avLst>
                  <a:gd name="adj" fmla="val 1533"/>
                </a:avLst>
              </a:pr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64;p56">
                <a:extLst>
                  <a:ext uri="{FF2B5EF4-FFF2-40B4-BE49-F238E27FC236}">
                    <a16:creationId xmlns:a16="http://schemas.microsoft.com/office/drawing/2014/main" xmlns="" id="{FDCBD67A-993D-BACD-983E-3C6138E5B804}"/>
                  </a:ext>
                </a:extLst>
              </p:cNvPr>
              <p:cNvSpPr/>
              <p:nvPr/>
            </p:nvSpPr>
            <p:spPr>
              <a:xfrm>
                <a:off x="1338350" y="539500"/>
                <a:ext cx="169027" cy="161826"/>
              </a:xfrm>
              <a:custGeom>
                <a:avLst/>
                <a:gdLst/>
                <a:ahLst/>
                <a:cxnLst/>
                <a:rect l="l" t="t" r="r" b="b"/>
                <a:pathLst>
                  <a:path w="1968" h="1884" extrusionOk="0">
                    <a:moveTo>
                      <a:pt x="0" y="0"/>
                    </a:moveTo>
                    <a:lnTo>
                      <a:pt x="0" y="1758"/>
                    </a:lnTo>
                    <a:lnTo>
                      <a:pt x="209" y="1758"/>
                    </a:lnTo>
                    <a:cubicBezTo>
                      <a:pt x="218" y="1750"/>
                      <a:pt x="226" y="1746"/>
                      <a:pt x="234" y="1746"/>
                    </a:cubicBezTo>
                    <a:cubicBezTo>
                      <a:pt x="266" y="1746"/>
                      <a:pt x="293" y="1800"/>
                      <a:pt x="293" y="1800"/>
                    </a:cubicBezTo>
                    <a:cubicBezTo>
                      <a:pt x="293" y="1800"/>
                      <a:pt x="377" y="1758"/>
                      <a:pt x="419" y="1758"/>
                    </a:cubicBezTo>
                    <a:cubicBezTo>
                      <a:pt x="440" y="1758"/>
                      <a:pt x="460" y="1768"/>
                      <a:pt x="487" y="1768"/>
                    </a:cubicBezTo>
                    <a:cubicBezTo>
                      <a:pt x="513" y="1768"/>
                      <a:pt x="544" y="1758"/>
                      <a:pt x="586" y="1716"/>
                    </a:cubicBezTo>
                    <a:cubicBezTo>
                      <a:pt x="614" y="1716"/>
                      <a:pt x="642" y="1735"/>
                      <a:pt x="670" y="1735"/>
                    </a:cubicBezTo>
                    <a:cubicBezTo>
                      <a:pt x="684" y="1735"/>
                      <a:pt x="698" y="1730"/>
                      <a:pt x="712" y="1716"/>
                    </a:cubicBezTo>
                    <a:cubicBezTo>
                      <a:pt x="795" y="1716"/>
                      <a:pt x="837" y="1883"/>
                      <a:pt x="837" y="1883"/>
                    </a:cubicBezTo>
                    <a:lnTo>
                      <a:pt x="1005" y="1591"/>
                    </a:lnTo>
                    <a:cubicBezTo>
                      <a:pt x="1035" y="1681"/>
                      <a:pt x="1065" y="1750"/>
                      <a:pt x="1095" y="1750"/>
                    </a:cubicBezTo>
                    <a:cubicBezTo>
                      <a:pt x="1107" y="1750"/>
                      <a:pt x="1118" y="1739"/>
                      <a:pt x="1130" y="1716"/>
                    </a:cubicBezTo>
                    <a:cubicBezTo>
                      <a:pt x="1165" y="1751"/>
                      <a:pt x="1193" y="1764"/>
                      <a:pt x="1217" y="1764"/>
                    </a:cubicBezTo>
                    <a:cubicBezTo>
                      <a:pt x="1249" y="1764"/>
                      <a:pt x="1273" y="1740"/>
                      <a:pt x="1297" y="1716"/>
                    </a:cubicBezTo>
                    <a:cubicBezTo>
                      <a:pt x="1310" y="1704"/>
                      <a:pt x="1326" y="1699"/>
                      <a:pt x="1343" y="1699"/>
                    </a:cubicBezTo>
                    <a:cubicBezTo>
                      <a:pt x="1385" y="1699"/>
                      <a:pt x="1435" y="1728"/>
                      <a:pt x="1465" y="1758"/>
                    </a:cubicBezTo>
                    <a:cubicBezTo>
                      <a:pt x="1507" y="1716"/>
                      <a:pt x="1549" y="1716"/>
                      <a:pt x="1549" y="1716"/>
                    </a:cubicBezTo>
                    <a:cubicBezTo>
                      <a:pt x="1583" y="1648"/>
                      <a:pt x="1611" y="1623"/>
                      <a:pt x="1634" y="1623"/>
                    </a:cubicBezTo>
                    <a:cubicBezTo>
                      <a:pt x="1697" y="1623"/>
                      <a:pt x="1727" y="1800"/>
                      <a:pt x="1758" y="1800"/>
                    </a:cubicBezTo>
                    <a:cubicBezTo>
                      <a:pt x="1821" y="1800"/>
                      <a:pt x="1836" y="1659"/>
                      <a:pt x="1876" y="1659"/>
                    </a:cubicBezTo>
                    <a:cubicBezTo>
                      <a:pt x="1889" y="1659"/>
                      <a:pt x="1904" y="1674"/>
                      <a:pt x="1925" y="1716"/>
                    </a:cubicBezTo>
                    <a:cubicBezTo>
                      <a:pt x="1925" y="1730"/>
                      <a:pt x="1930" y="1735"/>
                      <a:pt x="1936" y="1735"/>
                    </a:cubicBezTo>
                    <a:cubicBezTo>
                      <a:pt x="1949" y="1735"/>
                      <a:pt x="1967" y="1716"/>
                      <a:pt x="1967" y="1716"/>
                    </a:cubicBezTo>
                    <a:lnTo>
                      <a:pt x="1883" y="0"/>
                    </a:lnTo>
                    <a:close/>
                  </a:path>
                </a:pathLst>
              </a:custGeom>
              <a:solidFill>
                <a:srgbClr val="FF6600"/>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65;p56">
                <a:extLst>
                  <a:ext uri="{FF2B5EF4-FFF2-40B4-BE49-F238E27FC236}">
                    <a16:creationId xmlns:a16="http://schemas.microsoft.com/office/drawing/2014/main" xmlns="" id="{7208057F-388D-0187-3D16-518A3F2256D5}"/>
                  </a:ext>
                </a:extLst>
              </p:cNvPr>
              <p:cNvSpPr/>
              <p:nvPr/>
            </p:nvSpPr>
            <p:spPr>
              <a:xfrm rot="10800000" flipH="1">
                <a:off x="1338350" y="1311575"/>
                <a:ext cx="169027" cy="161826"/>
              </a:xfrm>
              <a:custGeom>
                <a:avLst/>
                <a:gdLst/>
                <a:ahLst/>
                <a:cxnLst/>
                <a:rect l="l" t="t" r="r" b="b"/>
                <a:pathLst>
                  <a:path w="1968" h="1884" extrusionOk="0">
                    <a:moveTo>
                      <a:pt x="0" y="0"/>
                    </a:moveTo>
                    <a:lnTo>
                      <a:pt x="0" y="1758"/>
                    </a:lnTo>
                    <a:lnTo>
                      <a:pt x="209" y="1758"/>
                    </a:lnTo>
                    <a:cubicBezTo>
                      <a:pt x="218" y="1750"/>
                      <a:pt x="226" y="1746"/>
                      <a:pt x="234" y="1746"/>
                    </a:cubicBezTo>
                    <a:cubicBezTo>
                      <a:pt x="266" y="1746"/>
                      <a:pt x="293" y="1800"/>
                      <a:pt x="293" y="1800"/>
                    </a:cubicBezTo>
                    <a:cubicBezTo>
                      <a:pt x="293" y="1800"/>
                      <a:pt x="377" y="1758"/>
                      <a:pt x="419" y="1758"/>
                    </a:cubicBezTo>
                    <a:cubicBezTo>
                      <a:pt x="440" y="1758"/>
                      <a:pt x="460" y="1768"/>
                      <a:pt x="487" y="1768"/>
                    </a:cubicBezTo>
                    <a:cubicBezTo>
                      <a:pt x="513" y="1768"/>
                      <a:pt x="544" y="1758"/>
                      <a:pt x="586" y="1716"/>
                    </a:cubicBezTo>
                    <a:cubicBezTo>
                      <a:pt x="614" y="1716"/>
                      <a:pt x="642" y="1735"/>
                      <a:pt x="670" y="1735"/>
                    </a:cubicBezTo>
                    <a:cubicBezTo>
                      <a:pt x="684" y="1735"/>
                      <a:pt x="698" y="1730"/>
                      <a:pt x="712" y="1716"/>
                    </a:cubicBezTo>
                    <a:cubicBezTo>
                      <a:pt x="795" y="1716"/>
                      <a:pt x="837" y="1883"/>
                      <a:pt x="837" y="1883"/>
                    </a:cubicBezTo>
                    <a:lnTo>
                      <a:pt x="1005" y="1591"/>
                    </a:lnTo>
                    <a:cubicBezTo>
                      <a:pt x="1035" y="1681"/>
                      <a:pt x="1065" y="1750"/>
                      <a:pt x="1095" y="1750"/>
                    </a:cubicBezTo>
                    <a:cubicBezTo>
                      <a:pt x="1107" y="1750"/>
                      <a:pt x="1118" y="1739"/>
                      <a:pt x="1130" y="1716"/>
                    </a:cubicBezTo>
                    <a:cubicBezTo>
                      <a:pt x="1165" y="1751"/>
                      <a:pt x="1193" y="1764"/>
                      <a:pt x="1217" y="1764"/>
                    </a:cubicBezTo>
                    <a:cubicBezTo>
                      <a:pt x="1249" y="1764"/>
                      <a:pt x="1273" y="1740"/>
                      <a:pt x="1297" y="1716"/>
                    </a:cubicBezTo>
                    <a:cubicBezTo>
                      <a:pt x="1310" y="1704"/>
                      <a:pt x="1326" y="1699"/>
                      <a:pt x="1343" y="1699"/>
                    </a:cubicBezTo>
                    <a:cubicBezTo>
                      <a:pt x="1385" y="1699"/>
                      <a:pt x="1435" y="1728"/>
                      <a:pt x="1465" y="1758"/>
                    </a:cubicBezTo>
                    <a:cubicBezTo>
                      <a:pt x="1507" y="1716"/>
                      <a:pt x="1549" y="1716"/>
                      <a:pt x="1549" y="1716"/>
                    </a:cubicBezTo>
                    <a:cubicBezTo>
                      <a:pt x="1583" y="1648"/>
                      <a:pt x="1611" y="1623"/>
                      <a:pt x="1634" y="1623"/>
                    </a:cubicBezTo>
                    <a:cubicBezTo>
                      <a:pt x="1697" y="1623"/>
                      <a:pt x="1727" y="1800"/>
                      <a:pt x="1758" y="1800"/>
                    </a:cubicBezTo>
                    <a:cubicBezTo>
                      <a:pt x="1821" y="1800"/>
                      <a:pt x="1836" y="1659"/>
                      <a:pt x="1876" y="1659"/>
                    </a:cubicBezTo>
                    <a:cubicBezTo>
                      <a:pt x="1889" y="1659"/>
                      <a:pt x="1904" y="1674"/>
                      <a:pt x="1925" y="1716"/>
                    </a:cubicBezTo>
                    <a:cubicBezTo>
                      <a:pt x="1925" y="1730"/>
                      <a:pt x="1930" y="1735"/>
                      <a:pt x="1936" y="1735"/>
                    </a:cubicBezTo>
                    <a:cubicBezTo>
                      <a:pt x="1949" y="1735"/>
                      <a:pt x="1967" y="1716"/>
                      <a:pt x="1967" y="1716"/>
                    </a:cubicBezTo>
                    <a:lnTo>
                      <a:pt x="1883" y="0"/>
                    </a:lnTo>
                    <a:close/>
                  </a:path>
                </a:pathLst>
              </a:custGeom>
              <a:solidFill>
                <a:srgbClr val="FF6600"/>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1366;p56">
              <a:extLst>
                <a:ext uri="{FF2B5EF4-FFF2-40B4-BE49-F238E27FC236}">
                  <a16:creationId xmlns:a16="http://schemas.microsoft.com/office/drawing/2014/main" xmlns="" id="{24791F3D-FFA4-4B13-CE1B-D60C5ECEA13D}"/>
                </a:ext>
              </a:extLst>
            </p:cNvPr>
            <p:cNvSpPr/>
            <p:nvPr/>
          </p:nvSpPr>
          <p:spPr>
            <a:xfrm>
              <a:off x="865567" y="700356"/>
              <a:ext cx="170648" cy="151399"/>
            </a:xfrm>
            <a:custGeom>
              <a:avLst/>
              <a:gdLst/>
              <a:ahLst/>
              <a:cxnLst/>
              <a:rect l="l" t="t" r="r" b="b"/>
              <a:pathLst>
                <a:path w="2596" h="2303" extrusionOk="0">
                  <a:moveTo>
                    <a:pt x="796" y="252"/>
                  </a:moveTo>
                  <a:lnTo>
                    <a:pt x="544" y="629"/>
                  </a:lnTo>
                  <a:lnTo>
                    <a:pt x="1130" y="629"/>
                  </a:lnTo>
                  <a:lnTo>
                    <a:pt x="796" y="252"/>
                  </a:lnTo>
                  <a:close/>
                  <a:moveTo>
                    <a:pt x="1758" y="252"/>
                  </a:moveTo>
                  <a:lnTo>
                    <a:pt x="1423" y="629"/>
                  </a:lnTo>
                  <a:lnTo>
                    <a:pt x="2009" y="629"/>
                  </a:lnTo>
                  <a:lnTo>
                    <a:pt x="1758" y="252"/>
                  </a:lnTo>
                  <a:close/>
                  <a:moveTo>
                    <a:pt x="754" y="712"/>
                  </a:moveTo>
                  <a:lnTo>
                    <a:pt x="754" y="1717"/>
                  </a:lnTo>
                  <a:lnTo>
                    <a:pt x="921" y="1717"/>
                  </a:lnTo>
                  <a:lnTo>
                    <a:pt x="921" y="712"/>
                  </a:lnTo>
                  <a:close/>
                  <a:moveTo>
                    <a:pt x="1633" y="796"/>
                  </a:moveTo>
                  <a:lnTo>
                    <a:pt x="1633" y="1759"/>
                  </a:lnTo>
                  <a:lnTo>
                    <a:pt x="1800" y="1759"/>
                  </a:lnTo>
                  <a:lnTo>
                    <a:pt x="1800" y="796"/>
                  </a:lnTo>
                  <a:close/>
                  <a:moveTo>
                    <a:pt x="419" y="1842"/>
                  </a:moveTo>
                  <a:lnTo>
                    <a:pt x="419" y="1926"/>
                  </a:lnTo>
                  <a:lnTo>
                    <a:pt x="2093" y="1926"/>
                  </a:lnTo>
                  <a:lnTo>
                    <a:pt x="2093" y="1842"/>
                  </a:lnTo>
                  <a:close/>
                  <a:moveTo>
                    <a:pt x="2428" y="85"/>
                  </a:moveTo>
                  <a:lnTo>
                    <a:pt x="2428" y="2177"/>
                  </a:lnTo>
                  <a:lnTo>
                    <a:pt x="126" y="2177"/>
                  </a:lnTo>
                  <a:lnTo>
                    <a:pt x="126" y="85"/>
                  </a:lnTo>
                  <a:close/>
                  <a:moveTo>
                    <a:pt x="0" y="1"/>
                  </a:moveTo>
                  <a:lnTo>
                    <a:pt x="0" y="2303"/>
                  </a:lnTo>
                  <a:lnTo>
                    <a:pt x="2595" y="2303"/>
                  </a:lnTo>
                  <a:lnTo>
                    <a:pt x="2595" y="1"/>
                  </a:ln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361;p56">
            <a:extLst>
              <a:ext uri="{FF2B5EF4-FFF2-40B4-BE49-F238E27FC236}">
                <a16:creationId xmlns:a16="http://schemas.microsoft.com/office/drawing/2014/main" xmlns="" id="{CAA6D1C1-EC37-1795-023A-72820184122C}"/>
              </a:ext>
            </a:extLst>
          </p:cNvPr>
          <p:cNvGrpSpPr/>
          <p:nvPr/>
        </p:nvGrpSpPr>
        <p:grpSpPr>
          <a:xfrm>
            <a:off x="3923018" y="3493852"/>
            <a:ext cx="977700" cy="933912"/>
            <a:chOff x="840481" y="676988"/>
            <a:chExt cx="977700" cy="933912"/>
          </a:xfrm>
          <a:solidFill>
            <a:srgbClr val="FFB089"/>
          </a:solidFill>
        </p:grpSpPr>
        <p:grpSp>
          <p:nvGrpSpPr>
            <p:cNvPr id="163" name="Google Shape;1362;p56">
              <a:extLst>
                <a:ext uri="{FF2B5EF4-FFF2-40B4-BE49-F238E27FC236}">
                  <a16:creationId xmlns:a16="http://schemas.microsoft.com/office/drawing/2014/main" xmlns="" id="{2851C7EC-0FA8-E8F3-44EA-AF5F4890EF87}"/>
                </a:ext>
              </a:extLst>
            </p:cNvPr>
            <p:cNvGrpSpPr/>
            <p:nvPr/>
          </p:nvGrpSpPr>
          <p:grpSpPr>
            <a:xfrm>
              <a:off x="840481" y="676988"/>
              <a:ext cx="977700" cy="933912"/>
              <a:chOff x="931688" y="539500"/>
              <a:chExt cx="977700" cy="933912"/>
            </a:xfrm>
            <a:grpFill/>
          </p:grpSpPr>
          <p:sp>
            <p:nvSpPr>
              <p:cNvPr id="165" name="Google Shape;1363;p56">
                <a:extLst>
                  <a:ext uri="{FF2B5EF4-FFF2-40B4-BE49-F238E27FC236}">
                    <a16:creationId xmlns:a16="http://schemas.microsoft.com/office/drawing/2014/main" xmlns="" id="{C556BD13-4CF9-7080-04CD-DA345CE92C25}"/>
                  </a:ext>
                </a:extLst>
              </p:cNvPr>
              <p:cNvSpPr/>
              <p:nvPr/>
            </p:nvSpPr>
            <p:spPr>
              <a:xfrm>
                <a:off x="931688" y="539512"/>
                <a:ext cx="977700" cy="933900"/>
              </a:xfrm>
              <a:prstGeom prst="roundRect">
                <a:avLst>
                  <a:gd name="adj" fmla="val 1533"/>
                </a:avLst>
              </a:pr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64;p56">
                <a:extLst>
                  <a:ext uri="{FF2B5EF4-FFF2-40B4-BE49-F238E27FC236}">
                    <a16:creationId xmlns:a16="http://schemas.microsoft.com/office/drawing/2014/main" xmlns="" id="{2A83C796-4024-E1A0-D10A-0E638500CE36}"/>
                  </a:ext>
                </a:extLst>
              </p:cNvPr>
              <p:cNvSpPr/>
              <p:nvPr/>
            </p:nvSpPr>
            <p:spPr>
              <a:xfrm>
                <a:off x="1338350" y="539500"/>
                <a:ext cx="169027" cy="161826"/>
              </a:xfrm>
              <a:custGeom>
                <a:avLst/>
                <a:gdLst/>
                <a:ahLst/>
                <a:cxnLst/>
                <a:rect l="l" t="t" r="r" b="b"/>
                <a:pathLst>
                  <a:path w="1968" h="1884" extrusionOk="0">
                    <a:moveTo>
                      <a:pt x="0" y="0"/>
                    </a:moveTo>
                    <a:lnTo>
                      <a:pt x="0" y="1758"/>
                    </a:lnTo>
                    <a:lnTo>
                      <a:pt x="209" y="1758"/>
                    </a:lnTo>
                    <a:cubicBezTo>
                      <a:pt x="218" y="1750"/>
                      <a:pt x="226" y="1746"/>
                      <a:pt x="234" y="1746"/>
                    </a:cubicBezTo>
                    <a:cubicBezTo>
                      <a:pt x="266" y="1746"/>
                      <a:pt x="293" y="1800"/>
                      <a:pt x="293" y="1800"/>
                    </a:cubicBezTo>
                    <a:cubicBezTo>
                      <a:pt x="293" y="1800"/>
                      <a:pt x="377" y="1758"/>
                      <a:pt x="419" y="1758"/>
                    </a:cubicBezTo>
                    <a:cubicBezTo>
                      <a:pt x="440" y="1758"/>
                      <a:pt x="460" y="1768"/>
                      <a:pt x="487" y="1768"/>
                    </a:cubicBezTo>
                    <a:cubicBezTo>
                      <a:pt x="513" y="1768"/>
                      <a:pt x="544" y="1758"/>
                      <a:pt x="586" y="1716"/>
                    </a:cubicBezTo>
                    <a:cubicBezTo>
                      <a:pt x="614" y="1716"/>
                      <a:pt x="642" y="1735"/>
                      <a:pt x="670" y="1735"/>
                    </a:cubicBezTo>
                    <a:cubicBezTo>
                      <a:pt x="684" y="1735"/>
                      <a:pt x="698" y="1730"/>
                      <a:pt x="712" y="1716"/>
                    </a:cubicBezTo>
                    <a:cubicBezTo>
                      <a:pt x="795" y="1716"/>
                      <a:pt x="837" y="1883"/>
                      <a:pt x="837" y="1883"/>
                    </a:cubicBezTo>
                    <a:lnTo>
                      <a:pt x="1005" y="1591"/>
                    </a:lnTo>
                    <a:cubicBezTo>
                      <a:pt x="1035" y="1681"/>
                      <a:pt x="1065" y="1750"/>
                      <a:pt x="1095" y="1750"/>
                    </a:cubicBezTo>
                    <a:cubicBezTo>
                      <a:pt x="1107" y="1750"/>
                      <a:pt x="1118" y="1739"/>
                      <a:pt x="1130" y="1716"/>
                    </a:cubicBezTo>
                    <a:cubicBezTo>
                      <a:pt x="1165" y="1751"/>
                      <a:pt x="1193" y="1764"/>
                      <a:pt x="1217" y="1764"/>
                    </a:cubicBezTo>
                    <a:cubicBezTo>
                      <a:pt x="1249" y="1764"/>
                      <a:pt x="1273" y="1740"/>
                      <a:pt x="1297" y="1716"/>
                    </a:cubicBezTo>
                    <a:cubicBezTo>
                      <a:pt x="1310" y="1704"/>
                      <a:pt x="1326" y="1699"/>
                      <a:pt x="1343" y="1699"/>
                    </a:cubicBezTo>
                    <a:cubicBezTo>
                      <a:pt x="1385" y="1699"/>
                      <a:pt x="1435" y="1728"/>
                      <a:pt x="1465" y="1758"/>
                    </a:cubicBezTo>
                    <a:cubicBezTo>
                      <a:pt x="1507" y="1716"/>
                      <a:pt x="1549" y="1716"/>
                      <a:pt x="1549" y="1716"/>
                    </a:cubicBezTo>
                    <a:cubicBezTo>
                      <a:pt x="1583" y="1648"/>
                      <a:pt x="1611" y="1623"/>
                      <a:pt x="1634" y="1623"/>
                    </a:cubicBezTo>
                    <a:cubicBezTo>
                      <a:pt x="1697" y="1623"/>
                      <a:pt x="1727" y="1800"/>
                      <a:pt x="1758" y="1800"/>
                    </a:cubicBezTo>
                    <a:cubicBezTo>
                      <a:pt x="1821" y="1800"/>
                      <a:pt x="1836" y="1659"/>
                      <a:pt x="1876" y="1659"/>
                    </a:cubicBezTo>
                    <a:cubicBezTo>
                      <a:pt x="1889" y="1659"/>
                      <a:pt x="1904" y="1674"/>
                      <a:pt x="1925" y="1716"/>
                    </a:cubicBezTo>
                    <a:cubicBezTo>
                      <a:pt x="1925" y="1730"/>
                      <a:pt x="1930" y="1735"/>
                      <a:pt x="1936" y="1735"/>
                    </a:cubicBezTo>
                    <a:cubicBezTo>
                      <a:pt x="1949" y="1735"/>
                      <a:pt x="1967" y="1716"/>
                      <a:pt x="1967" y="1716"/>
                    </a:cubicBezTo>
                    <a:lnTo>
                      <a:pt x="1883" y="0"/>
                    </a:lnTo>
                    <a:close/>
                  </a:path>
                </a:pathLst>
              </a:custGeom>
              <a:solidFill>
                <a:srgbClr val="FF6600"/>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65;p56">
                <a:extLst>
                  <a:ext uri="{FF2B5EF4-FFF2-40B4-BE49-F238E27FC236}">
                    <a16:creationId xmlns:a16="http://schemas.microsoft.com/office/drawing/2014/main" xmlns="" id="{691B276E-F1FC-9815-DF00-10EFC5930293}"/>
                  </a:ext>
                </a:extLst>
              </p:cNvPr>
              <p:cNvSpPr/>
              <p:nvPr/>
            </p:nvSpPr>
            <p:spPr>
              <a:xfrm rot="10800000" flipH="1">
                <a:off x="1338350" y="1311575"/>
                <a:ext cx="169027" cy="161826"/>
              </a:xfrm>
              <a:custGeom>
                <a:avLst/>
                <a:gdLst/>
                <a:ahLst/>
                <a:cxnLst/>
                <a:rect l="l" t="t" r="r" b="b"/>
                <a:pathLst>
                  <a:path w="1968" h="1884" extrusionOk="0">
                    <a:moveTo>
                      <a:pt x="0" y="0"/>
                    </a:moveTo>
                    <a:lnTo>
                      <a:pt x="0" y="1758"/>
                    </a:lnTo>
                    <a:lnTo>
                      <a:pt x="209" y="1758"/>
                    </a:lnTo>
                    <a:cubicBezTo>
                      <a:pt x="218" y="1750"/>
                      <a:pt x="226" y="1746"/>
                      <a:pt x="234" y="1746"/>
                    </a:cubicBezTo>
                    <a:cubicBezTo>
                      <a:pt x="266" y="1746"/>
                      <a:pt x="293" y="1800"/>
                      <a:pt x="293" y="1800"/>
                    </a:cubicBezTo>
                    <a:cubicBezTo>
                      <a:pt x="293" y="1800"/>
                      <a:pt x="377" y="1758"/>
                      <a:pt x="419" y="1758"/>
                    </a:cubicBezTo>
                    <a:cubicBezTo>
                      <a:pt x="440" y="1758"/>
                      <a:pt x="460" y="1768"/>
                      <a:pt x="487" y="1768"/>
                    </a:cubicBezTo>
                    <a:cubicBezTo>
                      <a:pt x="513" y="1768"/>
                      <a:pt x="544" y="1758"/>
                      <a:pt x="586" y="1716"/>
                    </a:cubicBezTo>
                    <a:cubicBezTo>
                      <a:pt x="614" y="1716"/>
                      <a:pt x="642" y="1735"/>
                      <a:pt x="670" y="1735"/>
                    </a:cubicBezTo>
                    <a:cubicBezTo>
                      <a:pt x="684" y="1735"/>
                      <a:pt x="698" y="1730"/>
                      <a:pt x="712" y="1716"/>
                    </a:cubicBezTo>
                    <a:cubicBezTo>
                      <a:pt x="795" y="1716"/>
                      <a:pt x="837" y="1883"/>
                      <a:pt x="837" y="1883"/>
                    </a:cubicBezTo>
                    <a:lnTo>
                      <a:pt x="1005" y="1591"/>
                    </a:lnTo>
                    <a:cubicBezTo>
                      <a:pt x="1035" y="1681"/>
                      <a:pt x="1065" y="1750"/>
                      <a:pt x="1095" y="1750"/>
                    </a:cubicBezTo>
                    <a:cubicBezTo>
                      <a:pt x="1107" y="1750"/>
                      <a:pt x="1118" y="1739"/>
                      <a:pt x="1130" y="1716"/>
                    </a:cubicBezTo>
                    <a:cubicBezTo>
                      <a:pt x="1165" y="1751"/>
                      <a:pt x="1193" y="1764"/>
                      <a:pt x="1217" y="1764"/>
                    </a:cubicBezTo>
                    <a:cubicBezTo>
                      <a:pt x="1249" y="1764"/>
                      <a:pt x="1273" y="1740"/>
                      <a:pt x="1297" y="1716"/>
                    </a:cubicBezTo>
                    <a:cubicBezTo>
                      <a:pt x="1310" y="1704"/>
                      <a:pt x="1326" y="1699"/>
                      <a:pt x="1343" y="1699"/>
                    </a:cubicBezTo>
                    <a:cubicBezTo>
                      <a:pt x="1385" y="1699"/>
                      <a:pt x="1435" y="1728"/>
                      <a:pt x="1465" y="1758"/>
                    </a:cubicBezTo>
                    <a:cubicBezTo>
                      <a:pt x="1507" y="1716"/>
                      <a:pt x="1549" y="1716"/>
                      <a:pt x="1549" y="1716"/>
                    </a:cubicBezTo>
                    <a:cubicBezTo>
                      <a:pt x="1583" y="1648"/>
                      <a:pt x="1611" y="1623"/>
                      <a:pt x="1634" y="1623"/>
                    </a:cubicBezTo>
                    <a:cubicBezTo>
                      <a:pt x="1697" y="1623"/>
                      <a:pt x="1727" y="1800"/>
                      <a:pt x="1758" y="1800"/>
                    </a:cubicBezTo>
                    <a:cubicBezTo>
                      <a:pt x="1821" y="1800"/>
                      <a:pt x="1836" y="1659"/>
                      <a:pt x="1876" y="1659"/>
                    </a:cubicBezTo>
                    <a:cubicBezTo>
                      <a:pt x="1889" y="1659"/>
                      <a:pt x="1904" y="1674"/>
                      <a:pt x="1925" y="1716"/>
                    </a:cubicBezTo>
                    <a:cubicBezTo>
                      <a:pt x="1925" y="1730"/>
                      <a:pt x="1930" y="1735"/>
                      <a:pt x="1936" y="1735"/>
                    </a:cubicBezTo>
                    <a:cubicBezTo>
                      <a:pt x="1949" y="1735"/>
                      <a:pt x="1967" y="1716"/>
                      <a:pt x="1967" y="1716"/>
                    </a:cubicBezTo>
                    <a:lnTo>
                      <a:pt x="1883" y="0"/>
                    </a:lnTo>
                    <a:close/>
                  </a:path>
                </a:pathLst>
              </a:custGeom>
              <a:solidFill>
                <a:srgbClr val="FF6600"/>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366;p56">
              <a:extLst>
                <a:ext uri="{FF2B5EF4-FFF2-40B4-BE49-F238E27FC236}">
                  <a16:creationId xmlns:a16="http://schemas.microsoft.com/office/drawing/2014/main" xmlns="" id="{647AB4BB-8291-8447-6DB7-2B6C673AFF37}"/>
                </a:ext>
              </a:extLst>
            </p:cNvPr>
            <p:cNvSpPr/>
            <p:nvPr/>
          </p:nvSpPr>
          <p:spPr>
            <a:xfrm>
              <a:off x="865567" y="700356"/>
              <a:ext cx="170648" cy="151399"/>
            </a:xfrm>
            <a:custGeom>
              <a:avLst/>
              <a:gdLst/>
              <a:ahLst/>
              <a:cxnLst/>
              <a:rect l="l" t="t" r="r" b="b"/>
              <a:pathLst>
                <a:path w="2596" h="2303" extrusionOk="0">
                  <a:moveTo>
                    <a:pt x="796" y="252"/>
                  </a:moveTo>
                  <a:lnTo>
                    <a:pt x="544" y="629"/>
                  </a:lnTo>
                  <a:lnTo>
                    <a:pt x="1130" y="629"/>
                  </a:lnTo>
                  <a:lnTo>
                    <a:pt x="796" y="252"/>
                  </a:lnTo>
                  <a:close/>
                  <a:moveTo>
                    <a:pt x="1758" y="252"/>
                  </a:moveTo>
                  <a:lnTo>
                    <a:pt x="1423" y="629"/>
                  </a:lnTo>
                  <a:lnTo>
                    <a:pt x="2009" y="629"/>
                  </a:lnTo>
                  <a:lnTo>
                    <a:pt x="1758" y="252"/>
                  </a:lnTo>
                  <a:close/>
                  <a:moveTo>
                    <a:pt x="754" y="712"/>
                  </a:moveTo>
                  <a:lnTo>
                    <a:pt x="754" y="1717"/>
                  </a:lnTo>
                  <a:lnTo>
                    <a:pt x="921" y="1717"/>
                  </a:lnTo>
                  <a:lnTo>
                    <a:pt x="921" y="712"/>
                  </a:lnTo>
                  <a:close/>
                  <a:moveTo>
                    <a:pt x="1633" y="796"/>
                  </a:moveTo>
                  <a:lnTo>
                    <a:pt x="1633" y="1759"/>
                  </a:lnTo>
                  <a:lnTo>
                    <a:pt x="1800" y="1759"/>
                  </a:lnTo>
                  <a:lnTo>
                    <a:pt x="1800" y="796"/>
                  </a:lnTo>
                  <a:close/>
                  <a:moveTo>
                    <a:pt x="419" y="1842"/>
                  </a:moveTo>
                  <a:lnTo>
                    <a:pt x="419" y="1926"/>
                  </a:lnTo>
                  <a:lnTo>
                    <a:pt x="2093" y="1926"/>
                  </a:lnTo>
                  <a:lnTo>
                    <a:pt x="2093" y="1842"/>
                  </a:lnTo>
                  <a:close/>
                  <a:moveTo>
                    <a:pt x="2428" y="85"/>
                  </a:moveTo>
                  <a:lnTo>
                    <a:pt x="2428" y="2177"/>
                  </a:lnTo>
                  <a:lnTo>
                    <a:pt x="126" y="2177"/>
                  </a:lnTo>
                  <a:lnTo>
                    <a:pt x="126" y="85"/>
                  </a:lnTo>
                  <a:close/>
                  <a:moveTo>
                    <a:pt x="0" y="1"/>
                  </a:moveTo>
                  <a:lnTo>
                    <a:pt x="0" y="2303"/>
                  </a:lnTo>
                  <a:lnTo>
                    <a:pt x="2595" y="2303"/>
                  </a:lnTo>
                  <a:lnTo>
                    <a:pt x="2595" y="1"/>
                  </a:ln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1396;p56">
            <a:extLst>
              <a:ext uri="{FF2B5EF4-FFF2-40B4-BE49-F238E27FC236}">
                <a16:creationId xmlns:a16="http://schemas.microsoft.com/office/drawing/2014/main" xmlns="" id="{DA29910B-33B9-3926-C7AB-25A3CAE17789}"/>
              </a:ext>
            </a:extLst>
          </p:cNvPr>
          <p:cNvGrpSpPr/>
          <p:nvPr/>
        </p:nvGrpSpPr>
        <p:grpSpPr>
          <a:xfrm>
            <a:off x="4180209" y="2589667"/>
            <a:ext cx="420775" cy="420775"/>
            <a:chOff x="-804700" y="3226500"/>
            <a:chExt cx="292225" cy="292225"/>
          </a:xfrm>
          <a:solidFill>
            <a:schemeClr val="tx1"/>
          </a:solidFill>
        </p:grpSpPr>
        <p:sp>
          <p:nvSpPr>
            <p:cNvPr id="215" name="Google Shape;1397;p56">
              <a:extLst>
                <a:ext uri="{FF2B5EF4-FFF2-40B4-BE49-F238E27FC236}">
                  <a16:creationId xmlns:a16="http://schemas.microsoft.com/office/drawing/2014/main" xmlns="" id="{00082522-974F-0EA7-3C43-A07A5F4D7AAD}"/>
                </a:ext>
              </a:extLst>
            </p:cNvPr>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98;p56">
              <a:extLst>
                <a:ext uri="{FF2B5EF4-FFF2-40B4-BE49-F238E27FC236}">
                  <a16:creationId xmlns:a16="http://schemas.microsoft.com/office/drawing/2014/main" xmlns="" id="{17C1DF3E-11C6-6995-7F7A-EA10EA108A82}"/>
                </a:ext>
              </a:extLst>
            </p:cNvPr>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99;p56">
              <a:extLst>
                <a:ext uri="{FF2B5EF4-FFF2-40B4-BE49-F238E27FC236}">
                  <a16:creationId xmlns:a16="http://schemas.microsoft.com/office/drawing/2014/main" xmlns="" id="{6E21FC3A-D8F9-F460-0C9E-079CDC584E62}"/>
                </a:ext>
              </a:extLst>
            </p:cNvPr>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00;p56">
              <a:extLst>
                <a:ext uri="{FF2B5EF4-FFF2-40B4-BE49-F238E27FC236}">
                  <a16:creationId xmlns:a16="http://schemas.microsoft.com/office/drawing/2014/main" xmlns="" id="{855E147E-A16C-F914-091C-D254EAE02F1B}"/>
                </a:ext>
              </a:extLst>
            </p:cNvPr>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01;p56">
              <a:extLst>
                <a:ext uri="{FF2B5EF4-FFF2-40B4-BE49-F238E27FC236}">
                  <a16:creationId xmlns:a16="http://schemas.microsoft.com/office/drawing/2014/main" xmlns="" id="{CBC09C2C-9980-31D9-01F3-D157D8645183}"/>
                </a:ext>
              </a:extLst>
            </p:cNvPr>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02;p56">
              <a:extLst>
                <a:ext uri="{FF2B5EF4-FFF2-40B4-BE49-F238E27FC236}">
                  <a16:creationId xmlns:a16="http://schemas.microsoft.com/office/drawing/2014/main" xmlns="" id="{B219E284-2BF7-B055-62CE-D6470708AD75}"/>
                </a:ext>
              </a:extLst>
            </p:cNvPr>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03;p56">
              <a:extLst>
                <a:ext uri="{FF2B5EF4-FFF2-40B4-BE49-F238E27FC236}">
                  <a16:creationId xmlns:a16="http://schemas.microsoft.com/office/drawing/2014/main" xmlns="" id="{D806BA6F-8999-A936-1B2F-22C9CC2FBE8D}"/>
                </a:ext>
              </a:extLst>
            </p:cNvPr>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1404;p56">
            <a:extLst>
              <a:ext uri="{FF2B5EF4-FFF2-40B4-BE49-F238E27FC236}">
                <a16:creationId xmlns:a16="http://schemas.microsoft.com/office/drawing/2014/main" xmlns="" id="{3273BF77-8FCA-6413-8565-410668232A92}"/>
              </a:ext>
            </a:extLst>
          </p:cNvPr>
          <p:cNvGrpSpPr/>
          <p:nvPr/>
        </p:nvGrpSpPr>
        <p:grpSpPr>
          <a:xfrm>
            <a:off x="4228678" y="3631691"/>
            <a:ext cx="423079" cy="424159"/>
            <a:chOff x="-1591550" y="3597475"/>
            <a:chExt cx="293825" cy="294575"/>
          </a:xfrm>
          <a:solidFill>
            <a:schemeClr val="tx1"/>
          </a:solidFill>
        </p:grpSpPr>
        <p:sp>
          <p:nvSpPr>
            <p:cNvPr id="223" name="Google Shape;1405;p56">
              <a:extLst>
                <a:ext uri="{FF2B5EF4-FFF2-40B4-BE49-F238E27FC236}">
                  <a16:creationId xmlns:a16="http://schemas.microsoft.com/office/drawing/2014/main" xmlns="" id="{A6D125C1-229D-3003-81A3-1486C57D948B}"/>
                </a:ext>
              </a:extLst>
            </p:cNvPr>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06;p56">
              <a:extLst>
                <a:ext uri="{FF2B5EF4-FFF2-40B4-BE49-F238E27FC236}">
                  <a16:creationId xmlns:a16="http://schemas.microsoft.com/office/drawing/2014/main" xmlns="" id="{4FD484FD-2691-ECDC-30D7-EE3623DE0CC1}"/>
                </a:ext>
              </a:extLst>
            </p:cNvPr>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07;p56">
              <a:extLst>
                <a:ext uri="{FF2B5EF4-FFF2-40B4-BE49-F238E27FC236}">
                  <a16:creationId xmlns:a16="http://schemas.microsoft.com/office/drawing/2014/main" xmlns="" id="{CFDFCF4F-FF32-D02A-ECC4-AF91A0CE2944}"/>
                </a:ext>
              </a:extLst>
            </p:cNvPr>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5;p36">
            <a:extLst>
              <a:ext uri="{FF2B5EF4-FFF2-40B4-BE49-F238E27FC236}">
                <a16:creationId xmlns:a16="http://schemas.microsoft.com/office/drawing/2014/main" xmlns="" id="{5AC1F889-D0CC-2346-0740-699FC6EEBEB5}"/>
              </a:ext>
            </a:extLst>
          </p:cNvPr>
          <p:cNvGrpSpPr/>
          <p:nvPr/>
        </p:nvGrpSpPr>
        <p:grpSpPr>
          <a:xfrm>
            <a:off x="7156173" y="140297"/>
            <a:ext cx="1945133" cy="357257"/>
            <a:chOff x="1134050" y="769575"/>
            <a:chExt cx="2409850" cy="887925"/>
          </a:xfrm>
        </p:grpSpPr>
        <p:sp>
          <p:nvSpPr>
            <p:cNvPr id="270" name="Google Shape;2696;p36">
              <a:extLst>
                <a:ext uri="{FF2B5EF4-FFF2-40B4-BE49-F238E27FC236}">
                  <a16:creationId xmlns:a16="http://schemas.microsoft.com/office/drawing/2014/main" xmlns="" id="{7EA500CC-7A0E-0938-3F50-63CC86934529}"/>
                </a:ext>
              </a:extLst>
            </p:cNvPr>
            <p:cNvSpPr/>
            <p:nvPr/>
          </p:nvSpPr>
          <p:spPr>
            <a:xfrm>
              <a:off x="3138775" y="769575"/>
              <a:ext cx="405125" cy="444125"/>
            </a:xfrm>
            <a:custGeom>
              <a:avLst/>
              <a:gdLst/>
              <a:ahLst/>
              <a:cxnLst/>
              <a:rect l="l" t="t" r="r" b="b"/>
              <a:pathLst>
                <a:path w="16205" h="17765" extrusionOk="0">
                  <a:moveTo>
                    <a:pt x="0" y="0"/>
                  </a:moveTo>
                  <a:lnTo>
                    <a:pt x="11585"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697;p36">
              <a:extLst>
                <a:ext uri="{FF2B5EF4-FFF2-40B4-BE49-F238E27FC236}">
                  <a16:creationId xmlns:a16="http://schemas.microsoft.com/office/drawing/2014/main" xmlns="" id="{67DDFC66-4D28-ECA2-9102-458BEA7786E3}"/>
                </a:ext>
              </a:extLst>
            </p:cNvPr>
            <p:cNvSpPr/>
            <p:nvPr/>
          </p:nvSpPr>
          <p:spPr>
            <a:xfrm>
              <a:off x="3138775" y="1213675"/>
              <a:ext cx="405125" cy="443825"/>
            </a:xfrm>
            <a:custGeom>
              <a:avLst/>
              <a:gdLst/>
              <a:ahLst/>
              <a:cxnLst/>
              <a:rect l="l" t="t" r="r" b="b"/>
              <a:pathLst>
                <a:path w="16205" h="17753" extrusionOk="0">
                  <a:moveTo>
                    <a:pt x="11585" y="0"/>
                  </a:moveTo>
                  <a:lnTo>
                    <a:pt x="0"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698;p36">
              <a:extLst>
                <a:ext uri="{FF2B5EF4-FFF2-40B4-BE49-F238E27FC236}">
                  <a16:creationId xmlns:a16="http://schemas.microsoft.com/office/drawing/2014/main" xmlns="" id="{86E0A088-E9CA-FFBF-4357-4839525FF3AF}"/>
                </a:ext>
              </a:extLst>
            </p:cNvPr>
            <p:cNvSpPr/>
            <p:nvPr/>
          </p:nvSpPr>
          <p:spPr>
            <a:xfrm>
              <a:off x="288815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699;p36">
              <a:extLst>
                <a:ext uri="{FF2B5EF4-FFF2-40B4-BE49-F238E27FC236}">
                  <a16:creationId xmlns:a16="http://schemas.microsoft.com/office/drawing/2014/main" xmlns="" id="{DD9E2396-D9DE-E73C-8587-8A29175F70A8}"/>
                </a:ext>
              </a:extLst>
            </p:cNvPr>
            <p:cNvSpPr/>
            <p:nvPr/>
          </p:nvSpPr>
          <p:spPr>
            <a:xfrm>
              <a:off x="288815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00;p36">
              <a:extLst>
                <a:ext uri="{FF2B5EF4-FFF2-40B4-BE49-F238E27FC236}">
                  <a16:creationId xmlns:a16="http://schemas.microsoft.com/office/drawing/2014/main" xmlns="" id="{5B8746EC-46A6-521D-EB53-DB4ED69179BF}"/>
                </a:ext>
              </a:extLst>
            </p:cNvPr>
            <p:cNvSpPr/>
            <p:nvPr/>
          </p:nvSpPr>
          <p:spPr>
            <a:xfrm>
              <a:off x="2637525" y="769575"/>
              <a:ext cx="405425" cy="444125"/>
            </a:xfrm>
            <a:custGeom>
              <a:avLst/>
              <a:gdLst/>
              <a:ahLst/>
              <a:cxnLst/>
              <a:rect l="l" t="t" r="r" b="b"/>
              <a:pathLst>
                <a:path w="16217" h="17765" extrusionOk="0">
                  <a:moveTo>
                    <a:pt x="0" y="0"/>
                  </a:moveTo>
                  <a:lnTo>
                    <a:pt x="11573" y="17764"/>
                  </a:lnTo>
                  <a:lnTo>
                    <a:pt x="16217"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01;p36">
              <a:extLst>
                <a:ext uri="{FF2B5EF4-FFF2-40B4-BE49-F238E27FC236}">
                  <a16:creationId xmlns:a16="http://schemas.microsoft.com/office/drawing/2014/main" xmlns="" id="{0C4853EB-7640-FF00-C63F-241A69FC80D9}"/>
                </a:ext>
              </a:extLst>
            </p:cNvPr>
            <p:cNvSpPr/>
            <p:nvPr/>
          </p:nvSpPr>
          <p:spPr>
            <a:xfrm>
              <a:off x="2637525" y="1213675"/>
              <a:ext cx="405425" cy="443825"/>
            </a:xfrm>
            <a:custGeom>
              <a:avLst/>
              <a:gdLst/>
              <a:ahLst/>
              <a:cxnLst/>
              <a:rect l="l" t="t" r="r" b="b"/>
              <a:pathLst>
                <a:path w="16217" h="17753" extrusionOk="0">
                  <a:moveTo>
                    <a:pt x="11573" y="0"/>
                  </a:moveTo>
                  <a:lnTo>
                    <a:pt x="0" y="17753"/>
                  </a:lnTo>
                  <a:lnTo>
                    <a:pt x="4632" y="17753"/>
                  </a:lnTo>
                  <a:lnTo>
                    <a:pt x="16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02;p36">
              <a:extLst>
                <a:ext uri="{FF2B5EF4-FFF2-40B4-BE49-F238E27FC236}">
                  <a16:creationId xmlns:a16="http://schemas.microsoft.com/office/drawing/2014/main" xmlns="" id="{DFD10E67-881A-AEBE-4BD9-08CC8191FEC7}"/>
                </a:ext>
              </a:extLst>
            </p:cNvPr>
            <p:cNvSpPr/>
            <p:nvPr/>
          </p:nvSpPr>
          <p:spPr>
            <a:xfrm>
              <a:off x="2386900" y="769575"/>
              <a:ext cx="405125" cy="444125"/>
            </a:xfrm>
            <a:custGeom>
              <a:avLst/>
              <a:gdLst/>
              <a:ahLst/>
              <a:cxnLst/>
              <a:rect l="l" t="t" r="r" b="b"/>
              <a:pathLst>
                <a:path w="16205" h="17765" extrusionOk="0">
                  <a:moveTo>
                    <a:pt x="0" y="0"/>
                  </a:moveTo>
                  <a:lnTo>
                    <a:pt x="11573"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03;p36">
              <a:extLst>
                <a:ext uri="{FF2B5EF4-FFF2-40B4-BE49-F238E27FC236}">
                  <a16:creationId xmlns:a16="http://schemas.microsoft.com/office/drawing/2014/main" xmlns="" id="{00A5579E-348C-BA37-D1E2-3E4FE9917151}"/>
                </a:ext>
              </a:extLst>
            </p:cNvPr>
            <p:cNvSpPr/>
            <p:nvPr/>
          </p:nvSpPr>
          <p:spPr>
            <a:xfrm>
              <a:off x="2386900" y="1213675"/>
              <a:ext cx="405125" cy="443825"/>
            </a:xfrm>
            <a:custGeom>
              <a:avLst/>
              <a:gdLst/>
              <a:ahLst/>
              <a:cxnLst/>
              <a:rect l="l" t="t" r="r" b="b"/>
              <a:pathLst>
                <a:path w="16205" h="17753" extrusionOk="0">
                  <a:moveTo>
                    <a:pt x="11573"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04;p36">
              <a:extLst>
                <a:ext uri="{FF2B5EF4-FFF2-40B4-BE49-F238E27FC236}">
                  <a16:creationId xmlns:a16="http://schemas.microsoft.com/office/drawing/2014/main" xmlns="" id="{0D9AFE18-413C-1B14-D83B-82DED61EA221}"/>
                </a:ext>
              </a:extLst>
            </p:cNvPr>
            <p:cNvSpPr/>
            <p:nvPr/>
          </p:nvSpPr>
          <p:spPr>
            <a:xfrm>
              <a:off x="2136575" y="769575"/>
              <a:ext cx="405125" cy="444125"/>
            </a:xfrm>
            <a:custGeom>
              <a:avLst/>
              <a:gdLst/>
              <a:ahLst/>
              <a:cxnLst/>
              <a:rect l="l" t="t" r="r" b="b"/>
              <a:pathLst>
                <a:path w="16205" h="17765" extrusionOk="0">
                  <a:moveTo>
                    <a:pt x="0" y="0"/>
                  </a:moveTo>
                  <a:lnTo>
                    <a:pt x="11561" y="17764"/>
                  </a:lnTo>
                  <a:lnTo>
                    <a:pt x="16204" y="17764"/>
                  </a:lnTo>
                  <a:lnTo>
                    <a:pt x="46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05;p36">
              <a:extLst>
                <a:ext uri="{FF2B5EF4-FFF2-40B4-BE49-F238E27FC236}">
                  <a16:creationId xmlns:a16="http://schemas.microsoft.com/office/drawing/2014/main" xmlns="" id="{5A742BCD-B990-B85E-E4C1-014F44693B9C}"/>
                </a:ext>
              </a:extLst>
            </p:cNvPr>
            <p:cNvSpPr/>
            <p:nvPr/>
          </p:nvSpPr>
          <p:spPr>
            <a:xfrm>
              <a:off x="2136575" y="1213675"/>
              <a:ext cx="405125" cy="443825"/>
            </a:xfrm>
            <a:custGeom>
              <a:avLst/>
              <a:gdLst/>
              <a:ahLst/>
              <a:cxnLst/>
              <a:rect l="l" t="t" r="r" b="b"/>
              <a:pathLst>
                <a:path w="16205" h="17753" extrusionOk="0">
                  <a:moveTo>
                    <a:pt x="11561" y="0"/>
                  </a:moveTo>
                  <a:lnTo>
                    <a:pt x="0" y="17753"/>
                  </a:lnTo>
                  <a:lnTo>
                    <a:pt x="4620" y="17753"/>
                  </a:lnTo>
                  <a:lnTo>
                    <a:pt x="16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706;p36">
              <a:extLst>
                <a:ext uri="{FF2B5EF4-FFF2-40B4-BE49-F238E27FC236}">
                  <a16:creationId xmlns:a16="http://schemas.microsoft.com/office/drawing/2014/main" xmlns="" id="{95839D81-0AF5-AB4A-132D-AA23DC36E491}"/>
                </a:ext>
              </a:extLst>
            </p:cNvPr>
            <p:cNvSpPr/>
            <p:nvPr/>
          </p:nvSpPr>
          <p:spPr>
            <a:xfrm>
              <a:off x="1885650" y="769575"/>
              <a:ext cx="405125" cy="444125"/>
            </a:xfrm>
            <a:custGeom>
              <a:avLst/>
              <a:gdLst/>
              <a:ahLst/>
              <a:cxnLst/>
              <a:rect l="l" t="t" r="r" b="b"/>
              <a:pathLst>
                <a:path w="16205" h="17765" extrusionOk="0">
                  <a:moveTo>
                    <a:pt x="0" y="0"/>
                  </a:moveTo>
                  <a:lnTo>
                    <a:pt x="11585" y="17764"/>
                  </a:lnTo>
                  <a:lnTo>
                    <a:pt x="16205"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707;p36">
              <a:extLst>
                <a:ext uri="{FF2B5EF4-FFF2-40B4-BE49-F238E27FC236}">
                  <a16:creationId xmlns:a16="http://schemas.microsoft.com/office/drawing/2014/main" xmlns="" id="{0CA8BE8D-2B74-2939-E0ED-06F3C5EA2E38}"/>
                </a:ext>
              </a:extLst>
            </p:cNvPr>
            <p:cNvSpPr/>
            <p:nvPr/>
          </p:nvSpPr>
          <p:spPr>
            <a:xfrm>
              <a:off x="1885650" y="1213675"/>
              <a:ext cx="405125" cy="443825"/>
            </a:xfrm>
            <a:custGeom>
              <a:avLst/>
              <a:gdLst/>
              <a:ahLst/>
              <a:cxnLst/>
              <a:rect l="l" t="t" r="r" b="b"/>
              <a:pathLst>
                <a:path w="16205" h="17753" extrusionOk="0">
                  <a:moveTo>
                    <a:pt x="11585" y="0"/>
                  </a:moveTo>
                  <a:lnTo>
                    <a:pt x="0" y="17753"/>
                  </a:lnTo>
                  <a:lnTo>
                    <a:pt x="4644"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708;p36">
              <a:extLst>
                <a:ext uri="{FF2B5EF4-FFF2-40B4-BE49-F238E27FC236}">
                  <a16:creationId xmlns:a16="http://schemas.microsoft.com/office/drawing/2014/main" xmlns="" id="{43FEB18F-D5B8-714D-E645-5BDC2E431299}"/>
                </a:ext>
              </a:extLst>
            </p:cNvPr>
            <p:cNvSpPr/>
            <p:nvPr/>
          </p:nvSpPr>
          <p:spPr>
            <a:xfrm>
              <a:off x="163530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709;p36">
              <a:extLst>
                <a:ext uri="{FF2B5EF4-FFF2-40B4-BE49-F238E27FC236}">
                  <a16:creationId xmlns:a16="http://schemas.microsoft.com/office/drawing/2014/main" xmlns="" id="{F7156D00-5382-F954-923F-E6968632A91C}"/>
                </a:ext>
              </a:extLst>
            </p:cNvPr>
            <p:cNvSpPr/>
            <p:nvPr/>
          </p:nvSpPr>
          <p:spPr>
            <a:xfrm>
              <a:off x="163530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710;p36">
              <a:extLst>
                <a:ext uri="{FF2B5EF4-FFF2-40B4-BE49-F238E27FC236}">
                  <a16:creationId xmlns:a16="http://schemas.microsoft.com/office/drawing/2014/main" xmlns="" id="{B4E6CDDE-CE95-CF91-9922-62B05D45F2A3}"/>
                </a:ext>
              </a:extLst>
            </p:cNvPr>
            <p:cNvSpPr/>
            <p:nvPr/>
          </p:nvSpPr>
          <p:spPr>
            <a:xfrm>
              <a:off x="1384375" y="769575"/>
              <a:ext cx="405450" cy="444125"/>
            </a:xfrm>
            <a:custGeom>
              <a:avLst/>
              <a:gdLst/>
              <a:ahLst/>
              <a:cxnLst/>
              <a:rect l="l" t="t" r="r" b="b"/>
              <a:pathLst>
                <a:path w="16218" h="17765" extrusionOk="0">
                  <a:moveTo>
                    <a:pt x="1" y="0"/>
                  </a:moveTo>
                  <a:lnTo>
                    <a:pt x="11586" y="17764"/>
                  </a:lnTo>
                  <a:lnTo>
                    <a:pt x="16217" y="17764"/>
                  </a:lnTo>
                  <a:lnTo>
                    <a:pt x="4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711;p36">
              <a:extLst>
                <a:ext uri="{FF2B5EF4-FFF2-40B4-BE49-F238E27FC236}">
                  <a16:creationId xmlns:a16="http://schemas.microsoft.com/office/drawing/2014/main" xmlns="" id="{EF1B2E8E-C025-4376-88C0-33378131F2AA}"/>
                </a:ext>
              </a:extLst>
            </p:cNvPr>
            <p:cNvSpPr/>
            <p:nvPr/>
          </p:nvSpPr>
          <p:spPr>
            <a:xfrm>
              <a:off x="1384375" y="1213675"/>
              <a:ext cx="405450" cy="443825"/>
            </a:xfrm>
            <a:custGeom>
              <a:avLst/>
              <a:gdLst/>
              <a:ahLst/>
              <a:cxnLst/>
              <a:rect l="l" t="t" r="r" b="b"/>
              <a:pathLst>
                <a:path w="16218" h="17753" extrusionOk="0">
                  <a:moveTo>
                    <a:pt x="11586" y="0"/>
                  </a:moveTo>
                  <a:lnTo>
                    <a:pt x="1" y="17753"/>
                  </a:lnTo>
                  <a:lnTo>
                    <a:pt x="4644" y="17753"/>
                  </a:lnTo>
                  <a:lnTo>
                    <a:pt x="16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712;p36">
              <a:extLst>
                <a:ext uri="{FF2B5EF4-FFF2-40B4-BE49-F238E27FC236}">
                  <a16:creationId xmlns:a16="http://schemas.microsoft.com/office/drawing/2014/main" xmlns="" id="{1AE7A40D-3B64-F8F9-90BC-11FAAAF66C94}"/>
                </a:ext>
              </a:extLst>
            </p:cNvPr>
            <p:cNvSpPr/>
            <p:nvPr/>
          </p:nvSpPr>
          <p:spPr>
            <a:xfrm>
              <a:off x="1134050" y="769575"/>
              <a:ext cx="405150" cy="444125"/>
            </a:xfrm>
            <a:custGeom>
              <a:avLst/>
              <a:gdLst/>
              <a:ahLst/>
              <a:cxnLst/>
              <a:rect l="l" t="t" r="r" b="b"/>
              <a:pathLst>
                <a:path w="16206" h="17765" extrusionOk="0">
                  <a:moveTo>
                    <a:pt x="1" y="0"/>
                  </a:moveTo>
                  <a:lnTo>
                    <a:pt x="11562" y="17764"/>
                  </a:lnTo>
                  <a:lnTo>
                    <a:pt x="16205" y="17764"/>
                  </a:lnTo>
                  <a:lnTo>
                    <a:pt x="46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713;p36">
              <a:extLst>
                <a:ext uri="{FF2B5EF4-FFF2-40B4-BE49-F238E27FC236}">
                  <a16:creationId xmlns:a16="http://schemas.microsoft.com/office/drawing/2014/main" xmlns="" id="{27C81818-5AC9-4E4F-C883-8801B518B859}"/>
                </a:ext>
              </a:extLst>
            </p:cNvPr>
            <p:cNvSpPr/>
            <p:nvPr/>
          </p:nvSpPr>
          <p:spPr>
            <a:xfrm>
              <a:off x="1134050" y="1213675"/>
              <a:ext cx="405150" cy="443825"/>
            </a:xfrm>
            <a:custGeom>
              <a:avLst/>
              <a:gdLst/>
              <a:ahLst/>
              <a:cxnLst/>
              <a:rect l="l" t="t" r="r" b="b"/>
              <a:pathLst>
                <a:path w="16206" h="17753" extrusionOk="0">
                  <a:moveTo>
                    <a:pt x="11562" y="0"/>
                  </a:moveTo>
                  <a:lnTo>
                    <a:pt x="1" y="17753"/>
                  </a:lnTo>
                  <a:lnTo>
                    <a:pt x="4632" y="17753"/>
                  </a:lnTo>
                  <a:lnTo>
                    <a:pt x="16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2190;p73">
            <a:extLst>
              <a:ext uri="{FF2B5EF4-FFF2-40B4-BE49-F238E27FC236}">
                <a16:creationId xmlns:a16="http://schemas.microsoft.com/office/drawing/2014/main" xmlns="" id="{EA9D6267-774E-8991-BD4E-7A2E16D9ECB0}"/>
              </a:ext>
            </a:extLst>
          </p:cNvPr>
          <p:cNvGrpSpPr/>
          <p:nvPr/>
        </p:nvGrpSpPr>
        <p:grpSpPr>
          <a:xfrm>
            <a:off x="437999" y="4702595"/>
            <a:ext cx="3045287" cy="205731"/>
            <a:chOff x="3438100" y="3616725"/>
            <a:chExt cx="7238400" cy="439200"/>
          </a:xfrm>
        </p:grpSpPr>
        <p:sp>
          <p:nvSpPr>
            <p:cNvPr id="400" name="Google Shape;2191;p73">
              <a:extLst>
                <a:ext uri="{FF2B5EF4-FFF2-40B4-BE49-F238E27FC236}">
                  <a16:creationId xmlns:a16="http://schemas.microsoft.com/office/drawing/2014/main" xmlns="" id="{FED803D6-8861-6C06-CBF9-D9B56BA13C2D}"/>
                </a:ext>
              </a:extLst>
            </p:cNvPr>
            <p:cNvSpPr/>
            <p:nvPr/>
          </p:nvSpPr>
          <p:spPr>
            <a:xfrm>
              <a:off x="3438100" y="3616725"/>
              <a:ext cx="7238400" cy="439200"/>
            </a:xfrm>
            <a:prstGeom prst="roundRect">
              <a:avLst>
                <a:gd name="adj" fmla="val 50000"/>
              </a:avLst>
            </a:prstGeom>
            <a:noFill/>
            <a:ln w="762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2192;p73">
              <a:extLst>
                <a:ext uri="{FF2B5EF4-FFF2-40B4-BE49-F238E27FC236}">
                  <a16:creationId xmlns:a16="http://schemas.microsoft.com/office/drawing/2014/main" xmlns="" id="{74D58A23-7CBF-B6CB-AC0A-EC8ED79430DE}"/>
                </a:ext>
              </a:extLst>
            </p:cNvPr>
            <p:cNvSpPr/>
            <p:nvPr/>
          </p:nvSpPr>
          <p:spPr>
            <a:xfrm>
              <a:off x="3617288"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193;p73">
              <a:extLst>
                <a:ext uri="{FF2B5EF4-FFF2-40B4-BE49-F238E27FC236}">
                  <a16:creationId xmlns:a16="http://schemas.microsoft.com/office/drawing/2014/main" xmlns="" id="{E52C3224-12D2-92C5-7279-B3C2E4E38A09}"/>
                </a:ext>
              </a:extLst>
            </p:cNvPr>
            <p:cNvSpPr/>
            <p:nvPr/>
          </p:nvSpPr>
          <p:spPr>
            <a:xfrm>
              <a:off x="4087846"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194;p73">
              <a:extLst>
                <a:ext uri="{FF2B5EF4-FFF2-40B4-BE49-F238E27FC236}">
                  <a16:creationId xmlns:a16="http://schemas.microsoft.com/office/drawing/2014/main" xmlns="" id="{8E14BDCB-7F37-F6E6-E509-2FF2B726AE31}"/>
                </a:ext>
              </a:extLst>
            </p:cNvPr>
            <p:cNvSpPr/>
            <p:nvPr/>
          </p:nvSpPr>
          <p:spPr>
            <a:xfrm>
              <a:off x="4558405"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195;p73">
              <a:extLst>
                <a:ext uri="{FF2B5EF4-FFF2-40B4-BE49-F238E27FC236}">
                  <a16:creationId xmlns:a16="http://schemas.microsoft.com/office/drawing/2014/main" xmlns="" id="{17F8F77E-66B0-A69F-10DD-67059CD4A13F}"/>
                </a:ext>
              </a:extLst>
            </p:cNvPr>
            <p:cNvSpPr/>
            <p:nvPr/>
          </p:nvSpPr>
          <p:spPr>
            <a:xfrm>
              <a:off x="5028964"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196;p73">
              <a:extLst>
                <a:ext uri="{FF2B5EF4-FFF2-40B4-BE49-F238E27FC236}">
                  <a16:creationId xmlns:a16="http://schemas.microsoft.com/office/drawing/2014/main" xmlns="" id="{51ABB58A-5D7B-BFE3-0841-924BA885E686}"/>
                </a:ext>
              </a:extLst>
            </p:cNvPr>
            <p:cNvSpPr/>
            <p:nvPr/>
          </p:nvSpPr>
          <p:spPr>
            <a:xfrm>
              <a:off x="5499523"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197;p73">
              <a:extLst>
                <a:ext uri="{FF2B5EF4-FFF2-40B4-BE49-F238E27FC236}">
                  <a16:creationId xmlns:a16="http://schemas.microsoft.com/office/drawing/2014/main" xmlns="" id="{BC0F04FB-F2CD-164E-7661-8CF848023405}"/>
                </a:ext>
              </a:extLst>
            </p:cNvPr>
            <p:cNvSpPr/>
            <p:nvPr/>
          </p:nvSpPr>
          <p:spPr>
            <a:xfrm>
              <a:off x="5970082"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198;p73">
              <a:extLst>
                <a:ext uri="{FF2B5EF4-FFF2-40B4-BE49-F238E27FC236}">
                  <a16:creationId xmlns:a16="http://schemas.microsoft.com/office/drawing/2014/main" xmlns="" id="{44A2ADE3-D499-2814-129A-C3D0FCCE5632}"/>
                </a:ext>
              </a:extLst>
            </p:cNvPr>
            <p:cNvSpPr/>
            <p:nvPr/>
          </p:nvSpPr>
          <p:spPr>
            <a:xfrm>
              <a:off x="6440641"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199;p73">
              <a:extLst>
                <a:ext uri="{FF2B5EF4-FFF2-40B4-BE49-F238E27FC236}">
                  <a16:creationId xmlns:a16="http://schemas.microsoft.com/office/drawing/2014/main" xmlns="" id="{26308FBC-50EE-5379-B4BF-F46FC709EF24}"/>
                </a:ext>
              </a:extLst>
            </p:cNvPr>
            <p:cNvSpPr/>
            <p:nvPr/>
          </p:nvSpPr>
          <p:spPr>
            <a:xfrm>
              <a:off x="6911200"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200;p73">
              <a:extLst>
                <a:ext uri="{FF2B5EF4-FFF2-40B4-BE49-F238E27FC236}">
                  <a16:creationId xmlns:a16="http://schemas.microsoft.com/office/drawing/2014/main" xmlns="" id="{4D38684A-3F63-036A-DE8C-E608FF5ED505}"/>
                </a:ext>
              </a:extLst>
            </p:cNvPr>
            <p:cNvSpPr/>
            <p:nvPr/>
          </p:nvSpPr>
          <p:spPr>
            <a:xfrm>
              <a:off x="7381759"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201;p73">
              <a:extLst>
                <a:ext uri="{FF2B5EF4-FFF2-40B4-BE49-F238E27FC236}">
                  <a16:creationId xmlns:a16="http://schemas.microsoft.com/office/drawing/2014/main" xmlns="" id="{FEA8D2C0-8C3B-86A7-E13C-1232BD98D0B4}"/>
                </a:ext>
              </a:extLst>
            </p:cNvPr>
            <p:cNvSpPr/>
            <p:nvPr/>
          </p:nvSpPr>
          <p:spPr>
            <a:xfrm>
              <a:off x="7852318"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202;p73">
              <a:extLst>
                <a:ext uri="{FF2B5EF4-FFF2-40B4-BE49-F238E27FC236}">
                  <a16:creationId xmlns:a16="http://schemas.microsoft.com/office/drawing/2014/main" xmlns="" id="{8C3D9FBF-3CFD-19BB-2DB5-9827DE843F9D}"/>
                </a:ext>
              </a:extLst>
            </p:cNvPr>
            <p:cNvSpPr/>
            <p:nvPr/>
          </p:nvSpPr>
          <p:spPr>
            <a:xfrm>
              <a:off x="8322877"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203;p73">
              <a:extLst>
                <a:ext uri="{FF2B5EF4-FFF2-40B4-BE49-F238E27FC236}">
                  <a16:creationId xmlns:a16="http://schemas.microsoft.com/office/drawing/2014/main" xmlns="" id="{A16F5D73-E4C0-AD12-9A06-F48C2BB9D626}"/>
                </a:ext>
              </a:extLst>
            </p:cNvPr>
            <p:cNvSpPr/>
            <p:nvPr/>
          </p:nvSpPr>
          <p:spPr>
            <a:xfrm>
              <a:off x="8793436"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204;p73">
              <a:extLst>
                <a:ext uri="{FF2B5EF4-FFF2-40B4-BE49-F238E27FC236}">
                  <a16:creationId xmlns:a16="http://schemas.microsoft.com/office/drawing/2014/main" xmlns="" id="{56104BD7-6375-4EE1-4667-51982D6FFF70}"/>
                </a:ext>
              </a:extLst>
            </p:cNvPr>
            <p:cNvSpPr/>
            <p:nvPr/>
          </p:nvSpPr>
          <p:spPr>
            <a:xfrm>
              <a:off x="9263995"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205;p73">
              <a:extLst>
                <a:ext uri="{FF2B5EF4-FFF2-40B4-BE49-F238E27FC236}">
                  <a16:creationId xmlns:a16="http://schemas.microsoft.com/office/drawing/2014/main" xmlns="" id="{33052304-EFD7-E970-1D38-674781BB57A7}"/>
                </a:ext>
              </a:extLst>
            </p:cNvPr>
            <p:cNvSpPr/>
            <p:nvPr/>
          </p:nvSpPr>
          <p:spPr>
            <a:xfrm>
              <a:off x="9734554"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206;p73">
              <a:extLst>
                <a:ext uri="{FF2B5EF4-FFF2-40B4-BE49-F238E27FC236}">
                  <a16:creationId xmlns:a16="http://schemas.microsoft.com/office/drawing/2014/main" xmlns="" id="{7F2E6FBF-DCD2-217F-8E0F-8382C41DEB5D}"/>
                </a:ext>
              </a:extLst>
            </p:cNvPr>
            <p:cNvSpPr/>
            <p:nvPr/>
          </p:nvSpPr>
          <p:spPr>
            <a:xfrm>
              <a:off x="10205113" y="3690225"/>
              <a:ext cx="292200" cy="292200"/>
            </a:xfrm>
            <a:prstGeom prst="ellipse">
              <a:avLst/>
            </a:prstGeom>
            <a:noFill/>
            <a:ln w="38100" cap="flat" cmpd="sng">
              <a:solidFill>
                <a:srgbClr val="C0D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207;p73">
              <a:extLst>
                <a:ext uri="{FF2B5EF4-FFF2-40B4-BE49-F238E27FC236}">
                  <a16:creationId xmlns:a16="http://schemas.microsoft.com/office/drawing/2014/main" xmlns="" id="{AD97799B-C46B-E518-1983-45070AB44ABB}"/>
                </a:ext>
              </a:extLst>
            </p:cNvPr>
            <p:cNvSpPr/>
            <p:nvPr/>
          </p:nvSpPr>
          <p:spPr>
            <a:xfrm>
              <a:off x="3698900"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208;p73">
              <a:extLst>
                <a:ext uri="{FF2B5EF4-FFF2-40B4-BE49-F238E27FC236}">
                  <a16:creationId xmlns:a16="http://schemas.microsoft.com/office/drawing/2014/main" xmlns="" id="{4FAD15F9-787F-BD67-9640-5B1D9CF12314}"/>
                </a:ext>
              </a:extLst>
            </p:cNvPr>
            <p:cNvSpPr/>
            <p:nvPr/>
          </p:nvSpPr>
          <p:spPr>
            <a:xfrm>
              <a:off x="4169458"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209;p73">
              <a:extLst>
                <a:ext uri="{FF2B5EF4-FFF2-40B4-BE49-F238E27FC236}">
                  <a16:creationId xmlns:a16="http://schemas.microsoft.com/office/drawing/2014/main" xmlns="" id="{8D364152-0125-F64E-421F-6B7AA9E081DB}"/>
                </a:ext>
              </a:extLst>
            </p:cNvPr>
            <p:cNvSpPr/>
            <p:nvPr/>
          </p:nvSpPr>
          <p:spPr>
            <a:xfrm>
              <a:off x="5110574"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210;p73">
              <a:extLst>
                <a:ext uri="{FF2B5EF4-FFF2-40B4-BE49-F238E27FC236}">
                  <a16:creationId xmlns:a16="http://schemas.microsoft.com/office/drawing/2014/main" xmlns="" id="{7C4E088B-7188-6867-F779-77B82877990D}"/>
                </a:ext>
              </a:extLst>
            </p:cNvPr>
            <p:cNvSpPr/>
            <p:nvPr/>
          </p:nvSpPr>
          <p:spPr>
            <a:xfrm>
              <a:off x="4640016"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211;p73">
              <a:extLst>
                <a:ext uri="{FF2B5EF4-FFF2-40B4-BE49-F238E27FC236}">
                  <a16:creationId xmlns:a16="http://schemas.microsoft.com/office/drawing/2014/main" xmlns="" id="{A23052C7-A656-816D-7D0E-D51D4EA2DF5E}"/>
                </a:ext>
              </a:extLst>
            </p:cNvPr>
            <p:cNvSpPr/>
            <p:nvPr/>
          </p:nvSpPr>
          <p:spPr>
            <a:xfrm>
              <a:off x="5581132"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212;p73">
              <a:extLst>
                <a:ext uri="{FF2B5EF4-FFF2-40B4-BE49-F238E27FC236}">
                  <a16:creationId xmlns:a16="http://schemas.microsoft.com/office/drawing/2014/main" xmlns="" id="{1B56D056-D4F7-1E1C-6AB7-B5E52428B83A}"/>
                </a:ext>
              </a:extLst>
            </p:cNvPr>
            <p:cNvSpPr/>
            <p:nvPr/>
          </p:nvSpPr>
          <p:spPr>
            <a:xfrm>
              <a:off x="6051690"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213;p73">
              <a:extLst>
                <a:ext uri="{FF2B5EF4-FFF2-40B4-BE49-F238E27FC236}">
                  <a16:creationId xmlns:a16="http://schemas.microsoft.com/office/drawing/2014/main" xmlns="" id="{D4B8E479-32E6-F56A-B1C4-73D4AE31CF97}"/>
                </a:ext>
              </a:extLst>
            </p:cNvPr>
            <p:cNvSpPr/>
            <p:nvPr/>
          </p:nvSpPr>
          <p:spPr>
            <a:xfrm>
              <a:off x="6522248"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214;p73">
              <a:extLst>
                <a:ext uri="{FF2B5EF4-FFF2-40B4-BE49-F238E27FC236}">
                  <a16:creationId xmlns:a16="http://schemas.microsoft.com/office/drawing/2014/main" xmlns="" id="{4EDC58A8-5C55-C15F-25A9-0B6EFFF7D518}"/>
                </a:ext>
              </a:extLst>
            </p:cNvPr>
            <p:cNvSpPr/>
            <p:nvPr/>
          </p:nvSpPr>
          <p:spPr>
            <a:xfrm>
              <a:off x="6992806"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215;p73">
              <a:extLst>
                <a:ext uri="{FF2B5EF4-FFF2-40B4-BE49-F238E27FC236}">
                  <a16:creationId xmlns:a16="http://schemas.microsoft.com/office/drawing/2014/main" xmlns="" id="{6B4878C4-3BB0-4096-E386-51B07077BBE8}"/>
                </a:ext>
              </a:extLst>
            </p:cNvPr>
            <p:cNvSpPr/>
            <p:nvPr/>
          </p:nvSpPr>
          <p:spPr>
            <a:xfrm>
              <a:off x="7463364"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216;p73">
              <a:extLst>
                <a:ext uri="{FF2B5EF4-FFF2-40B4-BE49-F238E27FC236}">
                  <a16:creationId xmlns:a16="http://schemas.microsoft.com/office/drawing/2014/main" xmlns="" id="{4E0833B0-1DC1-D775-4803-7C29392603D7}"/>
                </a:ext>
              </a:extLst>
            </p:cNvPr>
            <p:cNvSpPr/>
            <p:nvPr/>
          </p:nvSpPr>
          <p:spPr>
            <a:xfrm>
              <a:off x="7933922"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217;p73">
              <a:extLst>
                <a:ext uri="{FF2B5EF4-FFF2-40B4-BE49-F238E27FC236}">
                  <a16:creationId xmlns:a16="http://schemas.microsoft.com/office/drawing/2014/main" xmlns="" id="{407DD064-5E3D-C57E-61AA-F14535C03FCD}"/>
                </a:ext>
              </a:extLst>
            </p:cNvPr>
            <p:cNvSpPr/>
            <p:nvPr/>
          </p:nvSpPr>
          <p:spPr>
            <a:xfrm>
              <a:off x="8404480"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218;p73">
              <a:extLst>
                <a:ext uri="{FF2B5EF4-FFF2-40B4-BE49-F238E27FC236}">
                  <a16:creationId xmlns:a16="http://schemas.microsoft.com/office/drawing/2014/main" xmlns="" id="{FD0A9D09-14B5-D2B0-2E79-A3626B5FCB08}"/>
                </a:ext>
              </a:extLst>
            </p:cNvPr>
            <p:cNvSpPr/>
            <p:nvPr/>
          </p:nvSpPr>
          <p:spPr>
            <a:xfrm>
              <a:off x="8875038"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219;p73">
              <a:extLst>
                <a:ext uri="{FF2B5EF4-FFF2-40B4-BE49-F238E27FC236}">
                  <a16:creationId xmlns:a16="http://schemas.microsoft.com/office/drawing/2014/main" xmlns="" id="{88ED6BBF-8F8C-7230-D4AE-BB18EB370E1F}"/>
                </a:ext>
              </a:extLst>
            </p:cNvPr>
            <p:cNvSpPr/>
            <p:nvPr/>
          </p:nvSpPr>
          <p:spPr>
            <a:xfrm>
              <a:off x="9345596"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220;p73">
              <a:extLst>
                <a:ext uri="{FF2B5EF4-FFF2-40B4-BE49-F238E27FC236}">
                  <a16:creationId xmlns:a16="http://schemas.microsoft.com/office/drawing/2014/main" xmlns="" id="{B77DAF59-4537-9B4A-5D30-9DB7B479F8ED}"/>
                </a:ext>
              </a:extLst>
            </p:cNvPr>
            <p:cNvSpPr/>
            <p:nvPr/>
          </p:nvSpPr>
          <p:spPr>
            <a:xfrm>
              <a:off x="10286713"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221;p73">
              <a:extLst>
                <a:ext uri="{FF2B5EF4-FFF2-40B4-BE49-F238E27FC236}">
                  <a16:creationId xmlns:a16="http://schemas.microsoft.com/office/drawing/2014/main" xmlns="" id="{45909B93-94A1-411B-AACB-29F4D6B9E63D}"/>
                </a:ext>
              </a:extLst>
            </p:cNvPr>
            <p:cNvSpPr/>
            <p:nvPr/>
          </p:nvSpPr>
          <p:spPr>
            <a:xfrm>
              <a:off x="9816154" y="3771818"/>
              <a:ext cx="129000" cy="129000"/>
            </a:xfrm>
            <a:prstGeom prst="ellipse">
              <a:avLst/>
            </a:prstGeom>
            <a:solidFill>
              <a:schemeClr val="accent6"/>
            </a:solidFill>
            <a:ln>
              <a:solidFill>
                <a:srgbClr val="C0D62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2190;p73">
            <a:extLst>
              <a:ext uri="{FF2B5EF4-FFF2-40B4-BE49-F238E27FC236}">
                <a16:creationId xmlns:a16="http://schemas.microsoft.com/office/drawing/2014/main" xmlns="" id="{C2493D67-9856-3F9B-CC1A-1BD12B4C29E2}"/>
              </a:ext>
            </a:extLst>
          </p:cNvPr>
          <p:cNvGrpSpPr/>
          <p:nvPr/>
        </p:nvGrpSpPr>
        <p:grpSpPr>
          <a:xfrm>
            <a:off x="5687186" y="4688286"/>
            <a:ext cx="3045287" cy="205731"/>
            <a:chOff x="3438100" y="3616725"/>
            <a:chExt cx="7238400" cy="439200"/>
          </a:xfrm>
        </p:grpSpPr>
        <p:sp>
          <p:nvSpPr>
            <p:cNvPr id="432" name="Google Shape;2191;p73">
              <a:extLst>
                <a:ext uri="{FF2B5EF4-FFF2-40B4-BE49-F238E27FC236}">
                  <a16:creationId xmlns:a16="http://schemas.microsoft.com/office/drawing/2014/main" xmlns="" id="{9EF50CD1-C16F-A59B-F4DB-12194C8C6C86}"/>
                </a:ext>
              </a:extLst>
            </p:cNvPr>
            <p:cNvSpPr/>
            <p:nvPr/>
          </p:nvSpPr>
          <p:spPr>
            <a:xfrm>
              <a:off x="3438100" y="3616725"/>
              <a:ext cx="7238400" cy="439200"/>
            </a:xfrm>
            <a:prstGeom prst="roundRect">
              <a:avLst>
                <a:gd name="adj" fmla="val 50000"/>
              </a:avLst>
            </a:prstGeom>
            <a:noFill/>
            <a:ln w="762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2192;p73">
              <a:extLst>
                <a:ext uri="{FF2B5EF4-FFF2-40B4-BE49-F238E27FC236}">
                  <a16:creationId xmlns:a16="http://schemas.microsoft.com/office/drawing/2014/main" xmlns="" id="{649F13B3-01D4-C268-51CF-6005ECF4908E}"/>
                </a:ext>
              </a:extLst>
            </p:cNvPr>
            <p:cNvSpPr/>
            <p:nvPr/>
          </p:nvSpPr>
          <p:spPr>
            <a:xfrm>
              <a:off x="3617288"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193;p73">
              <a:extLst>
                <a:ext uri="{FF2B5EF4-FFF2-40B4-BE49-F238E27FC236}">
                  <a16:creationId xmlns:a16="http://schemas.microsoft.com/office/drawing/2014/main" xmlns="" id="{E9A6DEB2-CF35-4E29-C184-2144206E5B24}"/>
                </a:ext>
              </a:extLst>
            </p:cNvPr>
            <p:cNvSpPr/>
            <p:nvPr/>
          </p:nvSpPr>
          <p:spPr>
            <a:xfrm>
              <a:off x="4087846"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194;p73">
              <a:extLst>
                <a:ext uri="{FF2B5EF4-FFF2-40B4-BE49-F238E27FC236}">
                  <a16:creationId xmlns:a16="http://schemas.microsoft.com/office/drawing/2014/main" xmlns="" id="{AEFCC11D-0FAE-CCF9-C43F-7365C8D66BCA}"/>
                </a:ext>
              </a:extLst>
            </p:cNvPr>
            <p:cNvSpPr/>
            <p:nvPr/>
          </p:nvSpPr>
          <p:spPr>
            <a:xfrm>
              <a:off x="4558405"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195;p73">
              <a:extLst>
                <a:ext uri="{FF2B5EF4-FFF2-40B4-BE49-F238E27FC236}">
                  <a16:creationId xmlns:a16="http://schemas.microsoft.com/office/drawing/2014/main" xmlns="" id="{4361A243-9CCE-F251-7422-484C28B846D7}"/>
                </a:ext>
              </a:extLst>
            </p:cNvPr>
            <p:cNvSpPr/>
            <p:nvPr/>
          </p:nvSpPr>
          <p:spPr>
            <a:xfrm>
              <a:off x="5028964"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196;p73">
              <a:extLst>
                <a:ext uri="{FF2B5EF4-FFF2-40B4-BE49-F238E27FC236}">
                  <a16:creationId xmlns:a16="http://schemas.microsoft.com/office/drawing/2014/main" xmlns="" id="{FF21BC49-0578-FC03-05B4-95E94A67066C}"/>
                </a:ext>
              </a:extLst>
            </p:cNvPr>
            <p:cNvSpPr/>
            <p:nvPr/>
          </p:nvSpPr>
          <p:spPr>
            <a:xfrm>
              <a:off x="5499523"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197;p73">
              <a:extLst>
                <a:ext uri="{FF2B5EF4-FFF2-40B4-BE49-F238E27FC236}">
                  <a16:creationId xmlns:a16="http://schemas.microsoft.com/office/drawing/2014/main" xmlns="" id="{C62AE02B-E673-A1D1-37E7-1D602464FBEF}"/>
                </a:ext>
              </a:extLst>
            </p:cNvPr>
            <p:cNvSpPr/>
            <p:nvPr/>
          </p:nvSpPr>
          <p:spPr>
            <a:xfrm>
              <a:off x="5970082"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198;p73">
              <a:extLst>
                <a:ext uri="{FF2B5EF4-FFF2-40B4-BE49-F238E27FC236}">
                  <a16:creationId xmlns:a16="http://schemas.microsoft.com/office/drawing/2014/main" xmlns="" id="{3803BF0C-2E8E-9D4F-A268-E80B85118B68}"/>
                </a:ext>
              </a:extLst>
            </p:cNvPr>
            <p:cNvSpPr/>
            <p:nvPr/>
          </p:nvSpPr>
          <p:spPr>
            <a:xfrm>
              <a:off x="6440641"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199;p73">
              <a:extLst>
                <a:ext uri="{FF2B5EF4-FFF2-40B4-BE49-F238E27FC236}">
                  <a16:creationId xmlns:a16="http://schemas.microsoft.com/office/drawing/2014/main" xmlns="" id="{91D886FF-1489-4796-0220-4B4FC1F119B8}"/>
                </a:ext>
              </a:extLst>
            </p:cNvPr>
            <p:cNvSpPr/>
            <p:nvPr/>
          </p:nvSpPr>
          <p:spPr>
            <a:xfrm>
              <a:off x="6911200"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200;p73">
              <a:extLst>
                <a:ext uri="{FF2B5EF4-FFF2-40B4-BE49-F238E27FC236}">
                  <a16:creationId xmlns:a16="http://schemas.microsoft.com/office/drawing/2014/main" xmlns="" id="{EFD2A078-30AD-4C4D-233B-F582E2DAC2B6}"/>
                </a:ext>
              </a:extLst>
            </p:cNvPr>
            <p:cNvSpPr/>
            <p:nvPr/>
          </p:nvSpPr>
          <p:spPr>
            <a:xfrm>
              <a:off x="7381759"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201;p73">
              <a:extLst>
                <a:ext uri="{FF2B5EF4-FFF2-40B4-BE49-F238E27FC236}">
                  <a16:creationId xmlns:a16="http://schemas.microsoft.com/office/drawing/2014/main" xmlns="" id="{5EA2A343-D14F-7502-CD90-97E9722A2315}"/>
                </a:ext>
              </a:extLst>
            </p:cNvPr>
            <p:cNvSpPr/>
            <p:nvPr/>
          </p:nvSpPr>
          <p:spPr>
            <a:xfrm>
              <a:off x="7852318"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202;p73">
              <a:extLst>
                <a:ext uri="{FF2B5EF4-FFF2-40B4-BE49-F238E27FC236}">
                  <a16:creationId xmlns:a16="http://schemas.microsoft.com/office/drawing/2014/main" xmlns="" id="{842392FE-435E-ADC1-EBAF-E6D7A07D46C8}"/>
                </a:ext>
              </a:extLst>
            </p:cNvPr>
            <p:cNvSpPr/>
            <p:nvPr/>
          </p:nvSpPr>
          <p:spPr>
            <a:xfrm>
              <a:off x="8322877"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203;p73">
              <a:extLst>
                <a:ext uri="{FF2B5EF4-FFF2-40B4-BE49-F238E27FC236}">
                  <a16:creationId xmlns:a16="http://schemas.microsoft.com/office/drawing/2014/main" xmlns="" id="{1E8C9A93-BE5F-A704-9441-DBE786424D83}"/>
                </a:ext>
              </a:extLst>
            </p:cNvPr>
            <p:cNvSpPr/>
            <p:nvPr/>
          </p:nvSpPr>
          <p:spPr>
            <a:xfrm>
              <a:off x="8793436"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204;p73">
              <a:extLst>
                <a:ext uri="{FF2B5EF4-FFF2-40B4-BE49-F238E27FC236}">
                  <a16:creationId xmlns:a16="http://schemas.microsoft.com/office/drawing/2014/main" xmlns="" id="{6402D196-5990-88CD-2785-E15DCB161B45}"/>
                </a:ext>
              </a:extLst>
            </p:cNvPr>
            <p:cNvSpPr/>
            <p:nvPr/>
          </p:nvSpPr>
          <p:spPr>
            <a:xfrm>
              <a:off x="9263995"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205;p73">
              <a:extLst>
                <a:ext uri="{FF2B5EF4-FFF2-40B4-BE49-F238E27FC236}">
                  <a16:creationId xmlns:a16="http://schemas.microsoft.com/office/drawing/2014/main" xmlns="" id="{3C2BAA80-DA0C-C2C3-EC4E-DD629733CDBD}"/>
                </a:ext>
              </a:extLst>
            </p:cNvPr>
            <p:cNvSpPr/>
            <p:nvPr/>
          </p:nvSpPr>
          <p:spPr>
            <a:xfrm>
              <a:off x="9734554"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206;p73">
              <a:extLst>
                <a:ext uri="{FF2B5EF4-FFF2-40B4-BE49-F238E27FC236}">
                  <a16:creationId xmlns:a16="http://schemas.microsoft.com/office/drawing/2014/main" xmlns="" id="{B87A859D-173A-FB27-0321-48739BCFF1C7}"/>
                </a:ext>
              </a:extLst>
            </p:cNvPr>
            <p:cNvSpPr/>
            <p:nvPr/>
          </p:nvSpPr>
          <p:spPr>
            <a:xfrm>
              <a:off x="10205113" y="3690225"/>
              <a:ext cx="292200" cy="292200"/>
            </a:xfrm>
            <a:prstGeom prst="ellipse">
              <a:avLst/>
            </a:prstGeom>
            <a:noFill/>
            <a:ln w="38100" cap="flat" cmpd="sng">
              <a:solidFill>
                <a:srgbClr val="E787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207;p73">
              <a:extLst>
                <a:ext uri="{FF2B5EF4-FFF2-40B4-BE49-F238E27FC236}">
                  <a16:creationId xmlns:a16="http://schemas.microsoft.com/office/drawing/2014/main" xmlns="" id="{6621E92D-B1AB-807C-CFE9-38EBA37E3D60}"/>
                </a:ext>
              </a:extLst>
            </p:cNvPr>
            <p:cNvSpPr/>
            <p:nvPr/>
          </p:nvSpPr>
          <p:spPr>
            <a:xfrm>
              <a:off x="3698900"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208;p73">
              <a:extLst>
                <a:ext uri="{FF2B5EF4-FFF2-40B4-BE49-F238E27FC236}">
                  <a16:creationId xmlns:a16="http://schemas.microsoft.com/office/drawing/2014/main" xmlns="" id="{22DC790D-E977-DBD3-E8D3-38CA5C980378}"/>
                </a:ext>
              </a:extLst>
            </p:cNvPr>
            <p:cNvSpPr/>
            <p:nvPr/>
          </p:nvSpPr>
          <p:spPr>
            <a:xfrm>
              <a:off x="4169458"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209;p73">
              <a:extLst>
                <a:ext uri="{FF2B5EF4-FFF2-40B4-BE49-F238E27FC236}">
                  <a16:creationId xmlns:a16="http://schemas.microsoft.com/office/drawing/2014/main" xmlns="" id="{AA156747-CB91-24DF-7F47-D9FC3E4E5289}"/>
                </a:ext>
              </a:extLst>
            </p:cNvPr>
            <p:cNvSpPr/>
            <p:nvPr/>
          </p:nvSpPr>
          <p:spPr>
            <a:xfrm>
              <a:off x="5110574"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210;p73">
              <a:extLst>
                <a:ext uri="{FF2B5EF4-FFF2-40B4-BE49-F238E27FC236}">
                  <a16:creationId xmlns:a16="http://schemas.microsoft.com/office/drawing/2014/main" xmlns="" id="{F5E5E193-25E8-43BB-3F3B-FBDEA8902B03}"/>
                </a:ext>
              </a:extLst>
            </p:cNvPr>
            <p:cNvSpPr/>
            <p:nvPr/>
          </p:nvSpPr>
          <p:spPr>
            <a:xfrm>
              <a:off x="4640016"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211;p73">
              <a:extLst>
                <a:ext uri="{FF2B5EF4-FFF2-40B4-BE49-F238E27FC236}">
                  <a16:creationId xmlns:a16="http://schemas.microsoft.com/office/drawing/2014/main" xmlns="" id="{7AE2AD1B-9143-F454-EFF5-F22C6EC21ABA}"/>
                </a:ext>
              </a:extLst>
            </p:cNvPr>
            <p:cNvSpPr/>
            <p:nvPr/>
          </p:nvSpPr>
          <p:spPr>
            <a:xfrm>
              <a:off x="5581132"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212;p73">
              <a:extLst>
                <a:ext uri="{FF2B5EF4-FFF2-40B4-BE49-F238E27FC236}">
                  <a16:creationId xmlns:a16="http://schemas.microsoft.com/office/drawing/2014/main" xmlns="" id="{5F10B1D8-B77F-FEB8-CC5C-8DEF4BB90559}"/>
                </a:ext>
              </a:extLst>
            </p:cNvPr>
            <p:cNvSpPr/>
            <p:nvPr/>
          </p:nvSpPr>
          <p:spPr>
            <a:xfrm>
              <a:off x="6051690"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213;p73">
              <a:extLst>
                <a:ext uri="{FF2B5EF4-FFF2-40B4-BE49-F238E27FC236}">
                  <a16:creationId xmlns:a16="http://schemas.microsoft.com/office/drawing/2014/main" xmlns="" id="{E0839077-C985-8EE8-C608-BFD76DD475CC}"/>
                </a:ext>
              </a:extLst>
            </p:cNvPr>
            <p:cNvSpPr/>
            <p:nvPr/>
          </p:nvSpPr>
          <p:spPr>
            <a:xfrm>
              <a:off x="6522248"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214;p73">
              <a:extLst>
                <a:ext uri="{FF2B5EF4-FFF2-40B4-BE49-F238E27FC236}">
                  <a16:creationId xmlns:a16="http://schemas.microsoft.com/office/drawing/2014/main" xmlns="" id="{D9198816-3418-1B54-4060-82E99C54A6DB}"/>
                </a:ext>
              </a:extLst>
            </p:cNvPr>
            <p:cNvSpPr/>
            <p:nvPr/>
          </p:nvSpPr>
          <p:spPr>
            <a:xfrm>
              <a:off x="6992806"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215;p73">
              <a:extLst>
                <a:ext uri="{FF2B5EF4-FFF2-40B4-BE49-F238E27FC236}">
                  <a16:creationId xmlns:a16="http://schemas.microsoft.com/office/drawing/2014/main" xmlns="" id="{AB1560C8-0E1E-D766-78A9-BA992C3BB1D7}"/>
                </a:ext>
              </a:extLst>
            </p:cNvPr>
            <p:cNvSpPr/>
            <p:nvPr/>
          </p:nvSpPr>
          <p:spPr>
            <a:xfrm>
              <a:off x="7463364"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216;p73">
              <a:extLst>
                <a:ext uri="{FF2B5EF4-FFF2-40B4-BE49-F238E27FC236}">
                  <a16:creationId xmlns:a16="http://schemas.microsoft.com/office/drawing/2014/main" xmlns="" id="{A01BF2FB-B52A-D2B3-F5DE-7C179417D3E6}"/>
                </a:ext>
              </a:extLst>
            </p:cNvPr>
            <p:cNvSpPr/>
            <p:nvPr/>
          </p:nvSpPr>
          <p:spPr>
            <a:xfrm>
              <a:off x="7933922"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217;p73">
              <a:extLst>
                <a:ext uri="{FF2B5EF4-FFF2-40B4-BE49-F238E27FC236}">
                  <a16:creationId xmlns:a16="http://schemas.microsoft.com/office/drawing/2014/main" xmlns="" id="{7B93A250-70C1-672B-2C02-5BF7B5122051}"/>
                </a:ext>
              </a:extLst>
            </p:cNvPr>
            <p:cNvSpPr/>
            <p:nvPr/>
          </p:nvSpPr>
          <p:spPr>
            <a:xfrm>
              <a:off x="8404480"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218;p73">
              <a:extLst>
                <a:ext uri="{FF2B5EF4-FFF2-40B4-BE49-F238E27FC236}">
                  <a16:creationId xmlns:a16="http://schemas.microsoft.com/office/drawing/2014/main" xmlns="" id="{7FB59994-18F2-EA79-196D-1BED5A9DA3F9}"/>
                </a:ext>
              </a:extLst>
            </p:cNvPr>
            <p:cNvSpPr/>
            <p:nvPr/>
          </p:nvSpPr>
          <p:spPr>
            <a:xfrm>
              <a:off x="8875038"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219;p73">
              <a:extLst>
                <a:ext uri="{FF2B5EF4-FFF2-40B4-BE49-F238E27FC236}">
                  <a16:creationId xmlns:a16="http://schemas.microsoft.com/office/drawing/2014/main" xmlns="" id="{BFDD7263-FAF7-BF23-9BAA-924CCF32B582}"/>
                </a:ext>
              </a:extLst>
            </p:cNvPr>
            <p:cNvSpPr/>
            <p:nvPr/>
          </p:nvSpPr>
          <p:spPr>
            <a:xfrm>
              <a:off x="9345596"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220;p73">
              <a:extLst>
                <a:ext uri="{FF2B5EF4-FFF2-40B4-BE49-F238E27FC236}">
                  <a16:creationId xmlns:a16="http://schemas.microsoft.com/office/drawing/2014/main" xmlns="" id="{3ED98CFF-7834-B96B-C39D-BB16EE0F1327}"/>
                </a:ext>
              </a:extLst>
            </p:cNvPr>
            <p:cNvSpPr/>
            <p:nvPr/>
          </p:nvSpPr>
          <p:spPr>
            <a:xfrm>
              <a:off x="10286713"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221;p73">
              <a:extLst>
                <a:ext uri="{FF2B5EF4-FFF2-40B4-BE49-F238E27FC236}">
                  <a16:creationId xmlns:a16="http://schemas.microsoft.com/office/drawing/2014/main" xmlns="" id="{805DF251-07EC-AA24-E42C-2BFF64F805B7}"/>
                </a:ext>
              </a:extLst>
            </p:cNvPr>
            <p:cNvSpPr/>
            <p:nvPr/>
          </p:nvSpPr>
          <p:spPr>
            <a:xfrm>
              <a:off x="9816154" y="3771818"/>
              <a:ext cx="129000" cy="129000"/>
            </a:xfrm>
            <a:prstGeom prst="ellipse">
              <a:avLst/>
            </a:prstGeom>
            <a:solidFill>
              <a:schemeClr val="accent6"/>
            </a:solidFill>
            <a:ln>
              <a:solidFill>
                <a:srgbClr val="E7871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bject 24">
            <a:extLst>
              <a:ext uri="{FF2B5EF4-FFF2-40B4-BE49-F238E27FC236}">
                <a16:creationId xmlns:a16="http://schemas.microsoft.com/office/drawing/2014/main" xmlns="" id="{18FB9EEC-B1D5-CF61-FA9D-42B6918A78C6}"/>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16</a:t>
            </a:fld>
            <a:endParaRPr lang="en-IN" dirty="0">
              <a:latin typeface="Garamond" panose="02020404030301010803" pitchFamily="18" charset="0"/>
            </a:endParaRPr>
          </a:p>
        </p:txBody>
      </p:sp>
      <p:sp>
        <p:nvSpPr>
          <p:cNvPr id="463" name="TextBox 462">
            <a:extLst>
              <a:ext uri="{FF2B5EF4-FFF2-40B4-BE49-F238E27FC236}">
                <a16:creationId xmlns:a16="http://schemas.microsoft.com/office/drawing/2014/main" xmlns="" id="{3F665051-8727-1F72-E124-F9E8760FF0CD}"/>
              </a:ext>
            </a:extLst>
          </p:cNvPr>
          <p:cNvSpPr txBox="1"/>
          <p:nvPr/>
        </p:nvSpPr>
        <p:spPr>
          <a:xfrm>
            <a:off x="5213606" y="1777963"/>
            <a:ext cx="3770833" cy="3149965"/>
          </a:xfrm>
          <a:prstGeom prst="rect">
            <a:avLst/>
          </a:prstGeom>
          <a:noFill/>
        </p:spPr>
        <p:txBody>
          <a:bodyPr wrap="square">
            <a:spAutoFit/>
          </a:bodyPr>
          <a:lstStyle/>
          <a:p>
            <a:pPr algn="just">
              <a:lnSpc>
                <a:spcPts val="1400"/>
              </a:lnSpc>
            </a:pPr>
            <a:r>
              <a:rPr lang="en-US" dirty="0">
                <a:latin typeface="Garamond" panose="02020404030301010803" pitchFamily="18" charset="0"/>
              </a:rPr>
              <a:t>In the Current scenario, Plastic and Polymers </a:t>
            </a:r>
          </a:p>
          <a:p>
            <a:pPr algn="just">
              <a:lnSpc>
                <a:spcPts val="1400"/>
              </a:lnSpc>
            </a:pPr>
            <a:r>
              <a:rPr lang="en-US" dirty="0">
                <a:latin typeface="Garamond" panose="02020404030301010803" pitchFamily="18" charset="0"/>
              </a:rPr>
              <a:t>Covers HSN 3901 to 3914: 3916 to 3921; 3925</a:t>
            </a:r>
          </a:p>
          <a:p>
            <a:pPr marL="285750" indent="-285750" algn="just">
              <a:lnSpc>
                <a:spcPts val="1400"/>
              </a:lnSpc>
              <a:buFont typeface="Garamond" panose="02020404030301010803" pitchFamily="18" charset="0"/>
              <a:buChar char="►"/>
            </a:pPr>
            <a:r>
              <a:rPr lang="en-US" dirty="0">
                <a:latin typeface="Garamond" panose="02020404030301010803" pitchFamily="18" charset="0"/>
              </a:rPr>
              <a:t>3923 </a:t>
            </a:r>
            <a:r>
              <a:rPr lang="en-US" b="1" dirty="0">
                <a:latin typeface="Garamond" panose="02020404030301010803" pitchFamily="18" charset="0"/>
              </a:rPr>
              <a:t>PET bottles </a:t>
            </a:r>
            <a:r>
              <a:rPr lang="en-US" dirty="0">
                <a:latin typeface="Garamond" panose="02020404030301010803" pitchFamily="18" charset="0"/>
              </a:rPr>
              <a:t>not covered under the said rules as Government emphasis on to reduce packing cost, optimum utilization of resources and for that government draft policy for this industry and cost records helps government to reduce such cost.</a:t>
            </a:r>
          </a:p>
          <a:p>
            <a:pPr marL="285750" indent="-285750" algn="just">
              <a:lnSpc>
                <a:spcPts val="1400"/>
              </a:lnSpc>
              <a:buFont typeface="Garamond" panose="02020404030301010803" pitchFamily="18" charset="0"/>
              <a:buChar char="►"/>
            </a:pPr>
            <a:r>
              <a:rPr lang="en-US" dirty="0">
                <a:latin typeface="Garamond" panose="02020404030301010803" pitchFamily="18" charset="0"/>
              </a:rPr>
              <a:t>PET bottle should be brought under the ambit of Cost Audit to address these issues effectively. An amendment should mandate manufacturers to maintain detailed cost records, providing crucial information for regulators, stakeholders, and the public to understand the economic aspects of manufacturing PET bottles.</a:t>
            </a:r>
          </a:p>
          <a:p>
            <a:pPr marL="285750" indent="-285750" algn="just">
              <a:lnSpc>
                <a:spcPts val="1400"/>
              </a:lnSpc>
              <a:buFont typeface="Garamond" panose="02020404030301010803" pitchFamily="18" charset="0"/>
              <a:buChar char="►"/>
            </a:pPr>
            <a:endParaRPr lang="en-US" dirty="0">
              <a:latin typeface="Garamond" panose="02020404030301010803" pitchFamily="18" charset="0"/>
            </a:endParaRPr>
          </a:p>
        </p:txBody>
      </p:sp>
    </p:spTree>
    <p:extLst>
      <p:ext uri="{BB962C8B-B14F-4D97-AF65-F5344CB8AC3E}">
        <p14:creationId xmlns:p14="http://schemas.microsoft.com/office/powerpoint/2010/main" xmlns="" val="4091573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567219" y="-176833"/>
            <a:ext cx="7639212" cy="726930"/>
          </a:xfrm>
          <a:prstGeom prst="rect">
            <a:avLst/>
          </a:prstGeom>
          <a:noFill/>
        </p:spPr>
        <p:txBody>
          <a:bodyPr wrap="square">
            <a:spAutoFit/>
          </a:bodyPr>
          <a:lstStyle/>
          <a:p>
            <a:pPr>
              <a:lnSpc>
                <a:spcPts val="5742"/>
              </a:lnSpc>
            </a:pPr>
            <a:r>
              <a:rPr lang="en-US" sz="2200" b="1" dirty="0">
                <a:latin typeface="Garamond" panose="02020404030301010803" pitchFamily="18" charset="0"/>
              </a:rPr>
              <a:t>Ambiguities in the Current Framework - Deemed Manufacture</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17</a:t>
            </a:fld>
            <a:endParaRPr lang="en-IN" dirty="0">
              <a:latin typeface="Garamond" panose="02020404030301010803" pitchFamily="18" charset="0"/>
            </a:endParaRPr>
          </a:p>
        </p:txBody>
      </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606432" cy="4493538"/>
          </a:xfrm>
          <a:prstGeom prst="rect">
            <a:avLst/>
          </a:prstGeom>
          <a:noFill/>
        </p:spPr>
        <p:txBody>
          <a:bodyPr wrap="square">
            <a:spAutoFit/>
          </a:bodyPr>
          <a:lstStyle/>
          <a:p>
            <a:pPr marL="171450" indent="-171450" algn="just">
              <a:buFont typeface="Wingdings" panose="05000000000000000000" pitchFamily="2" charset="2"/>
              <a:buChar char="v"/>
            </a:pPr>
            <a:r>
              <a:rPr lang="en-US" sz="1300" dirty="0">
                <a:latin typeface="Garamond" panose="02020404030301010803" pitchFamily="18" charset="0"/>
              </a:rPr>
              <a:t>Varied interpretations of job work contracts</a:t>
            </a:r>
          </a:p>
          <a:p>
            <a:pPr marL="171450" indent="-171450" algn="just">
              <a:buFont typeface="Wingdings" panose="05000000000000000000" pitchFamily="2" charset="2"/>
              <a:buChar char="v"/>
            </a:pPr>
            <a:r>
              <a:rPr lang="en-US" sz="1300" b="1" kern="100" dirty="0">
                <a:latin typeface="Garamond" panose="02020404030301010803" pitchFamily="18" charset="0"/>
                <a:ea typeface="SimSun" panose="02010600030101010101" pitchFamily="2" charset="-122"/>
              </a:rPr>
              <a:t>Loopholes</a:t>
            </a:r>
            <a:r>
              <a:rPr lang="en-US" sz="1300" kern="100" dirty="0">
                <a:latin typeface="Garamond" panose="02020404030301010803" pitchFamily="18" charset="0"/>
                <a:ea typeface="SimSun" panose="02010600030101010101" pitchFamily="2" charset="-122"/>
              </a:rPr>
              <a:t> in classification as </a:t>
            </a:r>
            <a:r>
              <a:rPr lang="en-US" sz="1300" b="1" kern="100" dirty="0">
                <a:latin typeface="Garamond" panose="02020404030301010803" pitchFamily="18" charset="0"/>
                <a:ea typeface="SimSun" panose="02010600030101010101" pitchFamily="2" charset="-122"/>
              </a:rPr>
              <a:t>deemed manufacturers vs. pure traders</a:t>
            </a:r>
          </a:p>
          <a:p>
            <a:pPr marL="171450" indent="-171450" algn="just">
              <a:buFont typeface="Wingdings" panose="05000000000000000000" pitchFamily="2" charset="2"/>
              <a:buChar char="v"/>
            </a:pPr>
            <a:r>
              <a:rPr lang="en-US" sz="1300" kern="100" dirty="0">
                <a:latin typeface="Garamond" panose="02020404030301010803" pitchFamily="18" charset="0"/>
                <a:ea typeface="SimSun" panose="02010600030101010101" pitchFamily="2" charset="-122"/>
              </a:rPr>
              <a:t>Regulatory uncertainty and exploitation</a:t>
            </a:r>
          </a:p>
          <a:p>
            <a:pPr algn="just"/>
            <a:endParaRPr lang="en-US" sz="1200" b="1" dirty="0">
              <a:latin typeface="Garamond" panose="02020404030301010803" pitchFamily="18" charset="0"/>
            </a:endParaRPr>
          </a:p>
          <a:p>
            <a:pPr algn="just">
              <a:tabLst>
                <a:tab pos="360363" algn="l"/>
              </a:tabLst>
            </a:pPr>
            <a:r>
              <a:rPr lang="en-US" sz="1200" b="1" dirty="0">
                <a:latin typeface="Garamond" panose="02020404030301010803" pitchFamily="18" charset="0"/>
              </a:rPr>
              <a:t>Scenarios 1:</a:t>
            </a:r>
          </a:p>
          <a:p>
            <a:pPr marL="171450" indent="-171450" algn="just">
              <a:buFontTx/>
              <a:buChar char="-"/>
              <a:tabLst>
                <a:tab pos="360363" algn="l"/>
              </a:tabLst>
            </a:pPr>
            <a:r>
              <a:rPr lang="en-US" sz="1200" dirty="0">
                <a:latin typeface="Garamond" panose="02020404030301010803" pitchFamily="18" charset="0"/>
              </a:rPr>
              <a:t>Company 'B' uses its own materials to manufacture products	-    Products sold to Company 'A’</a:t>
            </a:r>
          </a:p>
          <a:p>
            <a:pPr marL="171450" indent="-171450" algn="just">
              <a:buFontTx/>
              <a:buChar char="-"/>
              <a:tabLst>
                <a:tab pos="360363" algn="l"/>
              </a:tabLst>
            </a:pPr>
            <a:r>
              <a:rPr lang="en-US" sz="1200" dirty="0">
                <a:latin typeface="Garamond" panose="02020404030301010803" pitchFamily="18" charset="0"/>
              </a:rPr>
              <a:t>Company 'A' handles branding, marketing, and distribution	</a:t>
            </a:r>
            <a:r>
              <a:rPr lang="en-US" sz="1200" b="1" dirty="0">
                <a:latin typeface="Garamond" panose="02020404030301010803" pitchFamily="18" charset="0"/>
              </a:rPr>
              <a:t>Result</a:t>
            </a:r>
            <a:r>
              <a:rPr lang="en-US" sz="1200" dirty="0">
                <a:latin typeface="Garamond" panose="02020404030301010803" pitchFamily="18" charset="0"/>
              </a:rPr>
              <a:t>: Both companies subject to cost accounting rules</a:t>
            </a:r>
          </a:p>
          <a:p>
            <a:pPr algn="just">
              <a:tabLst>
                <a:tab pos="360363" algn="l"/>
              </a:tabLst>
            </a:pPr>
            <a:endParaRPr lang="en-US" sz="1200" b="1" dirty="0">
              <a:latin typeface="Garamond" panose="02020404030301010803" pitchFamily="18" charset="0"/>
            </a:endParaRPr>
          </a:p>
          <a:p>
            <a:pPr algn="just">
              <a:tabLst>
                <a:tab pos="360363" algn="l"/>
              </a:tabLst>
            </a:pPr>
            <a:r>
              <a:rPr lang="en-US" sz="1200" b="1" dirty="0">
                <a:latin typeface="Garamond" panose="02020404030301010803" pitchFamily="18" charset="0"/>
              </a:rPr>
              <a:t>Scenarios 2:</a:t>
            </a:r>
          </a:p>
          <a:p>
            <a:pPr algn="just">
              <a:tabLst>
                <a:tab pos="360363" algn="l"/>
              </a:tabLst>
            </a:pPr>
            <a:r>
              <a:rPr lang="en-US" sz="1200" dirty="0">
                <a:latin typeface="Garamond" panose="02020404030301010803" pitchFamily="18" charset="0"/>
              </a:rPr>
              <a:t> - Company 'A' supplies materials to Company ‘B’ for processing. </a:t>
            </a:r>
          </a:p>
          <a:p>
            <a:pPr algn="just">
              <a:tabLst>
                <a:tab pos="360363" algn="l"/>
              </a:tabLst>
            </a:pPr>
            <a:r>
              <a:rPr lang="en-US" sz="1200" dirty="0">
                <a:latin typeface="Garamond" panose="02020404030301010803" pitchFamily="18" charset="0"/>
              </a:rPr>
              <a:t> - Company 'B' processes materials and attaches </a:t>
            </a:r>
            <a:r>
              <a:rPr lang="en-US" sz="1200" b="1" dirty="0">
                <a:latin typeface="Garamond" panose="02020404030301010803" pitchFamily="18" charset="0"/>
              </a:rPr>
              <a:t>Company 'A's brand name and logo</a:t>
            </a:r>
          </a:p>
          <a:p>
            <a:pPr marL="171450" indent="-171450" algn="just">
              <a:buFontTx/>
              <a:buChar char="-"/>
              <a:tabLst>
                <a:tab pos="360363" algn="l"/>
              </a:tabLst>
            </a:pPr>
            <a:r>
              <a:rPr lang="en-US" sz="1200" dirty="0">
                <a:latin typeface="Garamond" panose="02020404030301010803" pitchFamily="18" charset="0"/>
              </a:rPr>
              <a:t>Finished product sent back to Company ‘A’ and then Company A managing branding, marketing, and distribution.	</a:t>
            </a:r>
          </a:p>
          <a:p>
            <a:pPr marL="171450" indent="-171450" algn="just">
              <a:buFontTx/>
              <a:buChar char="-"/>
              <a:tabLst>
                <a:tab pos="360363" algn="l"/>
              </a:tabLst>
            </a:pPr>
            <a:r>
              <a:rPr lang="en-US" sz="1200" b="1" dirty="0">
                <a:latin typeface="Garamond" panose="02020404030301010803" pitchFamily="18" charset="0"/>
              </a:rPr>
              <a:t>Result:</a:t>
            </a:r>
            <a:r>
              <a:rPr lang="en-US" sz="1200" dirty="0">
                <a:latin typeface="Garamond" panose="02020404030301010803" pitchFamily="18" charset="0"/>
              </a:rPr>
              <a:t> Company 'A' as considers itself a trader while Company 'B' earns job charges, exemptions due to low turnover for Company ‘B’</a:t>
            </a:r>
          </a:p>
          <a:p>
            <a:pPr marL="171450" indent="-171450" algn="just">
              <a:buFontTx/>
              <a:buChar char="-"/>
              <a:tabLst>
                <a:tab pos="360363" algn="l"/>
              </a:tabLst>
            </a:pPr>
            <a:endParaRPr lang="en-US" sz="1200" dirty="0">
              <a:latin typeface="Garamond" panose="02020404030301010803" pitchFamily="18" charset="0"/>
            </a:endParaRPr>
          </a:p>
          <a:p>
            <a:pPr algn="just">
              <a:tabLst>
                <a:tab pos="360363" algn="l"/>
              </a:tabLst>
            </a:pPr>
            <a:r>
              <a:rPr lang="en-US" b="1" u="sng" dirty="0">
                <a:latin typeface="Garamond" panose="02020404030301010803" pitchFamily="18" charset="0"/>
              </a:rPr>
              <a:t>Relevant Legal Provisions</a:t>
            </a:r>
          </a:p>
          <a:p>
            <a:pPr algn="just"/>
            <a:r>
              <a:rPr lang="en-US" sz="1200" dirty="0">
                <a:latin typeface="Garamond" panose="02020404030301010803" pitchFamily="18" charset="0"/>
              </a:rPr>
              <a:t>- CETA 1985: </a:t>
            </a:r>
            <a:r>
              <a:rPr lang="en-US" sz="1200" b="1" dirty="0">
                <a:latin typeface="Garamond" panose="02020404030301010803" pitchFamily="18" charset="0"/>
              </a:rPr>
              <a:t>Deemed manufacture </a:t>
            </a:r>
            <a:r>
              <a:rPr lang="en-US" sz="1200" dirty="0">
                <a:latin typeface="Garamond" panose="02020404030301010803" pitchFamily="18" charset="0"/>
              </a:rPr>
              <a:t>includes processes specified in the First Schedule activities like packing, repacking, labeling, or re-labeling as outlined as deemed manufacture</a:t>
            </a:r>
          </a:p>
          <a:p>
            <a:pPr algn="just"/>
            <a:r>
              <a:rPr lang="en-US" sz="1200" dirty="0">
                <a:latin typeface="Garamond" panose="02020404030301010803" pitchFamily="18" charset="0"/>
              </a:rPr>
              <a:t>- DPCO: 'Manufacturing' includes processes for making, altering, finishing, packing, labeling, and adapting drugs for sale or distribution.</a:t>
            </a:r>
          </a:p>
          <a:p>
            <a:pPr algn="just"/>
            <a:endParaRPr lang="en-IN" b="1" dirty="0">
              <a:latin typeface="Garamond" panose="02020404030301010803" pitchFamily="18" charset="0"/>
            </a:endParaRPr>
          </a:p>
          <a:p>
            <a:pPr algn="just"/>
            <a:r>
              <a:rPr lang="en-IN" b="1" u="sng" dirty="0">
                <a:latin typeface="Garamond" panose="02020404030301010803" pitchFamily="18" charset="0"/>
              </a:rPr>
              <a:t>Suggestion</a:t>
            </a:r>
          </a:p>
          <a:p>
            <a:pPr algn="just"/>
            <a:r>
              <a:rPr lang="en-US" sz="1300" dirty="0">
                <a:solidFill>
                  <a:schemeClr val="tx1"/>
                </a:solidFill>
                <a:latin typeface="Garamond" panose="02020404030301010803" pitchFamily="18" charset="0"/>
              </a:rPr>
              <a:t>Clarity in </a:t>
            </a:r>
            <a:r>
              <a:rPr lang="en-US" sz="1300" dirty="0">
                <a:latin typeface="Garamond" panose="02020404030301010803" pitchFamily="18" charset="0"/>
              </a:rPr>
              <a:t>definition of production of goods to include deemed manufacturing Cover job work providers under Cost Audit Rules Align cost audit regulations with current manufacturing practices</a:t>
            </a:r>
            <a:endParaRPr lang="en-IN" sz="1300" dirty="0">
              <a:latin typeface="Garamond" panose="02020404030301010803" pitchFamily="18" charset="0"/>
            </a:endParaRPr>
          </a:p>
        </p:txBody>
      </p:sp>
    </p:spTree>
    <p:extLst>
      <p:ext uri="{BB962C8B-B14F-4D97-AF65-F5344CB8AC3E}">
        <p14:creationId xmlns:p14="http://schemas.microsoft.com/office/powerpoint/2010/main" xmlns="" val="184061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Recommendations on Chapter 6 – Service Industry</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18</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557210"/>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en-US" b="1" i="0" u="none" strike="noStrike" baseline="0" dirty="0">
                <a:latin typeface="Garamond" panose="02020404030301010803" pitchFamily="18" charset="0"/>
              </a:rPr>
              <a:t>6.6.3 Views/Recommendations of the Committee </a:t>
            </a:r>
          </a:p>
          <a:p>
            <a:pPr algn="just">
              <a:lnSpc>
                <a:spcPct val="107000"/>
              </a:lnSpc>
              <a:spcAft>
                <a:spcPts val="800"/>
              </a:spcAft>
            </a:pPr>
            <a:r>
              <a:rPr lang="en-US" b="0" i="0" u="none" strike="noStrike" baseline="0" dirty="0">
                <a:latin typeface="Garamond" panose="02020404030301010803" pitchFamily="18" charset="0"/>
              </a:rPr>
              <a:t>The Committee recommended that the class of companies engaged in the production of the goods or providing services, as specified in the CCRA Rules, having an aggregate turnover of the product or products or service or services of rupees </a:t>
            </a:r>
            <a:r>
              <a:rPr lang="en-US" b="1" i="0" u="none" strike="noStrike" baseline="0" dirty="0">
                <a:latin typeface="Garamond" panose="02020404030301010803" pitchFamily="18" charset="0"/>
              </a:rPr>
              <a:t>seventy five crore </a:t>
            </a:r>
            <a:r>
              <a:rPr lang="en-US" b="0" i="0" u="none" strike="noStrike" baseline="0" dirty="0">
                <a:latin typeface="Garamond" panose="02020404030301010803" pitchFamily="18" charset="0"/>
              </a:rPr>
              <a:t>or more during any one of the immediately three preceding financial years, shall maintain cost records and conduct cost audit for such products or services.</a:t>
            </a:r>
          </a:p>
          <a:p>
            <a:pPr algn="just">
              <a:lnSpc>
                <a:spcPct val="107000"/>
              </a:lnSpc>
              <a:spcAft>
                <a:spcPts val="800"/>
              </a:spcAft>
            </a:pPr>
            <a:r>
              <a:rPr lang="en-US" b="1" i="0" u="none" strike="noStrike" baseline="0" dirty="0">
                <a:latin typeface="Garamond" panose="02020404030301010803" pitchFamily="18" charset="0"/>
              </a:rPr>
              <a:t>Comments:</a:t>
            </a:r>
          </a:p>
          <a:p>
            <a:pPr marL="268288" indent="-268288">
              <a:lnSpc>
                <a:spcPct val="107000"/>
              </a:lnSpc>
              <a:spcAft>
                <a:spcPts val="800"/>
              </a:spcAft>
              <a:buFont typeface="Wingdings" panose="05000000000000000000" pitchFamily="2" charset="2"/>
              <a:buChar char="q"/>
            </a:pPr>
            <a:r>
              <a:rPr lang="en-US" sz="1300" b="1" i="0" u="none" strike="noStrike" baseline="0" dirty="0">
                <a:latin typeface="Garamond" panose="02020404030301010803" pitchFamily="18" charset="0"/>
              </a:rPr>
              <a:t>Current Framework Issues:</a:t>
            </a:r>
          </a:p>
          <a:p>
            <a:pPr marL="285750" indent="-17463">
              <a:lnSpc>
                <a:spcPct val="107000"/>
              </a:lnSpc>
              <a:spcAft>
                <a:spcPts val="800"/>
              </a:spcAft>
              <a:buFont typeface="Wingdings" panose="05000000000000000000" pitchFamily="2" charset="2"/>
              <a:buChar char="v"/>
            </a:pPr>
            <a:r>
              <a:rPr lang="en-US" sz="1300" b="0" i="0" u="none" strike="noStrike" baseline="0" dirty="0">
                <a:latin typeface="Garamond" panose="02020404030301010803" pitchFamily="18" charset="0"/>
              </a:rPr>
              <a:t> Turnover threshold of ₹75 Crore impacts the Service sectors like green energy (Solar Electricity Generation), hospitality, education, construction, real estate, and health services. </a:t>
            </a:r>
          </a:p>
          <a:p>
            <a:pPr marL="285750" indent="-285750">
              <a:lnSpc>
                <a:spcPct val="107000"/>
              </a:lnSpc>
              <a:spcAft>
                <a:spcPts val="800"/>
              </a:spcAft>
              <a:buFont typeface="Wingdings" panose="05000000000000000000" pitchFamily="2" charset="2"/>
              <a:buChar char="q"/>
            </a:pPr>
            <a:r>
              <a:rPr lang="en-US" sz="1300" b="1" i="0" u="none" strike="noStrike" baseline="0" dirty="0">
                <a:latin typeface="Garamond" panose="02020404030301010803" pitchFamily="18" charset="0"/>
              </a:rPr>
              <a:t>Challenges:</a:t>
            </a:r>
          </a:p>
          <a:p>
            <a:pPr marL="554037" indent="-285750">
              <a:lnSpc>
                <a:spcPct val="107000"/>
              </a:lnSpc>
              <a:spcAft>
                <a:spcPts val="800"/>
              </a:spcAft>
              <a:buFont typeface="Wingdings" panose="05000000000000000000" pitchFamily="2" charset="2"/>
              <a:buChar char="v"/>
            </a:pPr>
            <a:r>
              <a:rPr lang="en-US" sz="1300" b="0" i="0" u="none" strike="noStrike" baseline="0" dirty="0">
                <a:latin typeface="Garamond" panose="02020404030301010803" pitchFamily="18" charset="0"/>
              </a:rPr>
              <a:t>Companies may manipulate turnover to avoid cost audits by preparing SPV. (Hotels and Real Estate industry has different SPV’s for each projects or hotels)</a:t>
            </a:r>
          </a:p>
          <a:p>
            <a:pPr marL="554037" indent="-285750">
              <a:lnSpc>
                <a:spcPct val="107000"/>
              </a:lnSpc>
              <a:spcAft>
                <a:spcPts val="800"/>
              </a:spcAft>
              <a:buFont typeface="Wingdings" panose="05000000000000000000" pitchFamily="2" charset="2"/>
              <a:buChar char="v"/>
            </a:pPr>
            <a:r>
              <a:rPr lang="en-US" sz="1300" b="0" i="0" u="none" strike="noStrike" baseline="0" dirty="0">
                <a:latin typeface="Garamond" panose="02020404030301010803" pitchFamily="18" charset="0"/>
              </a:rPr>
              <a:t>Lack of monitoring mechanisms for product/service-specific turnover. The current framework does not provide authenticated or audited criteria to determine when cost audit applicability is triggered. Previously, the process was clear: first, the turnover was checked, and then, if the turnover of products covered under the CCRA Rules was ₹35 Crore or more, a cost audit was required. However, in cases where companies produce multiple products, some of which fall under the criteria, the applicability of cost audits has become unclear.</a:t>
            </a:r>
            <a:endParaRPr lang="en-US" b="0" i="0" u="none" strike="noStrike" baseline="0" dirty="0">
              <a:latin typeface="Garamond" panose="02020404030301010803" pitchFamily="18" charset="0"/>
            </a:endParaRPr>
          </a:p>
        </p:txBody>
      </p:sp>
    </p:spTree>
    <p:extLst>
      <p:ext uri="{BB962C8B-B14F-4D97-AF65-F5344CB8AC3E}">
        <p14:creationId xmlns:p14="http://schemas.microsoft.com/office/powerpoint/2010/main" xmlns="" val="230576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Recommendations on Chapter 6 – Service Industry</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19</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478325"/>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en-US" b="1" i="0" u="none" strike="noStrike" baseline="0" dirty="0">
                <a:latin typeface="Garamond" panose="02020404030301010803" pitchFamily="18" charset="0"/>
              </a:rPr>
              <a:t>Suggestion on 6.6.3</a:t>
            </a:r>
          </a:p>
          <a:p>
            <a:pPr marL="285750" indent="-285750" algn="just">
              <a:lnSpc>
                <a:spcPct val="107000"/>
              </a:lnSpc>
              <a:spcAft>
                <a:spcPts val="800"/>
              </a:spcAft>
              <a:buFont typeface="Wingdings" panose="05000000000000000000" pitchFamily="2" charset="2"/>
              <a:buChar char="q"/>
            </a:pPr>
            <a:r>
              <a:rPr lang="en-IN" b="1" dirty="0">
                <a:latin typeface="Garamond" panose="02020404030301010803" pitchFamily="18" charset="0"/>
              </a:rPr>
              <a:t>Lower Turnover Threshold:</a:t>
            </a:r>
          </a:p>
          <a:p>
            <a:pPr marL="171450" indent="-171450" algn="just">
              <a:lnSpc>
                <a:spcPct val="107000"/>
              </a:lnSpc>
              <a:spcAft>
                <a:spcPts val="800"/>
              </a:spcAft>
              <a:buFont typeface="Wingdings" panose="05000000000000000000" pitchFamily="2" charset="2"/>
              <a:buChar char="ü"/>
            </a:pPr>
            <a:r>
              <a:rPr lang="en-US" sz="1200" dirty="0">
                <a:latin typeface="Garamond" panose="02020404030301010803" pitchFamily="18" charset="0"/>
              </a:rPr>
              <a:t>Reduce from ₹75 Crore to ₹35 Crore for the Service Industries. </a:t>
            </a:r>
          </a:p>
          <a:p>
            <a:pPr marL="171450" indent="-171450" algn="just">
              <a:lnSpc>
                <a:spcPct val="107000"/>
              </a:lnSpc>
              <a:spcAft>
                <a:spcPts val="800"/>
              </a:spcAft>
              <a:buFont typeface="Wingdings" panose="05000000000000000000" pitchFamily="2" charset="2"/>
              <a:buChar char="ü"/>
            </a:pPr>
            <a:r>
              <a:rPr lang="en-US" sz="1200" dirty="0">
                <a:latin typeface="Garamond" panose="02020404030301010803" pitchFamily="18" charset="0"/>
              </a:rPr>
              <a:t>Broaden the scope for transparency and efficiency.</a:t>
            </a:r>
            <a:endParaRPr lang="en-IN" sz="1200" dirty="0">
              <a:latin typeface="Garamond" panose="02020404030301010803" pitchFamily="18" charset="0"/>
            </a:endParaRPr>
          </a:p>
          <a:p>
            <a:pPr marL="285750" indent="-285750" algn="just">
              <a:lnSpc>
                <a:spcPct val="107000"/>
              </a:lnSpc>
              <a:spcAft>
                <a:spcPts val="800"/>
              </a:spcAft>
              <a:buFont typeface="Wingdings" panose="05000000000000000000" pitchFamily="2" charset="2"/>
              <a:buChar char="q"/>
            </a:pPr>
            <a:r>
              <a:rPr lang="en-US" b="1" i="0" u="none" strike="noStrike" baseline="0" dirty="0">
                <a:latin typeface="Garamond" panose="02020404030301010803" pitchFamily="18" charset="0"/>
              </a:rPr>
              <a:t>Stricter Regulation of SPVs</a:t>
            </a:r>
            <a:r>
              <a:rPr lang="en-US" b="0" i="0" u="none" strike="noStrike" baseline="0" dirty="0">
                <a:latin typeface="Garamond" panose="02020404030301010803" pitchFamily="18" charset="0"/>
              </a:rPr>
              <a:t>:</a:t>
            </a:r>
          </a:p>
          <a:p>
            <a:pPr marL="285750" indent="-285750" algn="just">
              <a:lnSpc>
                <a:spcPct val="107000"/>
              </a:lnSpc>
              <a:spcAft>
                <a:spcPts val="800"/>
              </a:spcAft>
              <a:buFont typeface="Wingdings" panose="05000000000000000000" pitchFamily="2" charset="2"/>
              <a:buChar char="ü"/>
            </a:pPr>
            <a:r>
              <a:rPr lang="en-US" b="0" i="0" u="none" strike="noStrike" baseline="0" dirty="0">
                <a:latin typeface="Garamond" panose="02020404030301010803" pitchFamily="18" charset="0"/>
              </a:rPr>
              <a:t>Closer scrutiny of asset transfers and turnover definitions</a:t>
            </a:r>
          </a:p>
          <a:p>
            <a:pPr marL="285750" indent="-285750" algn="just">
              <a:lnSpc>
                <a:spcPct val="107000"/>
              </a:lnSpc>
              <a:spcAft>
                <a:spcPts val="800"/>
              </a:spcAft>
              <a:buFont typeface="Wingdings" panose="05000000000000000000" pitchFamily="2" charset="2"/>
              <a:buChar char="ü"/>
            </a:pPr>
            <a:r>
              <a:rPr lang="en-US" b="0" i="0" u="none" strike="noStrike" baseline="0" dirty="0">
                <a:latin typeface="Garamond" panose="02020404030301010803" pitchFamily="18" charset="0"/>
              </a:rPr>
              <a:t>Prevent misuse to avoid cost audits.</a:t>
            </a:r>
          </a:p>
          <a:p>
            <a:pPr marL="285750" indent="-285750" algn="just">
              <a:lnSpc>
                <a:spcPct val="107000"/>
              </a:lnSpc>
              <a:spcAft>
                <a:spcPts val="800"/>
              </a:spcAft>
              <a:buFont typeface="Wingdings" panose="05000000000000000000" pitchFamily="2" charset="2"/>
              <a:buChar char="q"/>
            </a:pPr>
            <a:r>
              <a:rPr lang="en-US" b="1" i="0" u="none" strike="noStrike" baseline="0" dirty="0">
                <a:latin typeface="Garamond" panose="02020404030301010803" pitchFamily="18" charset="0"/>
              </a:rPr>
              <a:t>Sector-Specific Frameworks:</a:t>
            </a:r>
          </a:p>
          <a:p>
            <a:pPr marL="285750" indent="-285750" algn="just">
              <a:lnSpc>
                <a:spcPct val="107000"/>
              </a:lnSpc>
              <a:spcAft>
                <a:spcPts val="800"/>
              </a:spcAft>
              <a:buFont typeface="Wingdings" panose="05000000000000000000" pitchFamily="2" charset="2"/>
              <a:buChar char="ü"/>
            </a:pPr>
            <a:r>
              <a:rPr lang="en-US" b="0" i="0" u="none" strike="noStrike" baseline="0" dirty="0">
                <a:latin typeface="Garamond" panose="02020404030301010803" pitchFamily="18" charset="0"/>
              </a:rPr>
              <a:t>Lower threshold for solar and wind energy companies to ₹35 Crore.</a:t>
            </a:r>
          </a:p>
          <a:p>
            <a:pPr marL="285750" indent="-285750" algn="just">
              <a:lnSpc>
                <a:spcPct val="107000"/>
              </a:lnSpc>
              <a:spcAft>
                <a:spcPts val="800"/>
              </a:spcAft>
              <a:buFont typeface="Wingdings" panose="05000000000000000000" pitchFamily="2" charset="2"/>
              <a:buChar char="ü"/>
            </a:pPr>
            <a:r>
              <a:rPr lang="en-US" b="0" i="0" u="none" strike="noStrike" baseline="0" dirty="0">
                <a:latin typeface="Garamond" panose="02020404030301010803" pitchFamily="18" charset="0"/>
              </a:rPr>
              <a:t>Lowering the turnover threshold ensures more comprehensive data set, industry-wide insights, identifying potential issues and inefficiencies can address earlier in their growth stages.</a:t>
            </a:r>
            <a:endParaRPr lang="en-US" dirty="0">
              <a:latin typeface="Garamond" panose="02020404030301010803" pitchFamily="18" charset="0"/>
            </a:endParaRPr>
          </a:p>
        </p:txBody>
      </p:sp>
    </p:spTree>
    <p:extLst>
      <p:ext uri="{BB962C8B-B14F-4D97-AF65-F5344CB8AC3E}">
        <p14:creationId xmlns:p14="http://schemas.microsoft.com/office/powerpoint/2010/main" xmlns="" val="247099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7597C9-D230-09F0-B6DE-D7C38CAA6AEE}"/>
              </a:ext>
            </a:extLst>
          </p:cNvPr>
          <p:cNvSpPr/>
          <p:nvPr/>
        </p:nvSpPr>
        <p:spPr>
          <a:xfrm>
            <a:off x="0" y="0"/>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TextBox 5">
            <a:extLst>
              <a:ext uri="{FF2B5EF4-FFF2-40B4-BE49-F238E27FC236}">
                <a16:creationId xmlns:a16="http://schemas.microsoft.com/office/drawing/2014/main" xmlns="" id="{49820ABF-322F-CE10-F49F-7B6C908D620B}"/>
              </a:ext>
            </a:extLst>
          </p:cNvPr>
          <p:cNvSpPr txBox="1"/>
          <p:nvPr/>
        </p:nvSpPr>
        <p:spPr>
          <a:xfrm>
            <a:off x="668565" y="-119251"/>
            <a:ext cx="7639212" cy="741357"/>
          </a:xfrm>
          <a:prstGeom prst="rect">
            <a:avLst/>
          </a:prstGeom>
          <a:noFill/>
        </p:spPr>
        <p:txBody>
          <a:bodyPr wrap="square">
            <a:spAutoFit/>
          </a:bodyPr>
          <a:lstStyle/>
          <a:p>
            <a:pPr>
              <a:lnSpc>
                <a:spcPts val="5742"/>
              </a:lnSpc>
            </a:pPr>
            <a:r>
              <a:rPr lang="en-US" sz="2600" b="1" dirty="0">
                <a:latin typeface="Garamond" panose="02020404030301010803" pitchFamily="18" charset="0"/>
              </a:rPr>
              <a:t>Table of Contents</a:t>
            </a:r>
          </a:p>
        </p:txBody>
      </p:sp>
      <p:grpSp>
        <p:nvGrpSpPr>
          <p:cNvPr id="36" name="Google Shape;2714;p36">
            <a:extLst>
              <a:ext uri="{FF2B5EF4-FFF2-40B4-BE49-F238E27FC236}">
                <a16:creationId xmlns:a16="http://schemas.microsoft.com/office/drawing/2014/main" xmlns="" id="{154CAFF7-9488-882C-4937-87727C5C53DB}"/>
              </a:ext>
            </a:extLst>
          </p:cNvPr>
          <p:cNvGrpSpPr/>
          <p:nvPr/>
        </p:nvGrpSpPr>
        <p:grpSpPr>
          <a:xfrm rot="5400000">
            <a:off x="8134880" y="-685296"/>
            <a:ext cx="291040" cy="1727201"/>
            <a:chOff x="164300" y="3082350"/>
            <a:chExt cx="228025" cy="1253150"/>
          </a:xfrm>
        </p:grpSpPr>
        <p:sp>
          <p:nvSpPr>
            <p:cNvPr id="37" name="Google Shape;2715;p36">
              <a:extLst>
                <a:ext uri="{FF2B5EF4-FFF2-40B4-BE49-F238E27FC236}">
                  <a16:creationId xmlns:a16="http://schemas.microsoft.com/office/drawing/2014/main" xmlns="" id="{9AE9D002-CD8B-C2A9-4CEA-AAB753E86CDA}"/>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2716;p36">
              <a:extLst>
                <a:ext uri="{FF2B5EF4-FFF2-40B4-BE49-F238E27FC236}">
                  <a16:creationId xmlns:a16="http://schemas.microsoft.com/office/drawing/2014/main" xmlns="" id="{50A8504F-7CA0-F0B4-70C6-DA400F36A1F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717;p36">
              <a:extLst>
                <a:ext uri="{FF2B5EF4-FFF2-40B4-BE49-F238E27FC236}">
                  <a16:creationId xmlns:a16="http://schemas.microsoft.com/office/drawing/2014/main" xmlns="" id="{E9F1D9FE-8D0D-756C-C303-5DAEB68B6AF1}"/>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718;p36">
              <a:extLst>
                <a:ext uri="{FF2B5EF4-FFF2-40B4-BE49-F238E27FC236}">
                  <a16:creationId xmlns:a16="http://schemas.microsoft.com/office/drawing/2014/main" xmlns="" id="{EEB212BC-4144-4006-E07A-B50B9E5B8E1C}"/>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719;p36">
              <a:extLst>
                <a:ext uri="{FF2B5EF4-FFF2-40B4-BE49-F238E27FC236}">
                  <a16:creationId xmlns:a16="http://schemas.microsoft.com/office/drawing/2014/main" xmlns="" id="{EBE335F9-C12E-932F-4EC5-DF22D9E48509}"/>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720;p36">
              <a:extLst>
                <a:ext uri="{FF2B5EF4-FFF2-40B4-BE49-F238E27FC236}">
                  <a16:creationId xmlns:a16="http://schemas.microsoft.com/office/drawing/2014/main" xmlns="" id="{148239A0-7898-7CFA-79E5-924DCABB24D1}"/>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721;p36">
              <a:extLst>
                <a:ext uri="{FF2B5EF4-FFF2-40B4-BE49-F238E27FC236}">
                  <a16:creationId xmlns:a16="http://schemas.microsoft.com/office/drawing/2014/main" xmlns="" id="{4547E271-4846-6AC4-E591-5CFD66548F44}"/>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2;p36">
              <a:extLst>
                <a:ext uri="{FF2B5EF4-FFF2-40B4-BE49-F238E27FC236}">
                  <a16:creationId xmlns:a16="http://schemas.microsoft.com/office/drawing/2014/main" xmlns="" id="{8084C461-62FD-997D-A7EF-D1376D55C568}"/>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3;p36">
              <a:extLst>
                <a:ext uri="{FF2B5EF4-FFF2-40B4-BE49-F238E27FC236}">
                  <a16:creationId xmlns:a16="http://schemas.microsoft.com/office/drawing/2014/main" xmlns="" id="{BF167A05-3EA2-4BC1-E09E-07868F17A98B}"/>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724;p36">
              <a:extLst>
                <a:ext uri="{FF2B5EF4-FFF2-40B4-BE49-F238E27FC236}">
                  <a16:creationId xmlns:a16="http://schemas.microsoft.com/office/drawing/2014/main" xmlns="" id="{481F7A9F-04F9-02C9-C8B5-94DEBDA243C9}"/>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5;p36">
              <a:extLst>
                <a:ext uri="{FF2B5EF4-FFF2-40B4-BE49-F238E27FC236}">
                  <a16:creationId xmlns:a16="http://schemas.microsoft.com/office/drawing/2014/main" xmlns="" id="{2A7B0E9E-E88F-E81D-39BA-D764A7A626C1}"/>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726;p36">
              <a:extLst>
                <a:ext uri="{FF2B5EF4-FFF2-40B4-BE49-F238E27FC236}">
                  <a16:creationId xmlns:a16="http://schemas.microsoft.com/office/drawing/2014/main" xmlns="" id="{847A8358-7718-9410-3E12-0B2394CCD5DB}"/>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7;p36">
              <a:extLst>
                <a:ext uri="{FF2B5EF4-FFF2-40B4-BE49-F238E27FC236}">
                  <a16:creationId xmlns:a16="http://schemas.microsoft.com/office/drawing/2014/main" xmlns="" id="{83E987AD-2D61-BAF0-FA09-07DF1115E32A}"/>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728;p36">
              <a:extLst>
                <a:ext uri="{FF2B5EF4-FFF2-40B4-BE49-F238E27FC236}">
                  <a16:creationId xmlns:a16="http://schemas.microsoft.com/office/drawing/2014/main" xmlns="" id="{BDF1FCAD-579A-E99B-48A3-B662AEFD66F6}"/>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729;p36">
              <a:extLst>
                <a:ext uri="{FF2B5EF4-FFF2-40B4-BE49-F238E27FC236}">
                  <a16:creationId xmlns:a16="http://schemas.microsoft.com/office/drawing/2014/main" xmlns="" id="{2CC0BF88-57CA-DFB9-6284-2F644C51D450}"/>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730;p36">
              <a:extLst>
                <a:ext uri="{FF2B5EF4-FFF2-40B4-BE49-F238E27FC236}">
                  <a16:creationId xmlns:a16="http://schemas.microsoft.com/office/drawing/2014/main" xmlns="" id="{98E43359-09CF-D029-A19F-B4F14AEBE481}"/>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31;p36">
              <a:extLst>
                <a:ext uri="{FF2B5EF4-FFF2-40B4-BE49-F238E27FC236}">
                  <a16:creationId xmlns:a16="http://schemas.microsoft.com/office/drawing/2014/main" xmlns="" id="{4D9A8FDB-27CB-B960-0A8E-52DB17483D21}"/>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32;p36">
              <a:extLst>
                <a:ext uri="{FF2B5EF4-FFF2-40B4-BE49-F238E27FC236}">
                  <a16:creationId xmlns:a16="http://schemas.microsoft.com/office/drawing/2014/main" xmlns="" id="{B5C696A9-7057-ACB0-BBFF-DEC22A804CAB}"/>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33;p36">
              <a:extLst>
                <a:ext uri="{FF2B5EF4-FFF2-40B4-BE49-F238E27FC236}">
                  <a16:creationId xmlns:a16="http://schemas.microsoft.com/office/drawing/2014/main" xmlns="" id="{67CF686A-6B55-CC24-33B9-5392BC7392FA}"/>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34;p36">
              <a:extLst>
                <a:ext uri="{FF2B5EF4-FFF2-40B4-BE49-F238E27FC236}">
                  <a16:creationId xmlns:a16="http://schemas.microsoft.com/office/drawing/2014/main" xmlns="" id="{7FCE4079-34B0-4045-3223-C9A8711EF0C4}"/>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35;p36">
              <a:extLst>
                <a:ext uri="{FF2B5EF4-FFF2-40B4-BE49-F238E27FC236}">
                  <a16:creationId xmlns:a16="http://schemas.microsoft.com/office/drawing/2014/main" xmlns="" id="{7FA6CA6A-0645-FE8C-B757-4919511F4E9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36;p36">
              <a:extLst>
                <a:ext uri="{FF2B5EF4-FFF2-40B4-BE49-F238E27FC236}">
                  <a16:creationId xmlns:a16="http://schemas.microsoft.com/office/drawing/2014/main" xmlns="" id="{7DA2162D-6953-541F-5462-E0B4AE0CF072}"/>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7;p36">
              <a:extLst>
                <a:ext uri="{FF2B5EF4-FFF2-40B4-BE49-F238E27FC236}">
                  <a16:creationId xmlns:a16="http://schemas.microsoft.com/office/drawing/2014/main" xmlns="" id="{04C3350B-3C70-5685-8598-861844C33274}"/>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8;p36">
              <a:extLst>
                <a:ext uri="{FF2B5EF4-FFF2-40B4-BE49-F238E27FC236}">
                  <a16:creationId xmlns:a16="http://schemas.microsoft.com/office/drawing/2014/main" xmlns="" id="{BF220A3F-FC75-9E94-D9CB-D5ADFAD630E0}"/>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9;p36">
              <a:extLst>
                <a:ext uri="{FF2B5EF4-FFF2-40B4-BE49-F238E27FC236}">
                  <a16:creationId xmlns:a16="http://schemas.microsoft.com/office/drawing/2014/main" xmlns="" id="{17AF7692-54ED-01F5-084E-976FA826778B}"/>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40;p36">
              <a:extLst>
                <a:ext uri="{FF2B5EF4-FFF2-40B4-BE49-F238E27FC236}">
                  <a16:creationId xmlns:a16="http://schemas.microsoft.com/office/drawing/2014/main" xmlns="" id="{DE59E472-2D16-D2A2-DE38-D29126083DF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5" name="Google Shape;2600;p34">
            <a:extLst>
              <a:ext uri="{FF2B5EF4-FFF2-40B4-BE49-F238E27FC236}">
                <a16:creationId xmlns:a16="http://schemas.microsoft.com/office/drawing/2014/main" xmlns="" id="{432B434D-9737-1794-187B-1A769DAAACFE}"/>
              </a:ext>
            </a:extLst>
          </p:cNvPr>
          <p:cNvSpPr txBox="1">
            <a:spLocks/>
          </p:cNvSpPr>
          <p:nvPr/>
        </p:nvSpPr>
        <p:spPr>
          <a:xfrm>
            <a:off x="489008" y="87472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a:solidFill>
                  <a:schemeClr val="accent6"/>
                </a:solidFill>
                <a:latin typeface="Montserrat" panose="00000500000000000000" pitchFamily="2" charset="0"/>
              </a:rPr>
              <a:t>01</a:t>
            </a:r>
          </a:p>
        </p:txBody>
      </p:sp>
      <p:sp>
        <p:nvSpPr>
          <p:cNvPr id="75" name="Google Shape;2600;p34">
            <a:extLst>
              <a:ext uri="{FF2B5EF4-FFF2-40B4-BE49-F238E27FC236}">
                <a16:creationId xmlns:a16="http://schemas.microsoft.com/office/drawing/2014/main" xmlns="" id="{3F1860A8-163A-0458-C3BB-E2F1F0437A45}"/>
              </a:ext>
            </a:extLst>
          </p:cNvPr>
          <p:cNvSpPr txBox="1">
            <a:spLocks/>
          </p:cNvSpPr>
          <p:nvPr/>
        </p:nvSpPr>
        <p:spPr>
          <a:xfrm>
            <a:off x="489008" y="17513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a:solidFill>
                  <a:schemeClr val="accent6"/>
                </a:solidFill>
                <a:latin typeface="Montserrat" panose="00000500000000000000" pitchFamily="2" charset="0"/>
              </a:rPr>
              <a:t>02</a:t>
            </a:r>
          </a:p>
        </p:txBody>
      </p:sp>
      <p:sp>
        <p:nvSpPr>
          <p:cNvPr id="77" name="Google Shape;2600;p34">
            <a:extLst>
              <a:ext uri="{FF2B5EF4-FFF2-40B4-BE49-F238E27FC236}">
                <a16:creationId xmlns:a16="http://schemas.microsoft.com/office/drawing/2014/main" xmlns="" id="{D22DC415-5DF7-999B-F17E-1D386DF8C3F2}"/>
              </a:ext>
            </a:extLst>
          </p:cNvPr>
          <p:cNvSpPr txBox="1">
            <a:spLocks/>
          </p:cNvSpPr>
          <p:nvPr/>
        </p:nvSpPr>
        <p:spPr>
          <a:xfrm>
            <a:off x="489008" y="253886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a:solidFill>
                  <a:schemeClr val="accent6"/>
                </a:solidFill>
                <a:latin typeface="Montserrat" panose="00000500000000000000" pitchFamily="2" charset="0"/>
              </a:rPr>
              <a:t>03</a:t>
            </a:r>
          </a:p>
        </p:txBody>
      </p:sp>
      <p:sp>
        <p:nvSpPr>
          <p:cNvPr id="79" name="Google Shape;2600;p34">
            <a:extLst>
              <a:ext uri="{FF2B5EF4-FFF2-40B4-BE49-F238E27FC236}">
                <a16:creationId xmlns:a16="http://schemas.microsoft.com/office/drawing/2014/main" xmlns="" id="{1FCF485F-B89A-39A1-2B64-3B729CD07E83}"/>
              </a:ext>
            </a:extLst>
          </p:cNvPr>
          <p:cNvSpPr txBox="1">
            <a:spLocks/>
          </p:cNvSpPr>
          <p:nvPr/>
        </p:nvSpPr>
        <p:spPr>
          <a:xfrm>
            <a:off x="515515" y="356492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a:solidFill>
                  <a:schemeClr val="accent6"/>
                </a:solidFill>
                <a:latin typeface="Montserrat" panose="00000500000000000000" pitchFamily="2" charset="0"/>
              </a:rPr>
              <a:t>04</a:t>
            </a:r>
          </a:p>
        </p:txBody>
      </p:sp>
      <p:sp>
        <p:nvSpPr>
          <p:cNvPr id="3" name="Google Shape;2600;p34">
            <a:extLst>
              <a:ext uri="{FF2B5EF4-FFF2-40B4-BE49-F238E27FC236}">
                <a16:creationId xmlns:a16="http://schemas.microsoft.com/office/drawing/2014/main" xmlns="" id="{81127F8B-1766-123D-975F-92551ADE92B4}"/>
              </a:ext>
            </a:extLst>
          </p:cNvPr>
          <p:cNvSpPr txBox="1">
            <a:spLocks/>
          </p:cNvSpPr>
          <p:nvPr/>
        </p:nvSpPr>
        <p:spPr>
          <a:xfrm>
            <a:off x="500938" y="4401132"/>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a:solidFill>
                  <a:schemeClr val="accent6"/>
                </a:solidFill>
                <a:latin typeface="Montserrat" panose="00000500000000000000" pitchFamily="2" charset="0"/>
              </a:rPr>
              <a:t>05</a:t>
            </a:r>
          </a:p>
        </p:txBody>
      </p:sp>
      <p:grpSp>
        <p:nvGrpSpPr>
          <p:cNvPr id="5" name="Google Shape;2615;p35">
            <a:extLst>
              <a:ext uri="{FF2B5EF4-FFF2-40B4-BE49-F238E27FC236}">
                <a16:creationId xmlns:a16="http://schemas.microsoft.com/office/drawing/2014/main" xmlns="" id="{C679F46D-F5B0-F60E-BFFA-2C95A69273A8}"/>
              </a:ext>
            </a:extLst>
          </p:cNvPr>
          <p:cNvGrpSpPr/>
          <p:nvPr/>
        </p:nvGrpSpPr>
        <p:grpSpPr>
          <a:xfrm rot="-5400000">
            <a:off x="4507993" y="-4085296"/>
            <a:ext cx="258628" cy="9013704"/>
            <a:chOff x="1912413" y="756475"/>
            <a:chExt cx="263763" cy="7528745"/>
          </a:xfrm>
        </p:grpSpPr>
        <p:sp>
          <p:nvSpPr>
            <p:cNvPr id="7" name="Google Shape;2616;p35">
              <a:extLst>
                <a:ext uri="{FF2B5EF4-FFF2-40B4-BE49-F238E27FC236}">
                  <a16:creationId xmlns:a16="http://schemas.microsoft.com/office/drawing/2014/main" xmlns="" id="{46141BA9-5D07-2B3B-F586-D6EF009911F2}"/>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617;p35">
              <a:extLst>
                <a:ext uri="{FF2B5EF4-FFF2-40B4-BE49-F238E27FC236}">
                  <a16:creationId xmlns:a16="http://schemas.microsoft.com/office/drawing/2014/main" xmlns="" id="{C971DB84-58F3-DBC4-C976-3343305DEED4}"/>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618;p35">
              <a:extLst>
                <a:ext uri="{FF2B5EF4-FFF2-40B4-BE49-F238E27FC236}">
                  <a16:creationId xmlns:a16="http://schemas.microsoft.com/office/drawing/2014/main" xmlns="" id="{523DD801-DD8C-E4C5-6891-E5968D207800}"/>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2714;p36">
            <a:extLst>
              <a:ext uri="{FF2B5EF4-FFF2-40B4-BE49-F238E27FC236}">
                <a16:creationId xmlns:a16="http://schemas.microsoft.com/office/drawing/2014/main" xmlns="" id="{2A770119-FD1B-1D40-C705-5D93608F3025}"/>
              </a:ext>
            </a:extLst>
          </p:cNvPr>
          <p:cNvGrpSpPr/>
          <p:nvPr/>
        </p:nvGrpSpPr>
        <p:grpSpPr>
          <a:xfrm>
            <a:off x="7365" y="3386863"/>
            <a:ext cx="357628" cy="1772937"/>
            <a:chOff x="164300" y="3082350"/>
            <a:chExt cx="228025" cy="1253150"/>
          </a:xfrm>
        </p:grpSpPr>
        <p:sp>
          <p:nvSpPr>
            <p:cNvPr id="69" name="Google Shape;2715;p36">
              <a:extLst>
                <a:ext uri="{FF2B5EF4-FFF2-40B4-BE49-F238E27FC236}">
                  <a16:creationId xmlns:a16="http://schemas.microsoft.com/office/drawing/2014/main" xmlns="" id="{DA85A0F0-0797-326B-A805-4E2D4633387D}"/>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716;p36">
              <a:extLst>
                <a:ext uri="{FF2B5EF4-FFF2-40B4-BE49-F238E27FC236}">
                  <a16:creationId xmlns:a16="http://schemas.microsoft.com/office/drawing/2014/main" xmlns="" id="{E7C3EAC9-8553-ABF5-4455-02070C51DB72}"/>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717;p36">
              <a:extLst>
                <a:ext uri="{FF2B5EF4-FFF2-40B4-BE49-F238E27FC236}">
                  <a16:creationId xmlns:a16="http://schemas.microsoft.com/office/drawing/2014/main" xmlns="" id="{EF31C61D-E940-8BE5-8235-9199E005CF75}"/>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718;p36">
              <a:extLst>
                <a:ext uri="{FF2B5EF4-FFF2-40B4-BE49-F238E27FC236}">
                  <a16:creationId xmlns:a16="http://schemas.microsoft.com/office/drawing/2014/main" xmlns="" id="{F05213D1-16B6-5B8E-5D9D-B8A96201D545}"/>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719;p36">
              <a:extLst>
                <a:ext uri="{FF2B5EF4-FFF2-40B4-BE49-F238E27FC236}">
                  <a16:creationId xmlns:a16="http://schemas.microsoft.com/office/drawing/2014/main" xmlns="" id="{86B32966-9560-4E2B-1082-F13F067A1363}"/>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720;p36">
              <a:extLst>
                <a:ext uri="{FF2B5EF4-FFF2-40B4-BE49-F238E27FC236}">
                  <a16:creationId xmlns:a16="http://schemas.microsoft.com/office/drawing/2014/main" xmlns="" id="{DD85A640-FA82-2A43-FB04-9EBED11DC2FE}"/>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721;p36">
              <a:extLst>
                <a:ext uri="{FF2B5EF4-FFF2-40B4-BE49-F238E27FC236}">
                  <a16:creationId xmlns:a16="http://schemas.microsoft.com/office/drawing/2014/main" xmlns="" id="{CF241567-812C-D3F5-C936-87DFA3CCD83F}"/>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722;p36">
              <a:extLst>
                <a:ext uri="{FF2B5EF4-FFF2-40B4-BE49-F238E27FC236}">
                  <a16:creationId xmlns:a16="http://schemas.microsoft.com/office/drawing/2014/main" xmlns="" id="{12E8BE4C-C137-3F1C-1A89-E25787616677}"/>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723;p36">
              <a:extLst>
                <a:ext uri="{FF2B5EF4-FFF2-40B4-BE49-F238E27FC236}">
                  <a16:creationId xmlns:a16="http://schemas.microsoft.com/office/drawing/2014/main" xmlns="" id="{9E96E8B9-84EF-4610-116A-ABC08AA43A77}"/>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724;p36">
              <a:extLst>
                <a:ext uri="{FF2B5EF4-FFF2-40B4-BE49-F238E27FC236}">
                  <a16:creationId xmlns:a16="http://schemas.microsoft.com/office/drawing/2014/main" xmlns="" id="{265A3236-77AB-E8CC-5EA9-2AD4D1F8AA2D}"/>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725;p36">
              <a:extLst>
                <a:ext uri="{FF2B5EF4-FFF2-40B4-BE49-F238E27FC236}">
                  <a16:creationId xmlns:a16="http://schemas.microsoft.com/office/drawing/2014/main" xmlns="" id="{5FCFB524-957A-B703-AC33-5C6717C20240}"/>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726;p36">
              <a:extLst>
                <a:ext uri="{FF2B5EF4-FFF2-40B4-BE49-F238E27FC236}">
                  <a16:creationId xmlns:a16="http://schemas.microsoft.com/office/drawing/2014/main" xmlns="" id="{A3D82ACC-E5FD-F3DF-EA57-1D17302E08E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727;p36">
              <a:extLst>
                <a:ext uri="{FF2B5EF4-FFF2-40B4-BE49-F238E27FC236}">
                  <a16:creationId xmlns:a16="http://schemas.microsoft.com/office/drawing/2014/main" xmlns="" id="{76ED2F7F-DA13-0237-68C4-093A47DEB0B4}"/>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728;p36">
              <a:extLst>
                <a:ext uri="{FF2B5EF4-FFF2-40B4-BE49-F238E27FC236}">
                  <a16:creationId xmlns:a16="http://schemas.microsoft.com/office/drawing/2014/main" xmlns="" id="{9F5B49B2-9598-B74C-F5CA-FA58C1F86939}"/>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2729;p36">
              <a:extLst>
                <a:ext uri="{FF2B5EF4-FFF2-40B4-BE49-F238E27FC236}">
                  <a16:creationId xmlns:a16="http://schemas.microsoft.com/office/drawing/2014/main" xmlns="" id="{83614DAB-223F-9D45-3111-13CFE03F605E}"/>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2730;p36">
              <a:extLst>
                <a:ext uri="{FF2B5EF4-FFF2-40B4-BE49-F238E27FC236}">
                  <a16:creationId xmlns:a16="http://schemas.microsoft.com/office/drawing/2014/main" xmlns="" id="{EFB3A3C0-4AA3-4D83-E576-221E9B787126}"/>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2731;p36">
              <a:extLst>
                <a:ext uri="{FF2B5EF4-FFF2-40B4-BE49-F238E27FC236}">
                  <a16:creationId xmlns:a16="http://schemas.microsoft.com/office/drawing/2014/main" xmlns="" id="{AE4CCB02-DF56-DAFE-3903-B89768DB15CB}"/>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2732;p36">
              <a:extLst>
                <a:ext uri="{FF2B5EF4-FFF2-40B4-BE49-F238E27FC236}">
                  <a16:creationId xmlns:a16="http://schemas.microsoft.com/office/drawing/2014/main" xmlns="" id="{0F3DF152-E096-7B06-EC5F-7860CFF402A2}"/>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733;p36">
              <a:extLst>
                <a:ext uri="{FF2B5EF4-FFF2-40B4-BE49-F238E27FC236}">
                  <a16:creationId xmlns:a16="http://schemas.microsoft.com/office/drawing/2014/main" xmlns="" id="{A43E8150-5874-EEEF-FEAC-B62EF6398AB4}"/>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734;p36">
              <a:extLst>
                <a:ext uri="{FF2B5EF4-FFF2-40B4-BE49-F238E27FC236}">
                  <a16:creationId xmlns:a16="http://schemas.microsoft.com/office/drawing/2014/main" xmlns="" id="{50492329-BE84-DC13-4F2F-BA853CB3E85F}"/>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2735;p36">
              <a:extLst>
                <a:ext uri="{FF2B5EF4-FFF2-40B4-BE49-F238E27FC236}">
                  <a16:creationId xmlns:a16="http://schemas.microsoft.com/office/drawing/2014/main" xmlns="" id="{55FCC3D8-8326-D069-F5B8-E90F41F62481}"/>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2736;p36">
              <a:extLst>
                <a:ext uri="{FF2B5EF4-FFF2-40B4-BE49-F238E27FC236}">
                  <a16:creationId xmlns:a16="http://schemas.microsoft.com/office/drawing/2014/main" xmlns="" id="{22F0FA7E-B35E-CC51-CE10-EE55E81AA11E}"/>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737;p36">
              <a:extLst>
                <a:ext uri="{FF2B5EF4-FFF2-40B4-BE49-F238E27FC236}">
                  <a16:creationId xmlns:a16="http://schemas.microsoft.com/office/drawing/2014/main" xmlns="" id="{15FBC451-BC08-1A27-151E-2022CE6AE8CC}"/>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738;p36">
              <a:extLst>
                <a:ext uri="{FF2B5EF4-FFF2-40B4-BE49-F238E27FC236}">
                  <a16:creationId xmlns:a16="http://schemas.microsoft.com/office/drawing/2014/main" xmlns="" id="{2A971046-C41C-D30E-4F41-6521267CA4D2}"/>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739;p36">
              <a:extLst>
                <a:ext uri="{FF2B5EF4-FFF2-40B4-BE49-F238E27FC236}">
                  <a16:creationId xmlns:a16="http://schemas.microsoft.com/office/drawing/2014/main" xmlns="" id="{70BAD1F3-316C-2656-37A1-DDA07B248939}"/>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740;p36">
              <a:extLst>
                <a:ext uri="{FF2B5EF4-FFF2-40B4-BE49-F238E27FC236}">
                  <a16:creationId xmlns:a16="http://schemas.microsoft.com/office/drawing/2014/main" xmlns="" id="{C25ECA7D-8AFD-1372-67ED-D6619ECCFAFD}"/>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E625A8E1-80C4-F005-B354-CB3C9C633E57}"/>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a:t>
            </a:fld>
            <a:endParaRPr lang="en-IN" dirty="0">
              <a:latin typeface="Garamond" panose="02020404030301010803" pitchFamily="18" charset="0"/>
            </a:endParaRPr>
          </a:p>
        </p:txBody>
      </p:sp>
      <p:sp>
        <p:nvSpPr>
          <p:cNvPr id="8" name="TextBox 7">
            <a:extLst>
              <a:ext uri="{FF2B5EF4-FFF2-40B4-BE49-F238E27FC236}">
                <a16:creationId xmlns:a16="http://schemas.microsoft.com/office/drawing/2014/main" xmlns="" id="{45A8F560-3AA9-8B6C-1601-4064BDD2037B}"/>
              </a:ext>
            </a:extLst>
          </p:cNvPr>
          <p:cNvSpPr txBox="1"/>
          <p:nvPr/>
        </p:nvSpPr>
        <p:spPr>
          <a:xfrm>
            <a:off x="543788" y="722587"/>
            <a:ext cx="8246096" cy="3016210"/>
          </a:xfrm>
          <a:prstGeom prst="rect">
            <a:avLst/>
          </a:prstGeom>
          <a:noFill/>
        </p:spPr>
        <p:txBody>
          <a:bodyPr wrap="square">
            <a:spAutoFit/>
          </a:bodyPr>
          <a:lstStyle/>
          <a:p>
            <a:pPr marL="342900" indent="-342900" algn="just">
              <a:buFont typeface="+mj-lt"/>
              <a:buAutoNum type="arabicPeriod"/>
            </a:pPr>
            <a:r>
              <a:rPr lang="en-US" sz="1600" b="1" dirty="0">
                <a:latin typeface="Garamond" panose="02020404030301010803" pitchFamily="18" charset="0"/>
              </a:rPr>
              <a:t>History behind Committee’s Report</a:t>
            </a:r>
          </a:p>
          <a:p>
            <a:pPr marL="342900" indent="-342900" algn="just">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600" b="1" dirty="0">
                <a:latin typeface="Garamond" panose="02020404030301010803" pitchFamily="18" charset="0"/>
              </a:rPr>
              <a:t>Chapter wise discussion with suggesting</a:t>
            </a:r>
          </a:p>
          <a:p>
            <a:pPr marL="342900" indent="-342900" algn="just">
              <a:buFont typeface="+mj-lt"/>
              <a:buAutoNum type="arabicPeriod"/>
            </a:pPr>
            <a:endParaRPr lang="en-US" sz="1600" b="1" dirty="0">
              <a:latin typeface="Garamond" panose="02020404030301010803" pitchFamily="18" charset="0"/>
            </a:endParaRPr>
          </a:p>
          <a:p>
            <a:pPr marL="342900" indent="-342900" algn="just">
              <a:buFont typeface="+mj-lt"/>
              <a:buAutoNum type="arabicPeriod"/>
            </a:pPr>
            <a:r>
              <a:rPr lang="en-US" sz="1600" b="1" dirty="0">
                <a:latin typeface="Garamond" panose="02020404030301010803" pitchFamily="18" charset="0"/>
              </a:rPr>
              <a:t>Chapter 1 to 5 is about Terms of reference, History, Stakeholder view and International practices</a:t>
            </a:r>
          </a:p>
          <a:p>
            <a:pPr marL="342900" indent="-342900" algn="just">
              <a:buFont typeface="+mj-lt"/>
              <a:buAutoNum type="arabicPeriod"/>
            </a:pPr>
            <a:endParaRPr lang="en-US" sz="1600" b="1" dirty="0">
              <a:latin typeface="Garamond" panose="02020404030301010803" pitchFamily="18" charset="0"/>
            </a:endParaRPr>
          </a:p>
          <a:p>
            <a:pPr marL="342900" indent="-342900" algn="just">
              <a:buFont typeface="+mj-lt"/>
              <a:buAutoNum type="arabicPeriod"/>
            </a:pPr>
            <a:r>
              <a:rPr lang="en-US" sz="1600" b="1" dirty="0">
                <a:latin typeface="Garamond" panose="02020404030301010803" pitchFamily="18" charset="0"/>
              </a:rPr>
              <a:t>Chapter 6-10 is critical for discussion- relates to Sector covered or not covered, their turnover, period of reporting, New stakeholder whom to further also submit Cost Audit Report</a:t>
            </a:r>
            <a:endParaRPr lang="en-US" sz="1600" b="1" spc="-35" dirty="0">
              <a:solidFill>
                <a:srgbClr val="2B2E3C"/>
              </a:solidFill>
              <a:latin typeface="Garamond" panose="02020404030301010803" pitchFamily="18" charset="0"/>
              <a:ea typeface="Open Sans" pitchFamily="34" charset="-122"/>
              <a:cs typeface="Times New Roman" panose="02020603050405020304" pitchFamily="18" charset="0"/>
            </a:endParaRPr>
          </a:p>
          <a:p>
            <a:pPr marL="342900" indent="-342900" algn="just">
              <a:buFont typeface="+mj-lt"/>
              <a:buAutoNum type="arabicPeriod"/>
            </a:pPr>
            <a:endParaRPr lang="en-US" sz="1600" b="1" spc="-35" dirty="0">
              <a:solidFill>
                <a:srgbClr val="2B2E3C"/>
              </a:solidFill>
              <a:latin typeface="Garamond" panose="02020404030301010803" pitchFamily="18" charset="0"/>
              <a:ea typeface="Open Sans" pitchFamily="34" charset="-122"/>
              <a:cs typeface="Times New Roman" panose="02020603050405020304" pitchFamily="18" charset="0"/>
            </a:endParaRPr>
          </a:p>
          <a:p>
            <a:pPr marL="342900" indent="-342900" algn="just">
              <a:buFont typeface="+mj-lt"/>
              <a:buAutoNum type="arabicPeriod"/>
            </a:pPr>
            <a:r>
              <a:rPr lang="en-US" sz="1600" b="1" spc="-35" dirty="0">
                <a:solidFill>
                  <a:srgbClr val="2B2E3C"/>
                </a:solidFill>
                <a:latin typeface="Garamond" panose="02020404030301010803" pitchFamily="18" charset="0"/>
                <a:ea typeface="Open Sans" pitchFamily="34" charset="-122"/>
                <a:cs typeface="Times New Roman" panose="02020603050405020304" pitchFamily="18" charset="0"/>
              </a:rPr>
              <a:t>Chapter 11-12 is about usefulness and review of Cost Audit Report</a:t>
            </a:r>
            <a:endParaRPr lang="en-US" sz="1600" b="1" dirty="0">
              <a:latin typeface="Garamond" panose="02020404030301010803" pitchFamily="18" charset="0"/>
            </a:endParaRPr>
          </a:p>
        </p:txBody>
      </p:sp>
    </p:spTree>
    <p:extLst>
      <p:ext uri="{BB962C8B-B14F-4D97-AF65-F5344CB8AC3E}">
        <p14:creationId xmlns:p14="http://schemas.microsoft.com/office/powerpoint/2010/main" xmlns="" val="340208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Recommendations on Chapter 6 – IT Sector/ MSME</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20</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205126"/>
          </a:xfrm>
          <a:prstGeom prst="rect">
            <a:avLst/>
          </a:prstGeom>
          <a:noFill/>
        </p:spPr>
        <p:txBody>
          <a:bodyPr wrap="square">
            <a:spAutoFit/>
          </a:bodyPr>
          <a:lstStyle/>
          <a:p>
            <a:pPr algn="just">
              <a:lnSpc>
                <a:spcPct val="107000"/>
              </a:lnSpc>
            </a:pPr>
            <a:r>
              <a:rPr lang="en-US" b="1" i="0" u="none" strike="noStrike" baseline="0" dirty="0">
                <a:latin typeface="Garamond" panose="02020404030301010803" pitchFamily="18" charset="0"/>
              </a:rPr>
              <a:t>6.7.1 Views / Recommendations of the Committee:</a:t>
            </a:r>
          </a:p>
          <a:p>
            <a:pPr algn="just">
              <a:lnSpc>
                <a:spcPct val="107000"/>
              </a:lnSpc>
            </a:pPr>
            <a:r>
              <a:rPr lang="en-US" sz="1300" dirty="0">
                <a:latin typeface="Garamond" panose="02020404030301010803" pitchFamily="18" charset="0"/>
              </a:rPr>
              <a:t>Committee also recommended to continue the present five exemptions (CTA/SAC code, Export turnover, EOU, SEZ, MSME) and it shall be applicable to maintenance of cost records as well as cost audit.</a:t>
            </a:r>
          </a:p>
          <a:p>
            <a:pPr algn="just">
              <a:lnSpc>
                <a:spcPct val="107000"/>
              </a:lnSpc>
            </a:pPr>
            <a:r>
              <a:rPr lang="en-US" b="1" dirty="0">
                <a:latin typeface="Garamond" panose="02020404030301010803" pitchFamily="18" charset="0"/>
              </a:rPr>
              <a:t>Comments: Current Exclusions and Issues</a:t>
            </a:r>
          </a:p>
          <a:p>
            <a:pPr algn="just">
              <a:lnSpc>
                <a:spcPct val="107000"/>
              </a:lnSpc>
            </a:pPr>
            <a:r>
              <a:rPr lang="en-US" sz="1300" dirty="0">
                <a:latin typeface="Garamond" panose="02020404030301010803" pitchFamily="18" charset="0"/>
              </a:rPr>
              <a:t>- Companies in Special Economic Zones (SEZ), Export Oriented Units (EOU), and those with more than 75% revenue from exports are currently excluded from statutory cost audits.</a:t>
            </a:r>
          </a:p>
          <a:p>
            <a:pPr algn="just">
              <a:lnSpc>
                <a:spcPct val="107000"/>
              </a:lnSpc>
              <a:spcAft>
                <a:spcPts val="800"/>
              </a:spcAft>
            </a:pPr>
            <a:r>
              <a:rPr lang="en-US" dirty="0">
                <a:latin typeface="Garamond" panose="02020404030301010803" pitchFamily="18" charset="0"/>
              </a:rPr>
              <a:t>- </a:t>
            </a:r>
            <a:r>
              <a:rPr lang="en-US" b="1" dirty="0">
                <a:latin typeface="Garamond" panose="02020404030301010803" pitchFamily="18" charset="0"/>
              </a:rPr>
              <a:t>Committee Recommendation</a:t>
            </a:r>
            <a:r>
              <a:rPr lang="en-US" dirty="0">
                <a:latin typeface="Garamond" panose="02020404030301010803" pitchFamily="18" charset="0"/>
              </a:rPr>
              <a:t>: Continue with these exclusions.</a:t>
            </a:r>
          </a:p>
          <a:p>
            <a:pPr algn="just">
              <a:lnSpc>
                <a:spcPct val="107000"/>
              </a:lnSpc>
            </a:pPr>
            <a:r>
              <a:rPr lang="en-US" b="1" dirty="0">
                <a:latin typeface="Garamond" panose="02020404030301010803" pitchFamily="18" charset="0"/>
              </a:rPr>
              <a:t>Impacts:</a:t>
            </a:r>
          </a:p>
          <a:p>
            <a:pPr algn="just">
              <a:lnSpc>
                <a:spcPct val="107000"/>
              </a:lnSpc>
            </a:pPr>
            <a:r>
              <a:rPr lang="en-US" dirty="0">
                <a:latin typeface="Garamond" panose="02020404030301010803" pitchFamily="18" charset="0"/>
              </a:rPr>
              <a:t>  </a:t>
            </a:r>
            <a:r>
              <a:rPr lang="en-US" sz="1300" dirty="0">
                <a:latin typeface="Garamond" panose="02020404030301010803" pitchFamily="18" charset="0"/>
              </a:rPr>
              <a:t>- Large IT companies and major gems and </a:t>
            </a:r>
            <a:r>
              <a:rPr lang="en-US" sz="1300" dirty="0" err="1">
                <a:latin typeface="Garamond" panose="02020404030301010803" pitchFamily="18" charset="0"/>
              </a:rPr>
              <a:t>Jewellry</a:t>
            </a:r>
            <a:r>
              <a:rPr lang="en-US" sz="1300" dirty="0">
                <a:latin typeface="Garamond" panose="02020404030301010803" pitchFamily="18" charset="0"/>
              </a:rPr>
              <a:t> units operating from SEZs are excluded from the Cost Audits.</a:t>
            </a:r>
          </a:p>
          <a:p>
            <a:pPr algn="just">
              <a:lnSpc>
                <a:spcPct val="107000"/>
              </a:lnSpc>
            </a:pPr>
            <a:r>
              <a:rPr lang="en-US" sz="1300" dirty="0">
                <a:latin typeface="Garamond" panose="02020404030301010803" pitchFamily="18" charset="0"/>
              </a:rPr>
              <a:t>  - CBDT has recommended the inclusion of IT services and the committee has also recommended for inclusion of the same in the table 16 but This exclusion leads to potential revenue leakages and tax evasion.</a:t>
            </a:r>
          </a:p>
          <a:p>
            <a:pPr algn="just">
              <a:lnSpc>
                <a:spcPct val="107000"/>
              </a:lnSpc>
            </a:pPr>
            <a:r>
              <a:rPr lang="en-US" sz="1300" dirty="0">
                <a:latin typeface="Garamond" panose="02020404030301010803" pitchFamily="18" charset="0"/>
              </a:rPr>
              <a:t>  - Major industries are indirectly kept outside the cost audit purview.</a:t>
            </a:r>
          </a:p>
          <a:p>
            <a:pPr algn="just">
              <a:lnSpc>
                <a:spcPct val="107000"/>
              </a:lnSpc>
            </a:pPr>
            <a:r>
              <a:rPr lang="en-US" b="1" dirty="0">
                <a:latin typeface="Garamond" panose="02020404030301010803" pitchFamily="18" charset="0"/>
              </a:rPr>
              <a:t>Suggestions:</a:t>
            </a:r>
            <a:endParaRPr lang="en-US" dirty="0">
              <a:latin typeface="Garamond" panose="02020404030301010803" pitchFamily="18" charset="0"/>
            </a:endParaRPr>
          </a:p>
          <a:p>
            <a:pPr algn="just">
              <a:lnSpc>
                <a:spcPct val="107000"/>
              </a:lnSpc>
            </a:pPr>
            <a:r>
              <a:rPr lang="en-US" dirty="0">
                <a:latin typeface="Garamond" panose="02020404030301010803" pitchFamily="18" charset="0"/>
              </a:rPr>
              <a:t>  - </a:t>
            </a:r>
            <a:r>
              <a:rPr lang="en-US" sz="1300" dirty="0">
                <a:latin typeface="Garamond" panose="02020404030301010803" pitchFamily="18" charset="0"/>
              </a:rPr>
              <a:t>To achieve the vision of a self-reliant, developed India and become the world’s 3rd largest economy, Indian industries must offer cost-competitive and high-quality goods and services.</a:t>
            </a:r>
          </a:p>
          <a:p>
            <a:pPr algn="just">
              <a:lnSpc>
                <a:spcPct val="107000"/>
              </a:lnSpc>
            </a:pPr>
            <a:r>
              <a:rPr lang="en-US" dirty="0">
                <a:latin typeface="Garamond" panose="02020404030301010803" pitchFamily="18" charset="0"/>
              </a:rPr>
              <a:t>  </a:t>
            </a:r>
            <a:r>
              <a:rPr lang="en-US" b="1" dirty="0">
                <a:latin typeface="Garamond" panose="02020404030301010803" pitchFamily="18" charset="0"/>
              </a:rPr>
              <a:t>- Only micro companies should be exempt </a:t>
            </a:r>
            <a:r>
              <a:rPr lang="en-US" dirty="0">
                <a:latin typeface="Garamond" panose="02020404030301010803" pitchFamily="18" charset="0"/>
              </a:rPr>
              <a:t>from cost records maintenance and audits.</a:t>
            </a:r>
          </a:p>
          <a:p>
            <a:pPr algn="just">
              <a:lnSpc>
                <a:spcPct val="107000"/>
              </a:lnSpc>
            </a:pPr>
            <a:r>
              <a:rPr lang="en-US" dirty="0">
                <a:latin typeface="Garamond" panose="02020404030301010803" pitchFamily="18" charset="0"/>
              </a:rPr>
              <a:t>  - </a:t>
            </a:r>
            <a:r>
              <a:rPr lang="en-US" sz="1300" dirty="0">
                <a:latin typeface="Garamond" panose="02020404030301010803" pitchFamily="18" charset="0"/>
              </a:rPr>
              <a:t>Companies in SEZs, enjoying tax benefits, must be included in the cost audit mechanism to ensure global competitiveness.</a:t>
            </a:r>
          </a:p>
          <a:p>
            <a:pPr algn="just">
              <a:lnSpc>
                <a:spcPct val="107000"/>
              </a:lnSpc>
            </a:pPr>
            <a:r>
              <a:rPr lang="en-US" sz="1300" dirty="0">
                <a:latin typeface="Garamond" panose="02020404030301010803" pitchFamily="18" charset="0"/>
              </a:rPr>
              <a:t>  - Export-based exemptions should be removed to prevent revenue leakages and ensure fair competition</a:t>
            </a:r>
            <a:r>
              <a:rPr lang="en-US" dirty="0">
                <a:latin typeface="Garamond" panose="02020404030301010803" pitchFamily="18" charset="0"/>
              </a:rPr>
              <a:t>.</a:t>
            </a:r>
          </a:p>
        </p:txBody>
      </p:sp>
    </p:spTree>
    <p:extLst>
      <p:ext uri="{BB962C8B-B14F-4D97-AF65-F5344CB8AC3E}">
        <p14:creationId xmlns:p14="http://schemas.microsoft.com/office/powerpoint/2010/main" xmlns="" val="2524801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Ch-7 Formats and Procedures for Cost Records and Cost Audit</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21</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773341"/>
          </a:xfrm>
          <a:prstGeom prst="rect">
            <a:avLst/>
          </a:prstGeom>
          <a:noFill/>
        </p:spPr>
        <p:txBody>
          <a:bodyPr wrap="square">
            <a:spAutoFit/>
          </a:bodyPr>
          <a:lstStyle/>
          <a:p>
            <a:pPr marL="285750" indent="-285750" algn="just">
              <a:lnSpc>
                <a:spcPct val="107000"/>
              </a:lnSpc>
              <a:buFont typeface="Wingdings" panose="05000000000000000000" pitchFamily="2" charset="2"/>
              <a:buChar char="v"/>
            </a:pPr>
            <a:r>
              <a:rPr lang="en-IN" b="0" i="0" u="none" strike="noStrike" baseline="0" dirty="0">
                <a:latin typeface="Garamond" panose="02020404030301010803" pitchFamily="18" charset="0"/>
              </a:rPr>
              <a:t>This chapter Covers following major decision on formats:</a:t>
            </a:r>
          </a:p>
          <a:p>
            <a:pPr marL="285750" indent="-285750" algn="just">
              <a:lnSpc>
                <a:spcPct val="107000"/>
              </a:lnSpc>
              <a:buFont typeface="Wingdings" panose="05000000000000000000" pitchFamily="2" charset="2"/>
              <a:buChar char="q"/>
            </a:pPr>
            <a:r>
              <a:rPr lang="en-US" sz="1400" i="0" u="none" strike="noStrike" baseline="0" dirty="0">
                <a:latin typeface="Garamond" panose="02020404030301010803" pitchFamily="18" charset="0"/>
              </a:rPr>
              <a:t>UOM of the product  should be align with UOM specified in Customs Tariff Act. </a:t>
            </a:r>
          </a:p>
          <a:p>
            <a:pPr marL="285750" indent="-285750" algn="just">
              <a:lnSpc>
                <a:spcPct val="107000"/>
              </a:lnSpc>
              <a:buFont typeface="Wingdings" panose="05000000000000000000" pitchFamily="2" charset="2"/>
              <a:buChar char="q"/>
            </a:pPr>
            <a:r>
              <a:rPr lang="en-US" sz="1400" b="0" i="0" u="none" strike="noStrike" baseline="0" dirty="0">
                <a:latin typeface="Garamond" panose="02020404030301010803" pitchFamily="18" charset="0"/>
              </a:rPr>
              <a:t>Cost statements to be furnished for each major saleable product/service separately Major saleable product/service mean a product or service which is contributing at least 5 of total turnover of all products/services covered under a particular code. (Product/SKU wise cost statements)</a:t>
            </a:r>
          </a:p>
          <a:p>
            <a:pPr marL="285750" indent="-285750" algn="just">
              <a:lnSpc>
                <a:spcPct val="107000"/>
              </a:lnSpc>
              <a:buFont typeface="Wingdings" panose="05000000000000000000" pitchFamily="2" charset="2"/>
              <a:buChar char="q"/>
            </a:pPr>
            <a:r>
              <a:rPr lang="en-US" b="1" dirty="0">
                <a:latin typeface="Garamond" panose="02020404030301010803" pitchFamily="18" charset="0"/>
              </a:rPr>
              <a:t>For instance </a:t>
            </a:r>
            <a:r>
              <a:rPr lang="en-US" dirty="0">
                <a:latin typeface="Garamond" panose="02020404030301010803" pitchFamily="18" charset="0"/>
              </a:rPr>
              <a:t>in Pharmaceuticals - under a particular CTA Code Losartan (300490073), products are 12.5 mg tablet, 25mg tablet, 50 mg tablet, 100 mg tablet etc.) Major saleable product under a particular CTA Code shall mean a product which is contributing at least 5% turnover of total turnover of all product/service covered under a particular CTA code.</a:t>
            </a:r>
          </a:p>
          <a:p>
            <a:pPr marL="285750" indent="-285750" algn="just">
              <a:lnSpc>
                <a:spcPct val="107000"/>
              </a:lnSpc>
              <a:buFont typeface="Wingdings" panose="05000000000000000000" pitchFamily="2" charset="2"/>
              <a:buChar char="q"/>
            </a:pPr>
            <a:endParaRPr lang="en-US" sz="1400" b="0" i="0" u="none" strike="noStrike" baseline="0" dirty="0">
              <a:latin typeface="Garamond" panose="02020404030301010803" pitchFamily="18" charset="0"/>
            </a:endParaRPr>
          </a:p>
          <a:p>
            <a:pPr marL="285750" indent="-285750" algn="just">
              <a:lnSpc>
                <a:spcPct val="107000"/>
              </a:lnSpc>
              <a:buFont typeface="Wingdings" panose="05000000000000000000" pitchFamily="2" charset="2"/>
              <a:buChar char="q"/>
            </a:pPr>
            <a:r>
              <a:rPr lang="en-US" sz="1400" b="1" i="0" u="none" strike="noStrike" baseline="0" dirty="0">
                <a:latin typeface="Garamond" panose="02020404030301010803" pitchFamily="18" charset="0"/>
              </a:rPr>
              <a:t>Flexibility in Cost Records: </a:t>
            </a:r>
            <a:r>
              <a:rPr lang="en-US" sz="1400" i="0" u="none" strike="noStrike" baseline="0" dirty="0">
                <a:solidFill>
                  <a:srgbClr val="FF0000"/>
                </a:solidFill>
                <a:latin typeface="Garamond" panose="02020404030301010803" pitchFamily="18" charset="0"/>
              </a:rPr>
              <a:t>No need for specific industry formats. Principles in CRA-1 are adequate. Allows companies flexibility to maintain records as per their needs.</a:t>
            </a:r>
          </a:p>
          <a:p>
            <a:pPr marL="285750" indent="-285750" algn="just">
              <a:lnSpc>
                <a:spcPct val="107000"/>
              </a:lnSpc>
              <a:buFont typeface="Wingdings" panose="05000000000000000000" pitchFamily="2" charset="2"/>
              <a:buChar char="q"/>
            </a:pPr>
            <a:r>
              <a:rPr lang="en-US" i="0" u="none" strike="noStrike" baseline="0" dirty="0">
                <a:solidFill>
                  <a:schemeClr val="tx1"/>
                </a:solidFill>
                <a:latin typeface="Garamond" panose="02020404030301010803" pitchFamily="18" charset="0"/>
              </a:rPr>
              <a:t>Separate Formats to be proposed Education, Health, Transport and Port services Sectors</a:t>
            </a:r>
          </a:p>
          <a:p>
            <a:pPr marL="285750" indent="-285750" algn="just">
              <a:lnSpc>
                <a:spcPct val="107000"/>
              </a:lnSpc>
              <a:buFont typeface="Wingdings" panose="05000000000000000000" pitchFamily="2" charset="2"/>
              <a:buChar char="q"/>
            </a:pPr>
            <a:r>
              <a:rPr lang="en-US" i="0" u="none" strike="noStrike" baseline="0" dirty="0">
                <a:solidFill>
                  <a:schemeClr val="tx1"/>
                </a:solidFill>
                <a:latin typeface="Garamond" panose="02020404030301010803" pitchFamily="18" charset="0"/>
              </a:rPr>
              <a:t>Committee revised Form CRA-3 based on stakeholder suggestions</a:t>
            </a:r>
          </a:p>
          <a:p>
            <a:pPr marL="285750" indent="-285750" algn="just">
              <a:lnSpc>
                <a:spcPct val="107000"/>
              </a:lnSpc>
              <a:buFont typeface="Wingdings" panose="05000000000000000000" pitchFamily="2" charset="2"/>
              <a:buChar char="q"/>
            </a:pPr>
            <a:r>
              <a:rPr lang="en-US" i="0" u="none" strike="noStrike" baseline="0" dirty="0">
                <a:solidFill>
                  <a:schemeClr val="tx1"/>
                </a:solidFill>
                <a:latin typeface="Garamond" panose="02020404030301010803" pitchFamily="18" charset="0"/>
              </a:rPr>
              <a:t>Mandatory attachment of Form CRA-3 (signed by Cost Auditor) when filing Form CRA-4 with Central Government</a:t>
            </a:r>
          </a:p>
        </p:txBody>
      </p:sp>
    </p:spTree>
    <p:extLst>
      <p:ext uri="{BB962C8B-B14F-4D97-AF65-F5344CB8AC3E}">
        <p14:creationId xmlns:p14="http://schemas.microsoft.com/office/powerpoint/2010/main" xmlns="" val="256156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Suggestion on Chapter -7</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22</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464877"/>
          </a:xfrm>
          <a:prstGeom prst="rect">
            <a:avLst/>
          </a:prstGeom>
          <a:noFill/>
        </p:spPr>
        <p:txBody>
          <a:bodyPr wrap="square">
            <a:spAutoFit/>
          </a:bodyPr>
          <a:lstStyle/>
          <a:p>
            <a:pPr algn="just">
              <a:lnSpc>
                <a:spcPct val="107000"/>
              </a:lnSpc>
            </a:pPr>
            <a:r>
              <a:rPr lang="en-US" b="1" i="0" u="none" strike="noStrike" baseline="0" dirty="0">
                <a:latin typeface="Garamond" panose="02020404030301010803" pitchFamily="18" charset="0"/>
              </a:rPr>
              <a:t>7.1(d) Views / Recommendations of the Committee:</a:t>
            </a:r>
          </a:p>
          <a:p>
            <a:pPr algn="just">
              <a:lnSpc>
                <a:spcPct val="107000"/>
              </a:lnSpc>
            </a:pPr>
            <a:r>
              <a:rPr lang="en-US" sz="1400" i="0" u="none" strike="noStrike" baseline="0" dirty="0">
                <a:latin typeface="Garamond" panose="02020404030301010803" pitchFamily="18" charset="0"/>
              </a:rPr>
              <a:t>Considering the suggestions of stakeholders, the Committee feels that separate Cost Audit formats may be required for few sectors like Health Care, Telecom, and Infrastructure etc. Thus, the Committee recommends that MCA may develop separate Cost Audit formats for these sectors in consultation with the ICMAI.</a:t>
            </a:r>
          </a:p>
          <a:p>
            <a:pPr algn="just">
              <a:lnSpc>
                <a:spcPct val="107000"/>
              </a:lnSpc>
            </a:pPr>
            <a:r>
              <a:rPr lang="en-US" sz="1400" b="1" i="0" u="none" strike="noStrike" baseline="0" dirty="0">
                <a:latin typeface="Garamond" panose="02020404030301010803" pitchFamily="18" charset="0"/>
              </a:rPr>
              <a:t>Comments &amp; Suggestions:</a:t>
            </a:r>
          </a:p>
          <a:p>
            <a:pPr algn="just">
              <a:lnSpc>
                <a:spcPct val="107000"/>
              </a:lnSpc>
            </a:pPr>
            <a:r>
              <a:rPr lang="en-US" sz="1400" b="1" i="0" u="none" strike="noStrike" baseline="0" dirty="0">
                <a:latin typeface="Garamond" panose="02020404030301010803" pitchFamily="18" charset="0"/>
              </a:rPr>
              <a:t>Industry-specific cost audit </a:t>
            </a:r>
            <a:r>
              <a:rPr lang="en-US" sz="1400" b="1" i="0" u="none" strike="noStrike" baseline="0" dirty="0">
                <a:solidFill>
                  <a:srgbClr val="00B050"/>
                </a:solidFill>
                <a:latin typeface="Garamond" panose="02020404030301010803" pitchFamily="18" charset="0"/>
              </a:rPr>
              <a:t>report formats are crucial for several reasons</a:t>
            </a:r>
            <a:r>
              <a:rPr lang="en-US" sz="1400" b="1" i="0" u="none" strike="noStrike" baseline="0" dirty="0">
                <a:latin typeface="Garamond" panose="02020404030301010803" pitchFamily="18" charset="0"/>
              </a:rPr>
              <a:t>:</a:t>
            </a:r>
          </a:p>
          <a:p>
            <a:pPr marL="285750" indent="-285750" algn="just">
              <a:lnSpc>
                <a:spcPct val="107000"/>
              </a:lnSpc>
              <a:buFont typeface="Arial" panose="020B0604020202020204" pitchFamily="34" charset="0"/>
              <a:buChar char="•"/>
            </a:pPr>
            <a:r>
              <a:rPr lang="en-US" dirty="0">
                <a:latin typeface="Garamond" panose="02020404030301010803" pitchFamily="18" charset="0"/>
              </a:rPr>
              <a:t>Different industries </a:t>
            </a:r>
            <a:r>
              <a:rPr lang="en-US" b="1" dirty="0">
                <a:latin typeface="Garamond" panose="02020404030301010803" pitchFamily="18" charset="0"/>
              </a:rPr>
              <a:t>have unique cost structures</a:t>
            </a:r>
            <a:r>
              <a:rPr lang="en-US" dirty="0">
                <a:latin typeface="Garamond" panose="02020404030301010803" pitchFamily="18" charset="0"/>
              </a:rPr>
              <a:t>, operational processes, and financial characteristics</a:t>
            </a:r>
          </a:p>
          <a:p>
            <a:pPr marL="285750" indent="-285750" algn="just">
              <a:lnSpc>
                <a:spcPct val="107000"/>
              </a:lnSpc>
              <a:buFont typeface="Arial" panose="020B0604020202020204" pitchFamily="34" charset="0"/>
              <a:buChar char="•"/>
            </a:pPr>
            <a:r>
              <a:rPr lang="en-US" dirty="0">
                <a:latin typeface="Garamond" panose="02020404030301010803" pitchFamily="18" charset="0"/>
              </a:rPr>
              <a:t>Different industries are subject to </a:t>
            </a:r>
            <a:r>
              <a:rPr lang="en-US" b="1" dirty="0">
                <a:latin typeface="Garamond" panose="02020404030301010803" pitchFamily="18" charset="0"/>
              </a:rPr>
              <a:t>different regulatory requirements </a:t>
            </a:r>
            <a:r>
              <a:rPr lang="en-US" dirty="0">
                <a:latin typeface="Garamond" panose="02020404030301010803" pitchFamily="18" charset="0"/>
              </a:rPr>
              <a:t>and compliance standards</a:t>
            </a:r>
          </a:p>
          <a:p>
            <a:pPr marL="285750" indent="-285750" algn="just">
              <a:lnSpc>
                <a:spcPct val="107000"/>
              </a:lnSpc>
              <a:buFont typeface="Arial" panose="020B0604020202020204" pitchFamily="34" charset="0"/>
              <a:buChar char="•"/>
            </a:pPr>
            <a:r>
              <a:rPr lang="en-US" dirty="0">
                <a:latin typeface="Garamond" panose="02020404030301010803" pitchFamily="18" charset="0"/>
              </a:rPr>
              <a:t>Having standardized formats for each industry allows </a:t>
            </a:r>
            <a:r>
              <a:rPr lang="en-US" b="1" dirty="0">
                <a:latin typeface="Garamond" panose="02020404030301010803" pitchFamily="18" charset="0"/>
              </a:rPr>
              <a:t>for meaningful comparisons between companies </a:t>
            </a:r>
            <a:r>
              <a:rPr lang="en-US" dirty="0">
                <a:latin typeface="Garamond" panose="02020404030301010803" pitchFamily="18" charset="0"/>
              </a:rPr>
              <a:t>within the same sector.</a:t>
            </a:r>
          </a:p>
          <a:p>
            <a:pPr marL="285750" indent="-285750" algn="just">
              <a:lnSpc>
                <a:spcPct val="107000"/>
              </a:lnSpc>
              <a:buFont typeface="Arial" panose="020B0604020202020204" pitchFamily="34" charset="0"/>
              <a:buChar char="•"/>
            </a:pPr>
            <a:r>
              <a:rPr lang="en-US" dirty="0">
                <a:latin typeface="Garamond" panose="02020404030301010803" pitchFamily="18" charset="0"/>
              </a:rPr>
              <a:t>Industry-specific formats </a:t>
            </a:r>
            <a:r>
              <a:rPr lang="en-US" b="1" dirty="0">
                <a:latin typeface="Garamond" panose="02020404030301010803" pitchFamily="18" charset="0"/>
              </a:rPr>
              <a:t>facilitate benchmarking </a:t>
            </a:r>
            <a:r>
              <a:rPr lang="en-US" dirty="0">
                <a:latin typeface="Garamond" panose="02020404030301010803" pitchFamily="18" charset="0"/>
              </a:rPr>
              <a:t>against best practices and industry standards, helping companies identify areas for improvement.</a:t>
            </a:r>
          </a:p>
          <a:p>
            <a:pPr marL="285750" indent="-285750" algn="just">
              <a:lnSpc>
                <a:spcPct val="107000"/>
              </a:lnSpc>
              <a:buFont typeface="Arial" panose="020B0604020202020204" pitchFamily="34" charset="0"/>
              <a:buChar char="•"/>
            </a:pPr>
            <a:r>
              <a:rPr lang="en-US" b="1" dirty="0">
                <a:latin typeface="Garamond" panose="02020404030301010803" pitchFamily="18" charset="0"/>
              </a:rPr>
              <a:t>Clarity for Stakeholders</a:t>
            </a:r>
            <a:r>
              <a:rPr lang="en-US" dirty="0">
                <a:latin typeface="Garamond" panose="02020404030301010803" pitchFamily="18" charset="0"/>
              </a:rPr>
              <a:t>: Stakeholders, including investors, regulators, and management, need clear and understandable reports. Industry-specific formats enhance clarity and ensure that stakeholders receive information in a familiar and relevant context.</a:t>
            </a:r>
          </a:p>
          <a:p>
            <a:pPr marL="285750" indent="-285750" algn="just">
              <a:lnSpc>
                <a:spcPct val="107000"/>
              </a:lnSpc>
              <a:buFont typeface="Arial" panose="020B0604020202020204" pitchFamily="34" charset="0"/>
              <a:buChar char="•"/>
            </a:pPr>
            <a:r>
              <a:rPr lang="en-US" dirty="0">
                <a:latin typeface="Garamond" panose="02020404030301010803" pitchFamily="18" charset="0"/>
              </a:rPr>
              <a:t>Industry-specific formats </a:t>
            </a:r>
            <a:r>
              <a:rPr lang="en-US" b="1" dirty="0">
                <a:latin typeface="Garamond" panose="02020404030301010803" pitchFamily="18" charset="0"/>
              </a:rPr>
              <a:t>guide cost auditors to focus on the most critical cost elements </a:t>
            </a:r>
            <a:r>
              <a:rPr lang="en-US" dirty="0">
                <a:latin typeface="Garamond" panose="02020404030301010803" pitchFamily="18" charset="0"/>
              </a:rPr>
              <a:t>and areas of concern within a particular industry. This leads to more efficient and effective cost audits.</a:t>
            </a:r>
          </a:p>
          <a:p>
            <a:pPr marL="285750" indent="-285750" algn="just">
              <a:lnSpc>
                <a:spcPct val="107000"/>
              </a:lnSpc>
              <a:buFont typeface="Arial" panose="020B0604020202020204" pitchFamily="34" charset="0"/>
              <a:buChar char="•"/>
            </a:pPr>
            <a:r>
              <a:rPr lang="en-US" dirty="0">
                <a:latin typeface="Garamond" panose="02020404030301010803" pitchFamily="18" charset="0"/>
              </a:rPr>
              <a:t>Consistent reporting within an industry </a:t>
            </a:r>
            <a:r>
              <a:rPr lang="en-US" b="1" dirty="0">
                <a:latin typeface="Garamond" panose="02020404030301010803" pitchFamily="18" charset="0"/>
              </a:rPr>
              <a:t>enhances transparency </a:t>
            </a:r>
            <a:r>
              <a:rPr lang="en-US" dirty="0">
                <a:latin typeface="Garamond" panose="02020404030301010803" pitchFamily="18" charset="0"/>
              </a:rPr>
              <a:t>across the sector, building trust among stakeholders and promoting fair competition.</a:t>
            </a:r>
          </a:p>
        </p:txBody>
      </p:sp>
    </p:spTree>
    <p:extLst>
      <p:ext uri="{BB962C8B-B14F-4D97-AF65-F5344CB8AC3E}">
        <p14:creationId xmlns:p14="http://schemas.microsoft.com/office/powerpoint/2010/main" xmlns="" val="170961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Ch-7 Formats and Procedures for Cost Records and Cost Audit</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23</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234364"/>
          </a:xfrm>
          <a:prstGeom prst="rect">
            <a:avLst/>
          </a:prstGeom>
          <a:noFill/>
        </p:spPr>
        <p:txBody>
          <a:bodyPr wrap="square">
            <a:spAutoFit/>
          </a:bodyPr>
          <a:lstStyle/>
          <a:p>
            <a:pPr algn="just">
              <a:lnSpc>
                <a:spcPct val="107000"/>
              </a:lnSpc>
            </a:pPr>
            <a:r>
              <a:rPr lang="en-US" b="1" i="0" u="none" strike="noStrike" baseline="0" dirty="0">
                <a:latin typeface="Garamond" panose="02020404030301010803" pitchFamily="18" charset="0"/>
              </a:rPr>
              <a:t>7.3.3 Views/recommendations of the Committee –</a:t>
            </a:r>
          </a:p>
          <a:p>
            <a:pPr algn="just">
              <a:lnSpc>
                <a:spcPct val="107000"/>
              </a:lnSpc>
            </a:pPr>
            <a:r>
              <a:rPr lang="en-US" sz="1400" dirty="0">
                <a:latin typeface="Garamond" panose="02020404030301010803" pitchFamily="18" charset="0"/>
              </a:rPr>
              <a:t>Regarding modification in CRA-3</a:t>
            </a:r>
          </a:p>
          <a:p>
            <a:pPr algn="just">
              <a:lnSpc>
                <a:spcPct val="107000"/>
              </a:lnSpc>
            </a:pPr>
            <a:endParaRPr lang="en-US" sz="1400" b="1" dirty="0">
              <a:latin typeface="Garamond" panose="02020404030301010803" pitchFamily="18" charset="0"/>
            </a:endParaRPr>
          </a:p>
          <a:p>
            <a:pPr algn="just">
              <a:lnSpc>
                <a:spcPct val="107000"/>
              </a:lnSpc>
            </a:pPr>
            <a:r>
              <a:rPr lang="en-US" sz="1400" b="1" dirty="0">
                <a:latin typeface="Garamond" panose="02020404030301010803" pitchFamily="18" charset="0"/>
              </a:rPr>
              <a:t>Comments and Suggestion</a:t>
            </a:r>
          </a:p>
          <a:p>
            <a:pPr algn="just">
              <a:lnSpc>
                <a:spcPct val="107000"/>
              </a:lnSpc>
            </a:pPr>
            <a:r>
              <a:rPr lang="en-US" sz="1400" b="1" dirty="0">
                <a:latin typeface="Garamond" panose="02020404030301010803" pitchFamily="18" charset="0"/>
              </a:rPr>
              <a:t>Format for Para A.4 and Para D.6 of the Cost Audit Report</a:t>
            </a:r>
          </a:p>
          <a:p>
            <a:pPr algn="just">
              <a:lnSpc>
                <a:spcPct val="107000"/>
              </a:lnSpc>
            </a:pPr>
            <a:r>
              <a:rPr lang="en-US" sz="1400" dirty="0">
                <a:latin typeface="Garamond" panose="02020404030301010803" pitchFamily="18" charset="0"/>
              </a:rPr>
              <a:t>To enhance the accuracy of tax reporting, particularly in reconciling indirect taxes as per Para D.6 and ensuring proper compliance with statutory tax obligations, the following improvements are proposed for the Cost Reporting system:</a:t>
            </a:r>
          </a:p>
          <a:p>
            <a:pPr marL="342900" indent="-342900" algn="just">
              <a:lnSpc>
                <a:spcPct val="107000"/>
              </a:lnSpc>
              <a:buAutoNum type="arabicPeriod"/>
            </a:pPr>
            <a:r>
              <a:rPr lang="en-US" sz="1400" b="1" dirty="0">
                <a:latin typeface="Garamond" panose="02020404030301010803" pitchFamily="18" charset="0"/>
              </a:rPr>
              <a:t>Addition of a Column within Para A.4 Indicating Taxability:</a:t>
            </a:r>
          </a:p>
          <a:p>
            <a:pPr algn="just">
              <a:lnSpc>
                <a:spcPct val="107000"/>
              </a:lnSpc>
            </a:pPr>
            <a:r>
              <a:rPr lang="en-US" b="1" dirty="0">
                <a:latin typeface="Garamond" panose="02020404030301010803" pitchFamily="18" charset="0"/>
              </a:rPr>
              <a:t>Objective:</a:t>
            </a:r>
            <a:r>
              <a:rPr lang="en-US" dirty="0">
                <a:latin typeface="Garamond" panose="02020404030301010803" pitchFamily="18" charset="0"/>
              </a:rPr>
              <a:t> Reporting under Para A.4 is based on HSN codes. To improve the accuracy of tax reporting, an additional column should be incorporated within Para A.4 to indicate whether each HSN line item is “taxable” or “non-taxable.” This addition will facilitate the validation of tax liabilities disclosed and reported by the Cost Auditor under Para D.6, which is currently based on various monthly and quarterly returns submitted to tax authorities.</a:t>
            </a:r>
          </a:p>
          <a:p>
            <a:pPr algn="just">
              <a:lnSpc>
                <a:spcPct val="107000"/>
              </a:lnSpc>
            </a:pPr>
            <a:endParaRPr lang="en-US" dirty="0">
              <a:latin typeface="Garamond" panose="02020404030301010803" pitchFamily="18" charset="0"/>
            </a:endParaRPr>
          </a:p>
          <a:p>
            <a:pPr marL="342900" indent="-342900" algn="just">
              <a:lnSpc>
                <a:spcPct val="107000"/>
              </a:lnSpc>
              <a:buAutoNum type="arabicPeriod" startAt="2"/>
            </a:pPr>
            <a:r>
              <a:rPr lang="en-US" b="1" dirty="0">
                <a:latin typeface="Garamond" panose="02020404030301010803" pitchFamily="18" charset="0"/>
              </a:rPr>
              <a:t>Alternative Proposal - Computation of Tax Liability in the Para A.4 Report:</a:t>
            </a:r>
          </a:p>
          <a:p>
            <a:pPr algn="just">
              <a:lnSpc>
                <a:spcPct val="107000"/>
              </a:lnSpc>
            </a:pPr>
            <a:r>
              <a:rPr lang="en-US" b="1" dirty="0">
                <a:latin typeface="Garamond" panose="02020404030301010803" pitchFamily="18" charset="0"/>
              </a:rPr>
              <a:t>Objective: </a:t>
            </a:r>
            <a:r>
              <a:rPr lang="en-US" dirty="0">
                <a:latin typeface="Garamond" panose="02020404030301010803" pitchFamily="18" charset="0"/>
              </a:rPr>
              <a:t>Automate the computation of tax liability based on taxable income identified in the Para A.4 report.</a:t>
            </a:r>
          </a:p>
          <a:p>
            <a:pPr algn="just">
              <a:lnSpc>
                <a:spcPct val="107000"/>
              </a:lnSpc>
            </a:pPr>
            <a:r>
              <a:rPr lang="en-US" b="1" dirty="0">
                <a:latin typeface="Garamond" panose="02020404030301010803" pitchFamily="18" charset="0"/>
              </a:rPr>
              <a:t>Implementation: </a:t>
            </a:r>
            <a:r>
              <a:rPr lang="en-US" dirty="0">
                <a:latin typeface="Garamond" panose="02020404030301010803" pitchFamily="18" charset="0"/>
              </a:rPr>
              <a:t>Introduce a calculation formula within Para A.4 to compute the tax liability for each taxable HSN line item. Para D.6 will then be directly linked to the income specified in Para A.4 (both taxable and non-taxable), with tax liabilities computed in Para A.4 being reflected in Para D.6.</a:t>
            </a:r>
          </a:p>
        </p:txBody>
      </p:sp>
    </p:spTree>
    <p:extLst>
      <p:ext uri="{BB962C8B-B14F-4D97-AF65-F5344CB8AC3E}">
        <p14:creationId xmlns:p14="http://schemas.microsoft.com/office/powerpoint/2010/main" xmlns="" val="1373638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Ch-7 Formats and procedures for Cost Records and Cost Audit</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24</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234364"/>
          </a:xfrm>
          <a:prstGeom prst="rect">
            <a:avLst/>
          </a:prstGeom>
          <a:noFill/>
        </p:spPr>
        <p:txBody>
          <a:bodyPr wrap="square">
            <a:spAutoFit/>
          </a:bodyPr>
          <a:lstStyle/>
          <a:p>
            <a:pPr algn="just">
              <a:lnSpc>
                <a:spcPct val="107000"/>
              </a:lnSpc>
            </a:pPr>
            <a:r>
              <a:rPr lang="en-US" b="1" dirty="0">
                <a:latin typeface="Garamond" panose="02020404030301010803" pitchFamily="18" charset="0"/>
              </a:rPr>
              <a:t>3.  Reconciliation:</a:t>
            </a:r>
          </a:p>
          <a:p>
            <a:pPr algn="just">
              <a:lnSpc>
                <a:spcPct val="107000"/>
              </a:lnSpc>
            </a:pPr>
            <a:r>
              <a:rPr lang="en-US" b="1" dirty="0">
                <a:latin typeface="Garamond" panose="02020404030301010803" pitchFamily="18" charset="0"/>
              </a:rPr>
              <a:t>Objective: </a:t>
            </a:r>
            <a:r>
              <a:rPr lang="en-US" dirty="0">
                <a:latin typeface="Garamond" panose="02020404030301010803" pitchFamily="18" charset="0"/>
              </a:rPr>
              <a:t>Address any discrepancies between the income reported under Para A.4 (derived from Cost Records prepared by assesses and verified by the Cost Auditor) and the income and tax liability reported under Para D.6 (currently based on income and tax disclosed by assesses through various monthly and quarterly returns).</a:t>
            </a:r>
          </a:p>
          <a:p>
            <a:pPr algn="just">
              <a:lnSpc>
                <a:spcPct val="107000"/>
              </a:lnSpc>
            </a:pPr>
            <a:endParaRPr lang="en-US" b="1" dirty="0">
              <a:latin typeface="Garamond" panose="02020404030301010803" pitchFamily="18" charset="0"/>
            </a:endParaRPr>
          </a:p>
          <a:p>
            <a:pPr algn="just">
              <a:lnSpc>
                <a:spcPct val="107000"/>
              </a:lnSpc>
            </a:pPr>
            <a:r>
              <a:rPr lang="en-US" b="1" dirty="0">
                <a:latin typeface="Garamond" panose="02020404030301010803" pitchFamily="18" charset="0"/>
              </a:rPr>
              <a:t>Action: </a:t>
            </a:r>
            <a:r>
              <a:rPr lang="en-US" dirty="0">
                <a:latin typeface="Garamond" panose="02020404030301010803" pitchFamily="18" charset="0"/>
              </a:rPr>
              <a:t>Management will provide detailed reasons and explanations for any identified discrepancies to ensure consistency and accuracy in reporting.</a:t>
            </a:r>
          </a:p>
          <a:p>
            <a:pPr marL="342900" indent="-342900" algn="just">
              <a:lnSpc>
                <a:spcPct val="107000"/>
              </a:lnSpc>
              <a:buAutoNum type="arabicPeriod" startAt="2"/>
            </a:pPr>
            <a:endParaRPr lang="en-US" b="1" dirty="0">
              <a:latin typeface="Garamond" panose="02020404030301010803" pitchFamily="18" charset="0"/>
            </a:endParaRPr>
          </a:p>
          <a:p>
            <a:pPr algn="just">
              <a:lnSpc>
                <a:spcPct val="107000"/>
              </a:lnSpc>
            </a:pPr>
            <a:r>
              <a:rPr lang="en-US" b="1" dirty="0">
                <a:latin typeface="Garamond" panose="02020404030301010803" pitchFamily="18" charset="0"/>
              </a:rPr>
              <a:t>Benefits of the Proposal</a:t>
            </a:r>
          </a:p>
          <a:p>
            <a:pPr algn="just">
              <a:lnSpc>
                <a:spcPct val="107000"/>
              </a:lnSpc>
            </a:pPr>
            <a:r>
              <a:rPr lang="en-US" b="1" dirty="0">
                <a:latin typeface="Garamond" panose="02020404030301010803" pitchFamily="18" charset="0"/>
              </a:rPr>
              <a:t>Enhanced Accuracy: </a:t>
            </a:r>
            <a:r>
              <a:rPr lang="en-US" dirty="0">
                <a:latin typeface="Garamond" panose="02020404030301010803" pitchFamily="18" charset="0"/>
              </a:rPr>
              <a:t>The current indirect tax regime lacks a compulsory audit mechanism by independent professionals, with figures self-declared by assesses through returns. Integrating the proposed functionalities within the Cost Audit reporting system (Para D.6) will improve the validation of income and tax liabilities, enhancing the reliability of tax reporting.</a:t>
            </a:r>
          </a:p>
          <a:p>
            <a:pPr algn="just">
              <a:lnSpc>
                <a:spcPct val="107000"/>
              </a:lnSpc>
            </a:pPr>
            <a:endParaRPr lang="en-US" b="1" dirty="0">
              <a:latin typeface="Garamond" panose="02020404030301010803" pitchFamily="18" charset="0"/>
            </a:endParaRPr>
          </a:p>
          <a:p>
            <a:pPr algn="just">
              <a:lnSpc>
                <a:spcPct val="107000"/>
              </a:lnSpc>
            </a:pPr>
            <a:r>
              <a:rPr lang="en-US" b="1" dirty="0">
                <a:latin typeface="Garamond" panose="02020404030301010803" pitchFamily="18" charset="0"/>
              </a:rPr>
              <a:t>Improved Compliance &amp; Monitoring: </a:t>
            </a:r>
            <a:r>
              <a:rPr lang="en-US" dirty="0">
                <a:latin typeface="Garamond" panose="02020404030301010803" pitchFamily="18" charset="0"/>
              </a:rPr>
              <a:t>The presence of an independent audit mechanism to cross-check income and tax data during cost audits will encourage better compliance with tax regulations, ensuring that all income is properly identified and reported.</a:t>
            </a:r>
          </a:p>
          <a:p>
            <a:pPr algn="just">
              <a:lnSpc>
                <a:spcPct val="107000"/>
              </a:lnSpc>
            </a:pPr>
            <a:endParaRPr lang="en-US" b="1" dirty="0">
              <a:latin typeface="Garamond" panose="02020404030301010803" pitchFamily="18" charset="0"/>
            </a:endParaRPr>
          </a:p>
        </p:txBody>
      </p:sp>
    </p:spTree>
    <p:extLst>
      <p:ext uri="{BB962C8B-B14F-4D97-AF65-F5344CB8AC3E}">
        <p14:creationId xmlns:p14="http://schemas.microsoft.com/office/powerpoint/2010/main" xmlns="" val="534337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Ch-7 Formats and procedures for Cost Records and Cost Audit</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25</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481676"/>
          </a:xfrm>
          <a:prstGeom prst="rect">
            <a:avLst/>
          </a:prstGeom>
          <a:noFill/>
        </p:spPr>
        <p:txBody>
          <a:bodyPr wrap="square">
            <a:spAutoFit/>
          </a:bodyPr>
          <a:lstStyle/>
          <a:p>
            <a:pPr algn="just">
              <a:lnSpc>
                <a:spcPct val="107000"/>
              </a:lnSpc>
            </a:pPr>
            <a:r>
              <a:rPr lang="en-US" sz="1300" b="1" dirty="0">
                <a:latin typeface="Garamond" panose="02020404030301010803" pitchFamily="18" charset="0"/>
              </a:rPr>
              <a:t>7.4.3 Views / Recommendations of the Committee:</a:t>
            </a:r>
          </a:p>
          <a:p>
            <a:pPr algn="just">
              <a:lnSpc>
                <a:spcPct val="107000"/>
              </a:lnSpc>
            </a:pPr>
            <a:r>
              <a:rPr lang="en-US" sz="1300" dirty="0">
                <a:latin typeface="Garamond" panose="02020404030301010803" pitchFamily="18" charset="0"/>
              </a:rPr>
              <a:t>a) The Committee noted that Rule 5(2) of CCRA Rules 2014 states that “The cost records referred to in sub-rule (1) shall be maintained on regular basis in such manner as to facilitate calculation of per unit cost of production or cost of operations, cost of sales and margin for each of its products and activities for every financial year on monthly or quarterly or half-yearly or annual basis”. </a:t>
            </a:r>
          </a:p>
          <a:p>
            <a:pPr algn="just">
              <a:lnSpc>
                <a:spcPct val="107000"/>
              </a:lnSpc>
            </a:pPr>
            <a:r>
              <a:rPr lang="en-US" sz="1300" dirty="0">
                <a:latin typeface="Garamond" panose="02020404030301010803" pitchFamily="18" charset="0"/>
              </a:rPr>
              <a:t>(b) The present rule gives flexibility to the companies to maintain cost records on monthly or quarterly or half-yearly or annual basis. Thus, the existing provision may be continued</a:t>
            </a:r>
          </a:p>
          <a:p>
            <a:pPr algn="just">
              <a:lnSpc>
                <a:spcPct val="107000"/>
              </a:lnSpc>
            </a:pPr>
            <a:endParaRPr lang="en-US" sz="1300" b="1" dirty="0">
              <a:latin typeface="Garamond" panose="02020404030301010803" pitchFamily="18" charset="0"/>
            </a:endParaRPr>
          </a:p>
          <a:p>
            <a:pPr algn="just">
              <a:lnSpc>
                <a:spcPct val="107000"/>
              </a:lnSpc>
            </a:pPr>
            <a:r>
              <a:rPr lang="en-US" sz="1300" b="1" dirty="0">
                <a:latin typeface="Garamond" panose="02020404030301010803" pitchFamily="18" charset="0"/>
              </a:rPr>
              <a:t>Comments:</a:t>
            </a:r>
          </a:p>
          <a:p>
            <a:pPr algn="just">
              <a:lnSpc>
                <a:spcPct val="107000"/>
              </a:lnSpc>
            </a:pPr>
            <a:r>
              <a:rPr lang="en-US" sz="1300" b="1" dirty="0">
                <a:latin typeface="Garamond" panose="02020404030301010803" pitchFamily="18" charset="0"/>
              </a:rPr>
              <a:t>Objective of Cost Records Maintenance:</a:t>
            </a:r>
            <a:r>
              <a:rPr lang="en-US" sz="1300" dirty="0">
                <a:latin typeface="Garamond" panose="02020404030301010803" pitchFamily="18" charset="0"/>
              </a:rPr>
              <a:t> To exercise control over various cost operations and enable optimal economic utilization of resources.</a:t>
            </a:r>
          </a:p>
          <a:p>
            <a:pPr algn="just">
              <a:lnSpc>
                <a:spcPct val="107000"/>
              </a:lnSpc>
            </a:pPr>
            <a:r>
              <a:rPr lang="en-US" sz="1300" dirty="0">
                <a:latin typeface="Garamond" panose="02020404030301010803" pitchFamily="18" charset="0"/>
              </a:rPr>
              <a:t>Cost records are an integral part of the primary books of accounts, which Maintained regularly, not in isolation.</a:t>
            </a:r>
          </a:p>
          <a:p>
            <a:pPr algn="just">
              <a:lnSpc>
                <a:spcPct val="107000"/>
              </a:lnSpc>
            </a:pPr>
            <a:r>
              <a:rPr lang="en-US" sz="1300" dirty="0">
                <a:latin typeface="Garamond" panose="02020404030301010803" pitchFamily="18" charset="0"/>
              </a:rPr>
              <a:t>Cost records manage costs related to materials, labor, and other items. Also determine costs of production, operations, sales, and profit margins periodically.</a:t>
            </a:r>
          </a:p>
          <a:p>
            <a:pPr algn="just">
              <a:lnSpc>
                <a:spcPct val="107000"/>
              </a:lnSpc>
            </a:pPr>
            <a:r>
              <a:rPr lang="en-US" sz="1300" dirty="0">
                <a:latin typeface="Garamond" panose="02020404030301010803" pitchFamily="18" charset="0"/>
              </a:rPr>
              <a:t>Quarterly Reporting Benefits:</a:t>
            </a:r>
          </a:p>
          <a:p>
            <a:pPr marL="285750" indent="-285750" algn="just">
              <a:lnSpc>
                <a:spcPct val="107000"/>
              </a:lnSpc>
              <a:buFont typeface="Arial" panose="020B0604020202020204" pitchFamily="34" charset="0"/>
              <a:buChar char="•"/>
            </a:pPr>
            <a:r>
              <a:rPr lang="en-US" sz="1300" dirty="0">
                <a:latin typeface="Garamond" panose="02020404030301010803" pitchFamily="18" charset="0"/>
              </a:rPr>
              <a:t>Assess efficiency of resource utilization. 	- Address unprofitable products or underutilized capacity.</a:t>
            </a:r>
          </a:p>
          <a:p>
            <a:pPr algn="just">
              <a:lnSpc>
                <a:spcPct val="107000"/>
              </a:lnSpc>
            </a:pPr>
            <a:endParaRPr lang="en-IN" sz="1300" b="1" dirty="0">
              <a:solidFill>
                <a:srgbClr val="000000"/>
              </a:solidFill>
              <a:effectLst/>
              <a:latin typeface="Garamond" panose="02020404030301010803" pitchFamily="18" charset="0"/>
              <a:ea typeface="SimSun" panose="02010600030101010101" pitchFamily="2" charset="-122"/>
            </a:endParaRPr>
          </a:p>
          <a:p>
            <a:pPr algn="just">
              <a:lnSpc>
                <a:spcPct val="107000"/>
              </a:lnSpc>
            </a:pPr>
            <a:r>
              <a:rPr lang="en-IN" sz="1300" b="1" dirty="0">
                <a:solidFill>
                  <a:srgbClr val="000000"/>
                </a:solidFill>
                <a:effectLst/>
                <a:latin typeface="Garamond" panose="02020404030301010803" pitchFamily="18" charset="0"/>
                <a:ea typeface="SimSun" panose="02010600030101010101" pitchFamily="2" charset="-122"/>
              </a:rPr>
              <a:t>Suggestion:</a:t>
            </a:r>
          </a:p>
          <a:p>
            <a:pPr algn="just">
              <a:lnSpc>
                <a:spcPct val="107000"/>
              </a:lnSpc>
            </a:pPr>
            <a:r>
              <a:rPr lang="en-US" sz="1300" dirty="0">
                <a:latin typeface="Garamond" panose="02020404030301010803" pitchFamily="18" charset="0"/>
              </a:rPr>
              <a:t>Cost records activities should be for every financial year on quarterly and annually basis for every listed company and in other cases on half yearly and annual basis.</a:t>
            </a:r>
          </a:p>
        </p:txBody>
      </p:sp>
    </p:spTree>
    <p:extLst>
      <p:ext uri="{BB962C8B-B14F-4D97-AF65-F5344CB8AC3E}">
        <p14:creationId xmlns:p14="http://schemas.microsoft.com/office/powerpoint/2010/main" xmlns="" val="161717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Ch-8 Cost Audit in Cooperatives, Trusts, Autonomous Bodies &amp; other Authorities</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26</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971408"/>
          </a:xfrm>
          <a:prstGeom prst="rect">
            <a:avLst/>
          </a:prstGeom>
          <a:noFill/>
        </p:spPr>
        <p:txBody>
          <a:bodyPr wrap="square">
            <a:spAutoFit/>
          </a:bodyPr>
          <a:lstStyle/>
          <a:p>
            <a:pPr algn="just">
              <a:lnSpc>
                <a:spcPct val="107000"/>
              </a:lnSpc>
            </a:pPr>
            <a:r>
              <a:rPr lang="en-US" b="1" dirty="0">
                <a:latin typeface="Garamond" panose="02020404030301010803" pitchFamily="18" charset="0"/>
              </a:rPr>
              <a:t>8.5 Views / Recommendations of the Committee</a:t>
            </a:r>
          </a:p>
          <a:p>
            <a:pPr algn="just">
              <a:lnSpc>
                <a:spcPct val="107000"/>
              </a:lnSpc>
            </a:pPr>
            <a:endParaRPr lang="en-US" dirty="0">
              <a:latin typeface="Garamond" panose="02020404030301010803" pitchFamily="18" charset="0"/>
            </a:endParaRPr>
          </a:p>
          <a:p>
            <a:pPr algn="just">
              <a:lnSpc>
                <a:spcPct val="107000"/>
              </a:lnSpc>
            </a:pPr>
            <a:r>
              <a:rPr lang="en-US" dirty="0">
                <a:latin typeface="Garamond" panose="02020404030301010803" pitchFamily="18" charset="0"/>
              </a:rPr>
              <a:t>The Committee recommends that the principles and practices of maintenance of Cost Accounting Records and Cost Audit may be extended to the co-operative  societies, trusts, autonomous bodies, other authorities such as public transport service providers including rail, metro and State Road Transport etc. in the Fertilizer, Sugar, Education, Health, Transport and Port services Sectors and all such sectors which are either in receipt of Subsidy/incentives/grant from the Government or engaged in the activities covered under CCRA rules. This may be subject to certain thresholds in terms of quantum of subsidy or expenditure. </a:t>
            </a:r>
            <a:endParaRPr lang="en-US" b="1" dirty="0">
              <a:latin typeface="Garamond" panose="02020404030301010803" pitchFamily="18" charset="0"/>
            </a:endParaRPr>
          </a:p>
          <a:p>
            <a:pPr algn="just">
              <a:lnSpc>
                <a:spcPct val="107000"/>
              </a:lnSpc>
            </a:pPr>
            <a:endParaRPr lang="en-US" b="1" dirty="0">
              <a:latin typeface="Garamond" panose="02020404030301010803" pitchFamily="18" charset="0"/>
            </a:endParaRPr>
          </a:p>
          <a:p>
            <a:pPr algn="just">
              <a:lnSpc>
                <a:spcPct val="107000"/>
              </a:lnSpc>
            </a:pPr>
            <a:r>
              <a:rPr lang="en-US" b="1" dirty="0">
                <a:latin typeface="Garamond" panose="02020404030301010803" pitchFamily="18" charset="0"/>
              </a:rPr>
              <a:t>Comments:</a:t>
            </a:r>
          </a:p>
          <a:p>
            <a:pPr algn="just">
              <a:lnSpc>
                <a:spcPct val="107000"/>
              </a:lnSpc>
            </a:pPr>
            <a:r>
              <a:rPr lang="en-US" b="1" dirty="0">
                <a:solidFill>
                  <a:srgbClr val="000000"/>
                </a:solidFill>
                <a:effectLst/>
                <a:latin typeface="Garamond" panose="02020404030301010803" pitchFamily="18" charset="0"/>
                <a:ea typeface="SimSun" panose="02010600030101010101" pitchFamily="2" charset="-122"/>
              </a:rPr>
              <a:t>Department of Expenditure, Ministry of Finance  </a:t>
            </a:r>
            <a:r>
              <a:rPr lang="en-US" dirty="0">
                <a:solidFill>
                  <a:srgbClr val="000000"/>
                </a:solidFill>
                <a:effectLst/>
                <a:latin typeface="Garamond" panose="02020404030301010803" pitchFamily="18" charset="0"/>
                <a:ea typeface="SimSun" panose="02010600030101010101" pitchFamily="2" charset="-122"/>
              </a:rPr>
              <a:t>has to take lead role to draw the proper roadmap and establish the stringent mechanism to implement mandatory maintenance of Cost Records and Cost Audit in Cooperatives, Trusts, Autonomous Bodies and other Authorities without any threshold limits.</a:t>
            </a:r>
            <a:endParaRPr lang="en-IN" dirty="0">
              <a:solidFill>
                <a:srgbClr val="000000"/>
              </a:solidFill>
              <a:effectLst/>
              <a:latin typeface="Garamond" panose="02020404030301010803" pitchFamily="18" charset="0"/>
              <a:ea typeface="SimSun" panose="02010600030101010101" pitchFamily="2" charset="-122"/>
            </a:endParaRPr>
          </a:p>
          <a:p>
            <a:pPr algn="just">
              <a:lnSpc>
                <a:spcPct val="107000"/>
              </a:lnSpc>
            </a:pPr>
            <a:endParaRPr lang="en-IN" b="1" dirty="0">
              <a:solidFill>
                <a:srgbClr val="000000"/>
              </a:solidFill>
              <a:effectLst/>
              <a:latin typeface="Garamond" panose="02020404030301010803" pitchFamily="18" charset="0"/>
              <a:ea typeface="SimSun" panose="02010600030101010101" pitchFamily="2" charset="-122"/>
            </a:endParaRPr>
          </a:p>
          <a:p>
            <a:pPr algn="just">
              <a:lnSpc>
                <a:spcPct val="107000"/>
              </a:lnSpc>
            </a:pPr>
            <a:r>
              <a:rPr lang="en-IN" b="1" dirty="0">
                <a:solidFill>
                  <a:srgbClr val="000000"/>
                </a:solidFill>
                <a:effectLst/>
                <a:latin typeface="Garamond" panose="02020404030301010803" pitchFamily="18" charset="0"/>
                <a:ea typeface="SimSun" panose="02010600030101010101" pitchFamily="2" charset="-122"/>
              </a:rPr>
              <a:t>Suggestion:</a:t>
            </a:r>
          </a:p>
          <a:p>
            <a:pPr algn="just">
              <a:lnSpc>
                <a:spcPct val="107000"/>
              </a:lnSpc>
            </a:pPr>
            <a:r>
              <a:rPr lang="en-US" sz="1300" dirty="0">
                <a:latin typeface="Garamond" panose="02020404030301010803" pitchFamily="18" charset="0"/>
              </a:rPr>
              <a:t>Therefore Request to remove the clause this may be subject to certain thresholds in terms of </a:t>
            </a:r>
            <a:r>
              <a:rPr lang="en-US" sz="1300" b="1" dirty="0">
                <a:latin typeface="Garamond" panose="02020404030301010803" pitchFamily="18" charset="0"/>
              </a:rPr>
              <a:t>quantum of subsidy or expenditure</a:t>
            </a:r>
            <a:r>
              <a:rPr lang="en-US" sz="1300" dirty="0">
                <a:latin typeface="Garamond" panose="02020404030301010803" pitchFamily="18" charset="0"/>
              </a:rPr>
              <a:t> and apply CCRA rules to all size of entities.</a:t>
            </a:r>
          </a:p>
        </p:txBody>
      </p:sp>
    </p:spTree>
    <p:extLst>
      <p:ext uri="{BB962C8B-B14F-4D97-AF65-F5344CB8AC3E}">
        <p14:creationId xmlns:p14="http://schemas.microsoft.com/office/powerpoint/2010/main" xmlns="" val="1922219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Ch-9 Cost Audit in Infrastructure Projects of Government</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27</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662751"/>
          </a:xfrm>
          <a:prstGeom prst="rect">
            <a:avLst/>
          </a:prstGeom>
          <a:noFill/>
        </p:spPr>
        <p:txBody>
          <a:bodyPr wrap="square">
            <a:spAutoFit/>
          </a:bodyPr>
          <a:lstStyle/>
          <a:p>
            <a:pPr algn="just">
              <a:lnSpc>
                <a:spcPct val="107000"/>
              </a:lnSpc>
            </a:pPr>
            <a:r>
              <a:rPr lang="en-US" b="1" dirty="0">
                <a:latin typeface="Garamond" panose="02020404030301010803" pitchFamily="18" charset="0"/>
              </a:rPr>
              <a:t>9.2(</a:t>
            </a:r>
            <a:r>
              <a:rPr lang="en-US" b="1" dirty="0" err="1">
                <a:latin typeface="Garamond" panose="02020404030301010803" pitchFamily="18" charset="0"/>
              </a:rPr>
              <a:t>i</a:t>
            </a:r>
            <a:r>
              <a:rPr lang="en-US" b="1" dirty="0">
                <a:latin typeface="Garamond" panose="02020404030301010803" pitchFamily="18" charset="0"/>
              </a:rPr>
              <a:t>) Views / Recommendations of the Committee</a:t>
            </a:r>
          </a:p>
          <a:p>
            <a:pPr algn="just">
              <a:lnSpc>
                <a:spcPct val="107000"/>
              </a:lnSpc>
            </a:pPr>
            <a:r>
              <a:rPr lang="en-US" sz="1300" dirty="0">
                <a:latin typeface="Garamond" panose="02020404030301010803" pitchFamily="18" charset="0"/>
              </a:rPr>
              <a:t>The Committee recommended Proper time &amp; cost records should be maintained in all Government infrastructure projects of value of Rs.100 Crore and above.</a:t>
            </a:r>
          </a:p>
          <a:p>
            <a:pPr algn="just">
              <a:lnSpc>
                <a:spcPct val="50000"/>
              </a:lnSpc>
            </a:pPr>
            <a:endParaRPr lang="en-US" dirty="0">
              <a:latin typeface="Garamond" panose="02020404030301010803" pitchFamily="18" charset="0"/>
            </a:endParaRPr>
          </a:p>
          <a:p>
            <a:pPr>
              <a:lnSpc>
                <a:spcPct val="107000"/>
              </a:lnSpc>
            </a:pPr>
            <a:r>
              <a:rPr lang="en-US" b="1" dirty="0">
                <a:latin typeface="Garamond" panose="02020404030301010803" pitchFamily="18" charset="0"/>
              </a:rPr>
              <a:t>Comments</a:t>
            </a:r>
            <a:br>
              <a:rPr lang="en-US" b="1" dirty="0">
                <a:latin typeface="Garamond" panose="02020404030301010803" pitchFamily="18" charset="0"/>
              </a:rPr>
            </a:br>
            <a:r>
              <a:rPr lang="en-US" sz="1300" dirty="0">
                <a:latin typeface="Garamond" panose="02020404030301010803" pitchFamily="18" charset="0"/>
              </a:rPr>
              <a:t>Importance of cost records and cost audits in government infrastructure projects:</a:t>
            </a:r>
          </a:p>
          <a:p>
            <a:pPr marL="285750" indent="-285750">
              <a:lnSpc>
                <a:spcPct val="107000"/>
              </a:lnSpc>
              <a:buFont typeface="Arial" panose="020B0604020202020204" pitchFamily="34" charset="0"/>
              <a:buChar char="•"/>
            </a:pPr>
            <a:r>
              <a:rPr lang="en-US" sz="1300" b="1" dirty="0">
                <a:latin typeface="Garamond" panose="02020404030301010803" pitchFamily="18" charset="0"/>
              </a:rPr>
              <a:t>Early Identification of Cost Overruns:</a:t>
            </a:r>
            <a:r>
              <a:rPr lang="en-US" sz="1300" dirty="0">
                <a:latin typeface="Garamond" panose="02020404030301010803" pitchFamily="18" charset="0"/>
              </a:rPr>
              <a:t> Regular audits help spot cost overruns early, enabling timely corrective actions to stay within budget.</a:t>
            </a:r>
          </a:p>
          <a:p>
            <a:pPr marL="285750" indent="-285750">
              <a:lnSpc>
                <a:spcPct val="107000"/>
              </a:lnSpc>
              <a:buFont typeface="Arial" panose="020B0604020202020204" pitchFamily="34" charset="0"/>
              <a:buChar char="•"/>
            </a:pPr>
            <a:r>
              <a:rPr lang="en-US" sz="1300" b="1" dirty="0">
                <a:latin typeface="Garamond" panose="02020404030301010803" pitchFamily="18" charset="0"/>
              </a:rPr>
              <a:t>Cost Reduction:</a:t>
            </a:r>
            <a:r>
              <a:rPr lang="en-US" sz="1300" dirty="0">
                <a:latin typeface="Garamond" panose="02020404030301010803" pitchFamily="18" charset="0"/>
              </a:rPr>
              <a:t> Audits reveal areas where costs can be cut without affecting quality, ensuring efficient use of public funds.</a:t>
            </a:r>
          </a:p>
          <a:p>
            <a:pPr marL="285750" indent="-285750">
              <a:lnSpc>
                <a:spcPct val="107000"/>
              </a:lnSpc>
              <a:buFont typeface="Arial" panose="020B0604020202020204" pitchFamily="34" charset="0"/>
              <a:buChar char="•"/>
            </a:pPr>
            <a:r>
              <a:rPr lang="en-US" sz="1300" b="1" dirty="0">
                <a:latin typeface="Garamond" panose="02020404030301010803" pitchFamily="18" charset="0"/>
              </a:rPr>
              <a:t>Transparency:</a:t>
            </a:r>
            <a:r>
              <a:rPr lang="en-US" sz="1300" dirty="0">
                <a:latin typeface="Garamond" panose="02020404030301010803" pitchFamily="18" charset="0"/>
              </a:rPr>
              <a:t> They offer a clear account of fund utilization, crucial for maintaining public trust and budget adherence.</a:t>
            </a:r>
          </a:p>
          <a:p>
            <a:pPr marL="285750" indent="-285750">
              <a:lnSpc>
                <a:spcPct val="107000"/>
              </a:lnSpc>
              <a:buFont typeface="Arial" panose="020B0604020202020204" pitchFamily="34" charset="0"/>
              <a:buChar char="•"/>
            </a:pPr>
            <a:r>
              <a:rPr lang="en-US" sz="1300" b="1" dirty="0">
                <a:latin typeface="Garamond" panose="02020404030301010803" pitchFamily="18" charset="0"/>
              </a:rPr>
              <a:t>Improved Financial Planning:</a:t>
            </a:r>
            <a:r>
              <a:rPr lang="en-US" sz="1300" dirty="0">
                <a:latin typeface="Garamond" panose="02020404030301010803" pitchFamily="18" charset="0"/>
              </a:rPr>
              <a:t> Insights from audits enhance financial planning for future projects by addressing past issues and improving strategies.</a:t>
            </a:r>
          </a:p>
          <a:p>
            <a:pPr marL="285750" indent="-285750">
              <a:lnSpc>
                <a:spcPct val="107000"/>
              </a:lnSpc>
              <a:buFont typeface="Arial" panose="020B0604020202020204" pitchFamily="34" charset="0"/>
              <a:buChar char="•"/>
            </a:pPr>
            <a:r>
              <a:rPr lang="en-US" sz="1300" b="1" dirty="0">
                <a:latin typeface="Garamond" panose="02020404030301010803" pitchFamily="18" charset="0"/>
              </a:rPr>
              <a:t>Regulatory Compliance</a:t>
            </a:r>
            <a:r>
              <a:rPr lang="en-US" sz="1300" dirty="0">
                <a:latin typeface="Garamond" panose="02020404030301010803" pitchFamily="18" charset="0"/>
              </a:rPr>
              <a:t>: Audits ensure adherence to financial laws and standards, maintaining compliance with regulations.</a:t>
            </a:r>
          </a:p>
          <a:p>
            <a:pPr marL="285750" indent="-285750">
              <a:lnSpc>
                <a:spcPct val="107000"/>
              </a:lnSpc>
              <a:buFont typeface="Arial" panose="020B0604020202020204" pitchFamily="34" charset="0"/>
              <a:buChar char="•"/>
            </a:pPr>
            <a:r>
              <a:rPr lang="en-US" sz="1300" b="1" dirty="0">
                <a:latin typeface="Garamond" panose="02020404030301010803" pitchFamily="18" charset="0"/>
              </a:rPr>
              <a:t>Accurate Budgeting: </a:t>
            </a:r>
            <a:r>
              <a:rPr lang="en-US" sz="1300" dirty="0">
                <a:latin typeface="Garamond" panose="02020404030301010803" pitchFamily="18" charset="0"/>
              </a:rPr>
              <a:t>Comparing actual costs with budgets leads to better budgeting for future projects and avoids overspending.</a:t>
            </a:r>
          </a:p>
          <a:p>
            <a:pPr marL="285750" indent="-285750">
              <a:lnSpc>
                <a:spcPct val="107000"/>
              </a:lnSpc>
              <a:buFont typeface="Arial" panose="020B0604020202020204" pitchFamily="34" charset="0"/>
              <a:buChar char="•"/>
            </a:pPr>
            <a:r>
              <a:rPr lang="en-US" sz="1300" b="1" dirty="0">
                <a:latin typeface="Garamond" panose="02020404030301010803" pitchFamily="18" charset="0"/>
              </a:rPr>
              <a:t>Accountability:</a:t>
            </a:r>
            <a:r>
              <a:rPr lang="en-US" sz="1300" dirty="0">
                <a:latin typeface="Garamond" panose="02020404030301010803" pitchFamily="18" charset="0"/>
              </a:rPr>
              <a:t> Audits hold project managers and contractors responsible for their financial decisions, promoting budget adherence and timely project completion.</a:t>
            </a:r>
          </a:p>
          <a:p>
            <a:pPr marL="285750" indent="-285750">
              <a:lnSpc>
                <a:spcPct val="107000"/>
              </a:lnSpc>
              <a:buFont typeface="Arial" panose="020B0604020202020204" pitchFamily="34" charset="0"/>
              <a:buChar char="•"/>
            </a:pPr>
            <a:r>
              <a:rPr lang="en-US" sz="1300" b="1" dirty="0">
                <a:latin typeface="Garamond" panose="02020404030301010803" pitchFamily="18" charset="0"/>
              </a:rPr>
              <a:t>Informed Decision-Making</a:t>
            </a:r>
            <a:r>
              <a:rPr lang="en-US" sz="1300" dirty="0">
                <a:latin typeface="Garamond" panose="02020404030301010803" pitchFamily="18" charset="0"/>
              </a:rPr>
              <a:t>: Audit reports provide crucial information for decisions on whether to continue, modify, or terminate projects.</a:t>
            </a:r>
          </a:p>
        </p:txBody>
      </p:sp>
    </p:spTree>
    <p:extLst>
      <p:ext uri="{BB962C8B-B14F-4D97-AF65-F5344CB8AC3E}">
        <p14:creationId xmlns:p14="http://schemas.microsoft.com/office/powerpoint/2010/main" xmlns="" val="3402109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Ch-9 Issues for Construction (Real Estate Industry)</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28</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625237" y="606693"/>
            <a:ext cx="7996083" cy="4431983"/>
          </a:xfrm>
          <a:prstGeom prst="rect">
            <a:avLst/>
          </a:prstGeom>
          <a:noFill/>
        </p:spPr>
        <p:txBody>
          <a:bodyPr wrap="square">
            <a:spAutoFit/>
          </a:bodyPr>
          <a:lstStyle/>
          <a:p>
            <a:pPr algn="just"/>
            <a:r>
              <a:rPr lang="en-US" sz="1400" b="1" i="0" u="none" strike="noStrike" baseline="0" dirty="0">
                <a:latin typeface="Garamond" panose="02020404030301010803" pitchFamily="18" charset="0"/>
              </a:rPr>
              <a:t>Construction Services </a:t>
            </a:r>
            <a:r>
              <a:rPr lang="en-US" sz="1400" b="0" i="0" u="none" strike="noStrike" baseline="0" dirty="0">
                <a:latin typeface="Garamond" panose="02020404030301010803" pitchFamily="18" charset="0"/>
              </a:rPr>
              <a:t>relating to following infrastructure projects </a:t>
            </a:r>
            <a:r>
              <a:rPr lang="en-US" sz="1400" b="1" i="0" u="none" strike="noStrike" baseline="0" dirty="0">
                <a:solidFill>
                  <a:srgbClr val="FF0000"/>
                </a:solidFill>
                <a:latin typeface="Garamond" panose="02020404030301010803" pitchFamily="18" charset="0"/>
              </a:rPr>
              <a:t>where Govt. expenditure is involved</a:t>
            </a:r>
            <a:r>
              <a:rPr lang="en-US" sz="1400" b="0" i="0" u="none" strike="noStrike" baseline="0" dirty="0">
                <a:latin typeface="Garamond" panose="02020404030301010803" pitchFamily="18" charset="0"/>
              </a:rPr>
              <a:t/>
            </a:r>
            <a:br>
              <a:rPr lang="en-US" sz="1400" b="0" i="0" u="none" strike="noStrike" baseline="0" dirty="0">
                <a:latin typeface="Garamond" panose="02020404030301010803" pitchFamily="18" charset="0"/>
              </a:rPr>
            </a:br>
            <a:r>
              <a:rPr lang="en-US" sz="1400" b="0" i="0" u="none" strike="noStrike" baseline="0" dirty="0">
                <a:latin typeface="Garamond" panose="02020404030301010803" pitchFamily="18" charset="0"/>
              </a:rPr>
              <a:t>(a) Roads, national highways, state highways, major district roads, other district roads and village roads, toll roads, bridges, highways and other road related services.</a:t>
            </a:r>
          </a:p>
          <a:p>
            <a:pPr algn="just"/>
            <a:r>
              <a:rPr lang="en-US" sz="1400" b="0" i="0" u="none" strike="noStrike" baseline="0" dirty="0">
                <a:latin typeface="Garamond" panose="02020404030301010803" pitchFamily="18" charset="0"/>
              </a:rPr>
              <a:t>(b) </a:t>
            </a:r>
            <a:r>
              <a:rPr lang="en-US" sz="1400" b="0" i="0" u="none" strike="noStrike" baseline="0" dirty="0">
                <a:solidFill>
                  <a:srgbClr val="FF0000"/>
                </a:solidFill>
                <a:latin typeface="Garamond" panose="02020404030301010803" pitchFamily="18" charset="0"/>
              </a:rPr>
              <a:t>Industrial, commercial and social development relating to real estate development, including an industrial park or special economic zone</a:t>
            </a:r>
          </a:p>
          <a:p>
            <a:pPr algn="just"/>
            <a:r>
              <a:rPr lang="en-US" sz="1400" b="0" i="0" u="none" strike="noStrike" baseline="0" dirty="0">
                <a:latin typeface="Garamond" panose="02020404030301010803" pitchFamily="18" charset="0"/>
              </a:rPr>
              <a:t>(c) Irrigation, dams, and flood control waterworks</a:t>
            </a:r>
          </a:p>
          <a:p>
            <a:pPr algn="just"/>
            <a:r>
              <a:rPr lang="en-US" sz="1400" b="0" i="0" u="none" strike="noStrike" baseline="0" dirty="0">
                <a:latin typeface="Garamond" panose="02020404030301010803" pitchFamily="18" charset="0"/>
              </a:rPr>
              <a:t>(d) Urban and Rural housing including public/mass housing up to carpet area 60 sq </a:t>
            </a:r>
            <a:r>
              <a:rPr lang="en-US" sz="1400" b="0" i="0" u="none" strike="noStrike" baseline="0" dirty="0" err="1">
                <a:latin typeface="Garamond" panose="02020404030301010803" pitchFamily="18" charset="0"/>
              </a:rPr>
              <a:t>mtr</a:t>
            </a:r>
            <a:r>
              <a:rPr lang="en-US" sz="1400" b="0" i="0" u="none" strike="noStrike" baseline="0" dirty="0">
                <a:latin typeface="Garamond" panose="02020404030301010803" pitchFamily="18" charset="0"/>
              </a:rPr>
              <a:t>. </a:t>
            </a:r>
          </a:p>
          <a:p>
            <a:pPr algn="just"/>
            <a:endParaRPr lang="en-US" dirty="0">
              <a:latin typeface="Garamond" panose="02020404030301010803" pitchFamily="18" charset="0"/>
            </a:endParaRPr>
          </a:p>
          <a:p>
            <a:pPr algn="just"/>
            <a:r>
              <a:rPr lang="en-US" sz="1300" dirty="0">
                <a:latin typeface="Garamond" panose="02020404030301010803" pitchFamily="18" charset="0"/>
              </a:rPr>
              <a:t>Committee view in relation to public infrastructure projects, the following issues have been identified:</a:t>
            </a:r>
          </a:p>
          <a:p>
            <a:pPr algn="just"/>
            <a:r>
              <a:rPr lang="en-US" sz="1300" dirty="0">
                <a:latin typeface="Garamond" panose="02020404030301010803" pitchFamily="18" charset="0"/>
              </a:rPr>
              <a:t>- </a:t>
            </a:r>
            <a:r>
              <a:rPr lang="en-US" sz="1300" b="1" dirty="0">
                <a:latin typeface="Garamond" panose="02020404030301010803" pitchFamily="18" charset="0"/>
              </a:rPr>
              <a:t>Significant Public Funds</a:t>
            </a:r>
            <a:r>
              <a:rPr lang="en-US" sz="1300" dirty="0">
                <a:latin typeface="Garamond" panose="02020404030301010803" pitchFamily="18" charset="0"/>
              </a:rPr>
              <a:t>: Very large amount of public money is blocked </a:t>
            </a:r>
          </a:p>
          <a:p>
            <a:pPr algn="just"/>
            <a:r>
              <a:rPr lang="en-US" sz="1300" dirty="0">
                <a:latin typeface="Garamond" panose="02020404030301010803" pitchFamily="18" charset="0"/>
              </a:rPr>
              <a:t>- </a:t>
            </a:r>
            <a:r>
              <a:rPr lang="en-US" sz="1300" b="1" dirty="0">
                <a:latin typeface="Garamond" panose="02020404030301010803" pitchFamily="18" charset="0"/>
              </a:rPr>
              <a:t>Lack of Cost Tracking</a:t>
            </a:r>
            <a:r>
              <a:rPr lang="en-US" sz="1300" dirty="0">
                <a:latin typeface="Garamond" panose="02020404030301010803" pitchFamily="18" charset="0"/>
              </a:rPr>
              <a:t>: At present there is </a:t>
            </a:r>
            <a:r>
              <a:rPr lang="en-US" sz="1300" b="1" dirty="0">
                <a:latin typeface="Garamond" panose="02020404030301010803" pitchFamily="18" charset="0"/>
              </a:rPr>
              <a:t>no system in the Government to know about the actual cost incurred </a:t>
            </a:r>
            <a:r>
              <a:rPr lang="en-US" sz="1300" dirty="0">
                <a:latin typeface="Garamond" panose="02020404030301010803" pitchFamily="18" charset="0"/>
              </a:rPr>
              <a:t>against the on-going or completed projects in most of the sectors. There is need to know detailed breakup of component-wise/activity-wise actual cost of materials, </a:t>
            </a:r>
            <a:r>
              <a:rPr lang="en-US" sz="1300" dirty="0" err="1">
                <a:latin typeface="Garamond" panose="02020404030301010803" pitchFamily="18" charset="0"/>
              </a:rPr>
              <a:t>labour</a:t>
            </a:r>
            <a:r>
              <a:rPr lang="en-US" sz="1300" dirty="0">
                <a:latin typeface="Garamond" panose="02020404030301010803" pitchFamily="18" charset="0"/>
              </a:rPr>
              <a:t> and overheads incurred on the projects. Such detailed element wise per unit cost data of various completed/on -going projects may be used as benchmark for future projects.</a:t>
            </a:r>
          </a:p>
          <a:p>
            <a:pPr algn="just"/>
            <a:r>
              <a:rPr lang="en-US" sz="1300" dirty="0">
                <a:latin typeface="Garamond" panose="02020404030301010803" pitchFamily="18" charset="0"/>
              </a:rPr>
              <a:t>- </a:t>
            </a:r>
            <a:r>
              <a:rPr lang="en-US" sz="1300" b="1" dirty="0">
                <a:latin typeface="Garamond" panose="02020404030301010803" pitchFamily="18" charset="0"/>
              </a:rPr>
              <a:t>Project Duration</a:t>
            </a:r>
            <a:r>
              <a:rPr lang="en-US" sz="1300" dirty="0">
                <a:latin typeface="Garamond" panose="02020404030301010803" pitchFamily="18" charset="0"/>
              </a:rPr>
              <a:t>: Most of the projects </a:t>
            </a:r>
            <a:r>
              <a:rPr lang="en-US" sz="1300" b="1" dirty="0">
                <a:latin typeface="Garamond" panose="02020404030301010803" pitchFamily="18" charset="0"/>
              </a:rPr>
              <a:t>take long period in completion, normally more than 2-3 years</a:t>
            </a:r>
            <a:r>
              <a:rPr lang="en-US" sz="1300" dirty="0">
                <a:latin typeface="Garamond" panose="02020404030301010803" pitchFamily="18" charset="0"/>
              </a:rPr>
              <a:t>. There is a need to capture &amp; monitor actual cost details on quarterly/ half-yearly basis so that cost overrun is known at every stage of the project.</a:t>
            </a:r>
          </a:p>
          <a:p>
            <a:pPr algn="just"/>
            <a:r>
              <a:rPr lang="en-US" sz="1300" dirty="0">
                <a:latin typeface="Garamond" panose="02020404030301010803" pitchFamily="18" charset="0"/>
              </a:rPr>
              <a:t>- </a:t>
            </a:r>
            <a:r>
              <a:rPr lang="en-US" sz="1300" b="1" dirty="0">
                <a:latin typeface="Garamond" panose="02020404030301010803" pitchFamily="18" charset="0"/>
              </a:rPr>
              <a:t>Cost Overrun Approval</a:t>
            </a:r>
            <a:r>
              <a:rPr lang="en-US" sz="1300" dirty="0">
                <a:latin typeface="Garamond" panose="02020404030301010803" pitchFamily="18" charset="0"/>
              </a:rPr>
              <a:t>: The present system of approval of cost overrun has its limitation as the increased cost is normally considered as fact accomplished. Actual cost breakup of projects coupled with detailed analysis will help the approving authorities in taking right decisions</a:t>
            </a:r>
            <a:r>
              <a:rPr lang="en-US" sz="1200" dirty="0">
                <a:latin typeface="Garamond" panose="02020404030301010803" pitchFamily="18" charset="0"/>
              </a:rPr>
              <a:t>.</a:t>
            </a:r>
          </a:p>
          <a:p>
            <a:pPr algn="just"/>
            <a:endParaRPr lang="en-IN" dirty="0"/>
          </a:p>
        </p:txBody>
      </p:sp>
    </p:spTree>
    <p:extLst>
      <p:ext uri="{BB962C8B-B14F-4D97-AF65-F5344CB8AC3E}">
        <p14:creationId xmlns:p14="http://schemas.microsoft.com/office/powerpoint/2010/main" xmlns="" val="386160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Ch-9 Comments for Construction (Real Estate Industry)</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29</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539430"/>
          </a:xfrm>
          <a:prstGeom prst="rect">
            <a:avLst/>
          </a:prstGeom>
          <a:noFill/>
        </p:spPr>
        <p:txBody>
          <a:bodyPr wrap="square">
            <a:spAutoFit/>
          </a:bodyPr>
          <a:lstStyle/>
          <a:p>
            <a:pPr algn="just"/>
            <a:endParaRPr lang="en-US" sz="1400" i="0" u="none" strike="noStrike" baseline="0" dirty="0">
              <a:latin typeface="Garamond" panose="02020404030301010803" pitchFamily="18" charset="0"/>
            </a:endParaRPr>
          </a:p>
          <a:p>
            <a:pPr algn="just"/>
            <a:r>
              <a:rPr lang="en-US" sz="1400" i="0" u="none" strike="noStrike" baseline="0" dirty="0">
                <a:latin typeface="Garamond" panose="02020404030301010803" pitchFamily="18" charset="0"/>
              </a:rPr>
              <a:t>Similar issues are observed in the </a:t>
            </a:r>
            <a:r>
              <a:rPr lang="en-US" sz="1400" b="1" i="0" u="none" strike="noStrike" baseline="0" dirty="0">
                <a:latin typeface="Garamond" panose="02020404030301010803" pitchFamily="18" charset="0"/>
              </a:rPr>
              <a:t>Real estate industry</a:t>
            </a:r>
            <a:r>
              <a:rPr lang="en-US" sz="1400" i="0" u="none" strike="noStrike" baseline="0" dirty="0">
                <a:latin typeface="Garamond" panose="02020404030301010803" pitchFamily="18" charset="0"/>
              </a:rPr>
              <a:t>, where </a:t>
            </a:r>
            <a:r>
              <a:rPr lang="en-US" sz="1400" b="1" i="0" u="none" strike="noStrike" baseline="0" dirty="0">
                <a:latin typeface="Garamond" panose="02020404030301010803" pitchFamily="18" charset="0"/>
              </a:rPr>
              <a:t>purchasing property </a:t>
            </a:r>
            <a:r>
              <a:rPr lang="en-US" sz="1400" i="0" u="none" strike="noStrike" baseline="0" dirty="0">
                <a:latin typeface="Garamond" panose="02020404030301010803" pitchFamily="18" charset="0"/>
              </a:rPr>
              <a:t>involves </a:t>
            </a:r>
            <a:r>
              <a:rPr lang="en-US" sz="1400" b="1" i="0" u="none" strike="noStrike" baseline="0" dirty="0">
                <a:latin typeface="Garamond" panose="02020404030301010803" pitchFamily="18" charset="0"/>
              </a:rPr>
              <a:t>significant</a:t>
            </a:r>
            <a:r>
              <a:rPr lang="en-US" sz="1400" i="0" u="none" strike="noStrike" baseline="0" dirty="0">
                <a:latin typeface="Garamond" panose="02020404030301010803" pitchFamily="18" charset="0"/>
              </a:rPr>
              <a:t> financial </a:t>
            </a:r>
            <a:r>
              <a:rPr lang="en-US" sz="1400" b="1" i="0" u="none" strike="noStrike" baseline="0" dirty="0">
                <a:latin typeface="Garamond" panose="02020404030301010803" pitchFamily="18" charset="0"/>
              </a:rPr>
              <a:t>investment</a:t>
            </a:r>
            <a:r>
              <a:rPr lang="en-US" sz="1400" i="0" u="none" strike="noStrike" baseline="0" dirty="0">
                <a:latin typeface="Garamond" panose="02020404030301010803" pitchFamily="18" charset="0"/>
              </a:rPr>
              <a:t> and presents challenges throughout the construction process for individual buyers. </a:t>
            </a:r>
          </a:p>
          <a:p>
            <a:pPr algn="just"/>
            <a:r>
              <a:rPr lang="en-US" sz="1400" b="1" i="0" u="none" strike="noStrike" baseline="0" dirty="0">
                <a:latin typeface="Garamond" panose="02020404030301010803" pitchFamily="18" charset="0"/>
              </a:rPr>
              <a:t>Large-scale projects by developers entail high costs</a:t>
            </a:r>
            <a:r>
              <a:rPr lang="en-US" sz="1400" i="0" u="none" strike="noStrike" baseline="0" dirty="0">
                <a:latin typeface="Garamond" panose="02020404030301010803" pitchFamily="18" charset="0"/>
              </a:rPr>
              <a:t>, and any lapse in cost optimization can result in increased expenses for customers. </a:t>
            </a:r>
          </a:p>
          <a:p>
            <a:pPr algn="just"/>
            <a:r>
              <a:rPr lang="en-US" sz="1400" i="0" u="none" strike="noStrike" baseline="0" dirty="0">
                <a:latin typeface="Garamond" panose="02020404030301010803" pitchFamily="18" charset="0"/>
              </a:rPr>
              <a:t>Additionally, </a:t>
            </a:r>
            <a:r>
              <a:rPr lang="en-US" sz="1400" b="1" i="0" u="none" strike="noStrike" baseline="0" dirty="0">
                <a:latin typeface="Garamond" panose="02020404030301010803" pitchFamily="18" charset="0"/>
              </a:rPr>
              <a:t>companies</a:t>
            </a:r>
            <a:r>
              <a:rPr lang="en-US" sz="1400" i="0" u="none" strike="noStrike" baseline="0" dirty="0">
                <a:latin typeface="Garamond" panose="02020404030301010803" pitchFamily="18" charset="0"/>
              </a:rPr>
              <a:t> </a:t>
            </a:r>
            <a:r>
              <a:rPr lang="en-US" sz="1400" b="1" i="0" u="none" strike="noStrike" baseline="0" dirty="0">
                <a:latin typeface="Garamond" panose="02020404030301010803" pitchFamily="18" charset="0"/>
              </a:rPr>
              <a:t>undergoing</a:t>
            </a:r>
            <a:r>
              <a:rPr lang="en-US" sz="1400" i="0" u="none" strike="noStrike" baseline="0" dirty="0">
                <a:latin typeface="Garamond" panose="02020404030301010803" pitchFamily="18" charset="0"/>
              </a:rPr>
              <a:t> proceedings at the National Company Law Tribunal </a:t>
            </a:r>
            <a:r>
              <a:rPr lang="en-US" sz="1400" b="1" i="0" u="none" strike="noStrike" baseline="0" dirty="0">
                <a:latin typeface="Garamond" panose="02020404030301010803" pitchFamily="18" charset="0"/>
              </a:rPr>
              <a:t>(NCLT</a:t>
            </a:r>
            <a:r>
              <a:rPr lang="en-US" sz="1400" i="0" u="none" strike="noStrike" baseline="0" dirty="0">
                <a:latin typeface="Garamond" panose="02020404030301010803" pitchFamily="18" charset="0"/>
              </a:rPr>
              <a:t>) may lead to the immobilization of customer funds.</a:t>
            </a:r>
          </a:p>
          <a:p>
            <a:pPr algn="just"/>
            <a:endParaRPr lang="en-US" sz="1400" i="0" u="none" strike="noStrike" baseline="0" dirty="0">
              <a:latin typeface="Garamond" panose="02020404030301010803" pitchFamily="18" charset="0"/>
            </a:endParaRPr>
          </a:p>
          <a:p>
            <a:pPr algn="just"/>
            <a:r>
              <a:rPr lang="en-US" dirty="0">
                <a:latin typeface="Garamond" panose="02020404030301010803" pitchFamily="18" charset="0"/>
              </a:rPr>
              <a:t>Design the format is such a way that:</a:t>
            </a:r>
            <a:endParaRPr lang="en-US" sz="1400" i="0" u="none" strike="noStrike" baseline="0" dirty="0">
              <a:latin typeface="Garamond" panose="02020404030301010803" pitchFamily="18" charset="0"/>
            </a:endParaRPr>
          </a:p>
          <a:p>
            <a:pPr algn="just"/>
            <a:r>
              <a:rPr lang="en-US" sz="1400" b="1" i="0" u="none" strike="noStrike" baseline="0" dirty="0">
                <a:latin typeface="Garamond" panose="02020404030301010803" pitchFamily="18" charset="0"/>
              </a:rPr>
              <a:t>- Ensuring </a:t>
            </a:r>
            <a:r>
              <a:rPr lang="en-US" sz="1400" i="0" u="none" strike="noStrike" baseline="0" dirty="0">
                <a:latin typeface="Garamond" panose="02020404030301010803" pitchFamily="18" charset="0"/>
              </a:rPr>
              <a:t>that </a:t>
            </a:r>
            <a:r>
              <a:rPr lang="en-US" sz="1400" b="1" i="0" u="none" strike="noStrike" baseline="0" dirty="0">
                <a:latin typeface="Garamond" panose="02020404030301010803" pitchFamily="18" charset="0"/>
              </a:rPr>
              <a:t>funds collected from buyers </a:t>
            </a:r>
            <a:r>
              <a:rPr lang="en-US" sz="1400" i="0" u="none" strike="noStrike" baseline="0" dirty="0">
                <a:latin typeface="Garamond" panose="02020404030301010803" pitchFamily="18" charset="0"/>
              </a:rPr>
              <a:t>are </a:t>
            </a:r>
            <a:r>
              <a:rPr lang="en-US" sz="1400" b="1" i="0" u="none" strike="noStrike" baseline="0" dirty="0">
                <a:latin typeface="Garamond" panose="02020404030301010803" pitchFamily="18" charset="0"/>
              </a:rPr>
              <a:t>used appropriately for the intended purpose of construction </a:t>
            </a:r>
            <a:r>
              <a:rPr lang="en-US" sz="1400" i="0" u="none" strike="noStrike" baseline="0" dirty="0">
                <a:latin typeface="Garamond" panose="02020404030301010803" pitchFamily="18" charset="0"/>
              </a:rPr>
              <a:t>and development is crucial. </a:t>
            </a:r>
          </a:p>
          <a:p>
            <a:pPr algn="just">
              <a:buFontTx/>
              <a:buChar char="-"/>
              <a:tabLst>
                <a:tab pos="0" algn="l"/>
              </a:tabLst>
            </a:pPr>
            <a:r>
              <a:rPr lang="en-US" sz="1400" i="0" u="none" strike="noStrike" baseline="0" dirty="0">
                <a:latin typeface="Garamond" panose="02020404030301010803" pitchFamily="18" charset="0"/>
              </a:rPr>
              <a:t> </a:t>
            </a:r>
            <a:r>
              <a:rPr lang="en-US" sz="1400" b="1" i="0" u="none" strike="noStrike" baseline="0" dirty="0">
                <a:latin typeface="Garamond" panose="02020404030301010803" pitchFamily="18" charset="0"/>
              </a:rPr>
              <a:t>Measures</a:t>
            </a:r>
            <a:r>
              <a:rPr lang="en-US" sz="1400" i="0" u="none" strike="noStrike" baseline="0" dirty="0">
                <a:latin typeface="Garamond" panose="02020404030301010803" pitchFamily="18" charset="0"/>
              </a:rPr>
              <a:t> should be </a:t>
            </a:r>
            <a:r>
              <a:rPr lang="en-US" sz="1400" b="1" i="0" u="none" strike="noStrike" baseline="0" dirty="0">
                <a:latin typeface="Garamond" panose="02020404030301010803" pitchFamily="18" charset="0"/>
              </a:rPr>
              <a:t>implemented to prevent </a:t>
            </a:r>
            <a:r>
              <a:rPr lang="en-US" sz="1400" i="0" u="none" strike="noStrike" baseline="0" dirty="0">
                <a:latin typeface="Garamond" panose="02020404030301010803" pitchFamily="18" charset="0"/>
              </a:rPr>
              <a:t>the </a:t>
            </a:r>
            <a:r>
              <a:rPr lang="en-US" sz="1400" b="1" i="0" u="none" strike="noStrike" baseline="0" dirty="0">
                <a:latin typeface="Garamond" panose="02020404030301010803" pitchFamily="18" charset="0"/>
              </a:rPr>
              <a:t>diversion of funds</a:t>
            </a:r>
            <a:r>
              <a:rPr lang="en-US" sz="1400" i="0" u="none" strike="noStrike" baseline="0" dirty="0">
                <a:latin typeface="Garamond" panose="02020404030301010803" pitchFamily="18" charset="0"/>
              </a:rPr>
              <a:t> to other projects or purposes. Providing assurance to homebuyers that their investments are utilized properly and that the project is financially sound is essential. </a:t>
            </a:r>
          </a:p>
          <a:p>
            <a:pPr algn="just">
              <a:buFontTx/>
              <a:buChar char="-"/>
              <a:tabLst>
                <a:tab pos="0" algn="l"/>
              </a:tabLst>
            </a:pPr>
            <a:r>
              <a:rPr lang="en-US" sz="1400" i="0" u="none" strike="noStrike" baseline="0" dirty="0">
                <a:latin typeface="Garamond" panose="02020404030301010803" pitchFamily="18" charset="0"/>
              </a:rPr>
              <a:t> This report will also assist the Real Estate Regulatory Authority (RERA) in safeguarding the interests of property buyers.</a:t>
            </a:r>
          </a:p>
        </p:txBody>
      </p:sp>
    </p:spTree>
    <p:extLst>
      <p:ext uri="{BB962C8B-B14F-4D97-AF65-F5344CB8AC3E}">
        <p14:creationId xmlns:p14="http://schemas.microsoft.com/office/powerpoint/2010/main" xmlns="" val="178257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7597C9-D230-09F0-B6DE-D7C38CAA6AEE}"/>
              </a:ext>
            </a:extLst>
          </p:cNvPr>
          <p:cNvSpPr/>
          <p:nvPr/>
        </p:nvSpPr>
        <p:spPr>
          <a:xfrm>
            <a:off x="0" y="0"/>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TextBox 5">
            <a:extLst>
              <a:ext uri="{FF2B5EF4-FFF2-40B4-BE49-F238E27FC236}">
                <a16:creationId xmlns:a16="http://schemas.microsoft.com/office/drawing/2014/main" xmlns="" id="{49820ABF-322F-CE10-F49F-7B6C908D620B}"/>
              </a:ext>
            </a:extLst>
          </p:cNvPr>
          <p:cNvSpPr txBox="1"/>
          <p:nvPr/>
        </p:nvSpPr>
        <p:spPr>
          <a:xfrm>
            <a:off x="660881" y="-119251"/>
            <a:ext cx="7639212" cy="741357"/>
          </a:xfrm>
          <a:prstGeom prst="rect">
            <a:avLst/>
          </a:prstGeom>
          <a:noFill/>
        </p:spPr>
        <p:txBody>
          <a:bodyPr wrap="square">
            <a:spAutoFit/>
          </a:bodyPr>
          <a:lstStyle/>
          <a:p>
            <a:pPr>
              <a:lnSpc>
                <a:spcPts val="5742"/>
              </a:lnSpc>
            </a:pPr>
            <a:r>
              <a:rPr lang="en-US" sz="2600" b="1" dirty="0">
                <a:latin typeface="Garamond" panose="02020404030301010803" pitchFamily="18" charset="0"/>
              </a:rPr>
              <a:t>History behind the Committee Report</a:t>
            </a:r>
          </a:p>
        </p:txBody>
      </p:sp>
      <p:grpSp>
        <p:nvGrpSpPr>
          <p:cNvPr id="36" name="Google Shape;2714;p36">
            <a:extLst>
              <a:ext uri="{FF2B5EF4-FFF2-40B4-BE49-F238E27FC236}">
                <a16:creationId xmlns:a16="http://schemas.microsoft.com/office/drawing/2014/main" xmlns="" id="{154CAFF7-9488-882C-4937-87727C5C53DB}"/>
              </a:ext>
            </a:extLst>
          </p:cNvPr>
          <p:cNvGrpSpPr/>
          <p:nvPr/>
        </p:nvGrpSpPr>
        <p:grpSpPr>
          <a:xfrm rot="5400000">
            <a:off x="8134880" y="-685296"/>
            <a:ext cx="291040" cy="1727201"/>
            <a:chOff x="164300" y="3082350"/>
            <a:chExt cx="228025" cy="1253150"/>
          </a:xfrm>
        </p:grpSpPr>
        <p:sp>
          <p:nvSpPr>
            <p:cNvPr id="37" name="Google Shape;2715;p36">
              <a:extLst>
                <a:ext uri="{FF2B5EF4-FFF2-40B4-BE49-F238E27FC236}">
                  <a16:creationId xmlns:a16="http://schemas.microsoft.com/office/drawing/2014/main" xmlns="" id="{9AE9D002-CD8B-C2A9-4CEA-AAB753E86CDA}"/>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2716;p36">
              <a:extLst>
                <a:ext uri="{FF2B5EF4-FFF2-40B4-BE49-F238E27FC236}">
                  <a16:creationId xmlns:a16="http://schemas.microsoft.com/office/drawing/2014/main" xmlns="" id="{50A8504F-7CA0-F0B4-70C6-DA400F36A1F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717;p36">
              <a:extLst>
                <a:ext uri="{FF2B5EF4-FFF2-40B4-BE49-F238E27FC236}">
                  <a16:creationId xmlns:a16="http://schemas.microsoft.com/office/drawing/2014/main" xmlns="" id="{E9F1D9FE-8D0D-756C-C303-5DAEB68B6AF1}"/>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718;p36">
              <a:extLst>
                <a:ext uri="{FF2B5EF4-FFF2-40B4-BE49-F238E27FC236}">
                  <a16:creationId xmlns:a16="http://schemas.microsoft.com/office/drawing/2014/main" xmlns="" id="{EEB212BC-4144-4006-E07A-B50B9E5B8E1C}"/>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719;p36">
              <a:extLst>
                <a:ext uri="{FF2B5EF4-FFF2-40B4-BE49-F238E27FC236}">
                  <a16:creationId xmlns:a16="http://schemas.microsoft.com/office/drawing/2014/main" xmlns="" id="{EBE335F9-C12E-932F-4EC5-DF22D9E48509}"/>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720;p36">
              <a:extLst>
                <a:ext uri="{FF2B5EF4-FFF2-40B4-BE49-F238E27FC236}">
                  <a16:creationId xmlns:a16="http://schemas.microsoft.com/office/drawing/2014/main" xmlns="" id="{148239A0-7898-7CFA-79E5-924DCABB24D1}"/>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721;p36">
              <a:extLst>
                <a:ext uri="{FF2B5EF4-FFF2-40B4-BE49-F238E27FC236}">
                  <a16:creationId xmlns:a16="http://schemas.microsoft.com/office/drawing/2014/main" xmlns="" id="{4547E271-4846-6AC4-E591-5CFD66548F44}"/>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2;p36">
              <a:extLst>
                <a:ext uri="{FF2B5EF4-FFF2-40B4-BE49-F238E27FC236}">
                  <a16:creationId xmlns:a16="http://schemas.microsoft.com/office/drawing/2014/main" xmlns="" id="{8084C461-62FD-997D-A7EF-D1376D55C568}"/>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3;p36">
              <a:extLst>
                <a:ext uri="{FF2B5EF4-FFF2-40B4-BE49-F238E27FC236}">
                  <a16:creationId xmlns:a16="http://schemas.microsoft.com/office/drawing/2014/main" xmlns="" id="{BF167A05-3EA2-4BC1-E09E-07868F17A98B}"/>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724;p36">
              <a:extLst>
                <a:ext uri="{FF2B5EF4-FFF2-40B4-BE49-F238E27FC236}">
                  <a16:creationId xmlns:a16="http://schemas.microsoft.com/office/drawing/2014/main" xmlns="" id="{481F7A9F-04F9-02C9-C8B5-94DEBDA243C9}"/>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5;p36">
              <a:extLst>
                <a:ext uri="{FF2B5EF4-FFF2-40B4-BE49-F238E27FC236}">
                  <a16:creationId xmlns:a16="http://schemas.microsoft.com/office/drawing/2014/main" xmlns="" id="{2A7B0E9E-E88F-E81D-39BA-D764A7A626C1}"/>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726;p36">
              <a:extLst>
                <a:ext uri="{FF2B5EF4-FFF2-40B4-BE49-F238E27FC236}">
                  <a16:creationId xmlns:a16="http://schemas.microsoft.com/office/drawing/2014/main" xmlns="" id="{847A8358-7718-9410-3E12-0B2394CCD5DB}"/>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7;p36">
              <a:extLst>
                <a:ext uri="{FF2B5EF4-FFF2-40B4-BE49-F238E27FC236}">
                  <a16:creationId xmlns:a16="http://schemas.microsoft.com/office/drawing/2014/main" xmlns="" id="{83E987AD-2D61-BAF0-FA09-07DF1115E32A}"/>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728;p36">
              <a:extLst>
                <a:ext uri="{FF2B5EF4-FFF2-40B4-BE49-F238E27FC236}">
                  <a16:creationId xmlns:a16="http://schemas.microsoft.com/office/drawing/2014/main" xmlns="" id="{BDF1FCAD-579A-E99B-48A3-B662AEFD66F6}"/>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729;p36">
              <a:extLst>
                <a:ext uri="{FF2B5EF4-FFF2-40B4-BE49-F238E27FC236}">
                  <a16:creationId xmlns:a16="http://schemas.microsoft.com/office/drawing/2014/main" xmlns="" id="{2CC0BF88-57CA-DFB9-6284-2F644C51D450}"/>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730;p36">
              <a:extLst>
                <a:ext uri="{FF2B5EF4-FFF2-40B4-BE49-F238E27FC236}">
                  <a16:creationId xmlns:a16="http://schemas.microsoft.com/office/drawing/2014/main" xmlns="" id="{98E43359-09CF-D029-A19F-B4F14AEBE481}"/>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31;p36">
              <a:extLst>
                <a:ext uri="{FF2B5EF4-FFF2-40B4-BE49-F238E27FC236}">
                  <a16:creationId xmlns:a16="http://schemas.microsoft.com/office/drawing/2014/main" xmlns="" id="{4D9A8FDB-27CB-B960-0A8E-52DB17483D21}"/>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32;p36">
              <a:extLst>
                <a:ext uri="{FF2B5EF4-FFF2-40B4-BE49-F238E27FC236}">
                  <a16:creationId xmlns:a16="http://schemas.microsoft.com/office/drawing/2014/main" xmlns="" id="{B5C696A9-7057-ACB0-BBFF-DEC22A804CAB}"/>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33;p36">
              <a:extLst>
                <a:ext uri="{FF2B5EF4-FFF2-40B4-BE49-F238E27FC236}">
                  <a16:creationId xmlns:a16="http://schemas.microsoft.com/office/drawing/2014/main" xmlns="" id="{67CF686A-6B55-CC24-33B9-5392BC7392FA}"/>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34;p36">
              <a:extLst>
                <a:ext uri="{FF2B5EF4-FFF2-40B4-BE49-F238E27FC236}">
                  <a16:creationId xmlns:a16="http://schemas.microsoft.com/office/drawing/2014/main" xmlns="" id="{7FCE4079-34B0-4045-3223-C9A8711EF0C4}"/>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35;p36">
              <a:extLst>
                <a:ext uri="{FF2B5EF4-FFF2-40B4-BE49-F238E27FC236}">
                  <a16:creationId xmlns:a16="http://schemas.microsoft.com/office/drawing/2014/main" xmlns="" id="{7FA6CA6A-0645-FE8C-B757-4919511F4E9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36;p36">
              <a:extLst>
                <a:ext uri="{FF2B5EF4-FFF2-40B4-BE49-F238E27FC236}">
                  <a16:creationId xmlns:a16="http://schemas.microsoft.com/office/drawing/2014/main" xmlns="" id="{7DA2162D-6953-541F-5462-E0B4AE0CF072}"/>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7;p36">
              <a:extLst>
                <a:ext uri="{FF2B5EF4-FFF2-40B4-BE49-F238E27FC236}">
                  <a16:creationId xmlns:a16="http://schemas.microsoft.com/office/drawing/2014/main" xmlns="" id="{04C3350B-3C70-5685-8598-861844C33274}"/>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8;p36">
              <a:extLst>
                <a:ext uri="{FF2B5EF4-FFF2-40B4-BE49-F238E27FC236}">
                  <a16:creationId xmlns:a16="http://schemas.microsoft.com/office/drawing/2014/main" xmlns="" id="{BF220A3F-FC75-9E94-D9CB-D5ADFAD630E0}"/>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9;p36">
              <a:extLst>
                <a:ext uri="{FF2B5EF4-FFF2-40B4-BE49-F238E27FC236}">
                  <a16:creationId xmlns:a16="http://schemas.microsoft.com/office/drawing/2014/main" xmlns="" id="{17AF7692-54ED-01F5-084E-976FA826778B}"/>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40;p36">
              <a:extLst>
                <a:ext uri="{FF2B5EF4-FFF2-40B4-BE49-F238E27FC236}">
                  <a16:creationId xmlns:a16="http://schemas.microsoft.com/office/drawing/2014/main" xmlns="" id="{DE59E472-2D16-D2A2-DE38-D29126083DF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 name="TextBox 66">
            <a:extLst>
              <a:ext uri="{FF2B5EF4-FFF2-40B4-BE49-F238E27FC236}">
                <a16:creationId xmlns:a16="http://schemas.microsoft.com/office/drawing/2014/main" xmlns="" id="{B414BC48-A076-79C9-4201-1A12C601C16A}"/>
              </a:ext>
            </a:extLst>
          </p:cNvPr>
          <p:cNvSpPr txBox="1"/>
          <p:nvPr/>
        </p:nvSpPr>
        <p:spPr>
          <a:xfrm>
            <a:off x="1160100" y="722587"/>
            <a:ext cx="7629783" cy="4031873"/>
          </a:xfrm>
          <a:prstGeom prst="rect">
            <a:avLst/>
          </a:prstGeom>
          <a:noFill/>
        </p:spPr>
        <p:txBody>
          <a:bodyPr wrap="square">
            <a:spAutoFit/>
          </a:bodyPr>
          <a:lstStyle/>
          <a:p>
            <a:pPr algn="just"/>
            <a:r>
              <a:rPr lang="en-US" sz="1600" b="1" dirty="0">
                <a:solidFill>
                  <a:srgbClr val="FF0000"/>
                </a:solidFill>
                <a:latin typeface="Garamond" panose="02020404030301010803" pitchFamily="18" charset="0"/>
              </a:rPr>
              <a:t>Why this Committee build?</a:t>
            </a:r>
          </a:p>
          <a:p>
            <a:pPr algn="just"/>
            <a:r>
              <a:rPr lang="en-US" sz="1600" b="1" dirty="0">
                <a:latin typeface="Garamond" panose="02020404030301010803" pitchFamily="18" charset="0"/>
              </a:rPr>
              <a:t>To Review of existing frameworks of CCRAR - 4th Oct, 2023</a:t>
            </a:r>
          </a:p>
          <a:p>
            <a:pPr algn="just"/>
            <a:endParaRPr lang="en-US" dirty="0">
              <a:latin typeface="Times New Roman" panose="02020603050405020304" pitchFamily="18" charset="0"/>
              <a:cs typeface="Times New Roman" panose="02020603050405020304" pitchFamily="18" charset="0"/>
            </a:endParaRPr>
          </a:p>
          <a:p>
            <a:pPr algn="just"/>
            <a:r>
              <a:rPr lang="en-US" i="1" dirty="0">
                <a:latin typeface="Times New Roman" panose="02020603050405020304" pitchFamily="18" charset="0"/>
                <a:cs typeface="Times New Roman" panose="02020603050405020304" pitchFamily="18" charset="0"/>
              </a:rPr>
              <a:t>In order to </a:t>
            </a:r>
            <a:r>
              <a:rPr lang="en-US" b="1" i="1" dirty="0">
                <a:latin typeface="Times New Roman" panose="02020603050405020304" pitchFamily="18" charset="0"/>
                <a:cs typeface="Times New Roman" panose="02020603050405020304" pitchFamily="18" charset="0"/>
              </a:rPr>
              <a:t>review the existing framework </a:t>
            </a:r>
            <a:r>
              <a:rPr lang="en-US" i="1" dirty="0">
                <a:latin typeface="Times New Roman" panose="02020603050405020304" pitchFamily="18" charset="0"/>
                <a:cs typeface="Times New Roman" panose="02020603050405020304" pitchFamily="18" charset="0"/>
              </a:rPr>
              <a:t>of Cost Accounting Records and Cost Audit </a:t>
            </a:r>
            <a:r>
              <a:rPr lang="en-US" b="1" i="1" dirty="0">
                <a:latin typeface="Times New Roman" panose="02020603050405020304" pitchFamily="18" charset="0"/>
                <a:cs typeface="Times New Roman" panose="02020603050405020304" pitchFamily="18" charset="0"/>
              </a:rPr>
              <a:t>and to improvise the usefulness</a:t>
            </a:r>
            <a:r>
              <a:rPr lang="en-US" i="1" dirty="0">
                <a:latin typeface="Times New Roman" panose="02020603050405020304" pitchFamily="18" charset="0"/>
                <a:cs typeface="Times New Roman" panose="02020603050405020304" pitchFamily="18" charset="0"/>
              </a:rPr>
              <a:t> of the Cost Audit Reports in various sectors of economy, a committee consisting of members from different user departments has been constituted with the approval of Hon’ble Minister of Finance and Corporate Affairs.</a:t>
            </a:r>
          </a:p>
          <a:p>
            <a:pPr algn="just"/>
            <a:endParaRPr lang="en-US" i="1" dirty="0">
              <a:latin typeface="Times New Roman" panose="02020603050405020304" pitchFamily="18" charset="0"/>
              <a:cs typeface="Times New Roman" panose="02020603050405020304" pitchFamily="18" charset="0"/>
            </a:endParaRPr>
          </a:p>
          <a:p>
            <a:pPr algn="just">
              <a:buClr>
                <a:schemeClr val="bg1"/>
              </a:buClr>
            </a:pPr>
            <a:r>
              <a:rPr lang="en-US" sz="1600" b="1" dirty="0">
                <a:latin typeface="Garamond" panose="02020404030301010803" pitchFamily="18" charset="0"/>
              </a:rPr>
              <a:t>Report submitted by Committee on 31st Jan ,2024</a:t>
            </a:r>
          </a:p>
          <a:p>
            <a:pPr algn="just">
              <a:buClr>
                <a:schemeClr val="bg1"/>
              </a:buClr>
            </a:pPr>
            <a:r>
              <a:rPr lang="en-US" sz="1600" dirty="0">
                <a:latin typeface="Garamond" panose="02020404030301010803" pitchFamily="18" charset="0"/>
              </a:rPr>
              <a:t>13 members in the committee</a:t>
            </a:r>
          </a:p>
          <a:p>
            <a:pPr algn="just">
              <a:buClr>
                <a:schemeClr val="bg1"/>
              </a:buClr>
            </a:pPr>
            <a:r>
              <a:rPr lang="en-US" dirty="0">
                <a:latin typeface="Garamond" panose="02020404030301010803" pitchFamily="18" charset="0"/>
                <a:cs typeface="Times New Roman" panose="02020603050405020304" pitchFamily="18" charset="0"/>
              </a:rPr>
              <a:t>Takes suggestion from different stakeholder (CII, ASSOCHAM, FICCI, SCOPE, PHDCCI)</a:t>
            </a:r>
          </a:p>
          <a:p>
            <a:pPr algn="just">
              <a:buClr>
                <a:schemeClr val="bg1"/>
              </a:buClr>
            </a:pPr>
            <a:endParaRPr lang="en-US" sz="1600" b="1" dirty="0">
              <a:latin typeface="Garamond" panose="02020404030301010803" pitchFamily="18" charset="0"/>
            </a:endParaRPr>
          </a:p>
          <a:p>
            <a:pPr algn="just">
              <a:buClr>
                <a:schemeClr val="bg1"/>
              </a:buClr>
            </a:pPr>
            <a:r>
              <a:rPr lang="en-US" sz="1600" b="1" dirty="0">
                <a:latin typeface="Garamond" panose="02020404030301010803" pitchFamily="18" charset="0"/>
              </a:rPr>
              <a:t>Released by MCA on 6th July, 2024 for Public Comments</a:t>
            </a:r>
          </a:p>
          <a:p>
            <a:pPr algn="just">
              <a:buClr>
                <a:schemeClr val="bg1"/>
              </a:buClr>
            </a:pPr>
            <a:r>
              <a:rPr lang="en-US" sz="1600" i="1" dirty="0">
                <a:latin typeface="Garamond" panose="02020404030301010803" pitchFamily="18" charset="0"/>
              </a:rPr>
              <a:t>Report is bifurcated into 13 chapters and 4 Appendix</a:t>
            </a:r>
          </a:p>
          <a:p>
            <a:pPr algn="just">
              <a:buClr>
                <a:schemeClr val="bg1"/>
              </a:buClr>
            </a:pPr>
            <a:endParaRPr lang="en-US" sz="1600" b="1" spc="-35" dirty="0">
              <a:solidFill>
                <a:srgbClr val="2B2E3C"/>
              </a:solidFill>
              <a:latin typeface="Garamond" panose="02020404030301010803" pitchFamily="18" charset="0"/>
              <a:ea typeface="Open Sans" pitchFamily="34" charset="-122"/>
              <a:cs typeface="Times New Roman" panose="02020603050405020304" pitchFamily="18" charset="0"/>
            </a:endParaRPr>
          </a:p>
          <a:p>
            <a:pPr algn="just">
              <a:buClr>
                <a:schemeClr val="bg1"/>
              </a:buClr>
            </a:pPr>
            <a:r>
              <a:rPr lang="en-US" sz="1600" b="1" dirty="0">
                <a:latin typeface="Garamond" panose="02020404030301010803" pitchFamily="18" charset="0"/>
              </a:rPr>
              <a:t>Feedback/Comments by 6th Aug, 2024 </a:t>
            </a:r>
            <a:endParaRPr lang="en-US" sz="1600" b="1" spc="-35" dirty="0">
              <a:solidFill>
                <a:srgbClr val="2B2E3C"/>
              </a:solidFill>
              <a:latin typeface="Garamond" panose="02020404030301010803" pitchFamily="18" charset="0"/>
              <a:ea typeface="Open Sans" pitchFamily="34" charset="-122"/>
              <a:cs typeface="Times New Roman" panose="02020603050405020304" pitchFamily="18" charset="0"/>
            </a:endParaRPr>
          </a:p>
          <a:p>
            <a:pPr algn="just">
              <a:buClr>
                <a:schemeClr val="bg1"/>
              </a:buClr>
            </a:pPr>
            <a:endParaRPr lang="en-US" sz="1400" dirty="0">
              <a:latin typeface="Times New Roman" panose="02020603050405020304" pitchFamily="18" charset="0"/>
              <a:cs typeface="Times New Roman" panose="02020603050405020304" pitchFamily="18" charset="0"/>
            </a:endParaRPr>
          </a:p>
        </p:txBody>
      </p:sp>
      <p:sp>
        <p:nvSpPr>
          <p:cNvPr id="78" name="Google Shape;3824;p58">
            <a:extLst>
              <a:ext uri="{FF2B5EF4-FFF2-40B4-BE49-F238E27FC236}">
                <a16:creationId xmlns:a16="http://schemas.microsoft.com/office/drawing/2014/main" xmlns="" id="{752928E5-475F-7F4F-B7C4-E65800E374AD}"/>
              </a:ext>
            </a:extLst>
          </p:cNvPr>
          <p:cNvSpPr/>
          <p:nvPr/>
        </p:nvSpPr>
        <p:spPr>
          <a:xfrm rot="21360795">
            <a:off x="713853" y="3434203"/>
            <a:ext cx="500222" cy="348551"/>
          </a:xfrm>
          <a:custGeom>
            <a:avLst/>
            <a:gdLst/>
            <a:ahLst/>
            <a:cxnLst/>
            <a:rect l="l" t="t" r="r" b="b"/>
            <a:pathLst>
              <a:path w="16506" h="18482" extrusionOk="0">
                <a:moveTo>
                  <a:pt x="942" y="1"/>
                </a:moveTo>
                <a:lnTo>
                  <a:pt x="0" y="18481"/>
                </a:lnTo>
                <a:lnTo>
                  <a:pt x="0" y="18481"/>
                </a:lnTo>
                <a:lnTo>
                  <a:pt x="16505" y="10031"/>
                </a:lnTo>
                <a:lnTo>
                  <a:pt x="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chemeClr val="accent6"/>
              </a:solidFill>
              <a:latin typeface="Montserrat" panose="00000500000000000000" pitchFamily="2" charset="0"/>
            </a:endParaRPr>
          </a:p>
        </p:txBody>
      </p:sp>
      <p:grpSp>
        <p:nvGrpSpPr>
          <p:cNvPr id="5" name="Google Shape;2615;p35">
            <a:extLst>
              <a:ext uri="{FF2B5EF4-FFF2-40B4-BE49-F238E27FC236}">
                <a16:creationId xmlns:a16="http://schemas.microsoft.com/office/drawing/2014/main" xmlns="" id="{C679F46D-F5B0-F60E-BFFA-2C95A69273A8}"/>
              </a:ext>
            </a:extLst>
          </p:cNvPr>
          <p:cNvGrpSpPr/>
          <p:nvPr/>
        </p:nvGrpSpPr>
        <p:grpSpPr>
          <a:xfrm rot="-5400000">
            <a:off x="4507993" y="-4085296"/>
            <a:ext cx="258628" cy="9013704"/>
            <a:chOff x="1912413" y="756475"/>
            <a:chExt cx="263763" cy="7528745"/>
          </a:xfrm>
        </p:grpSpPr>
        <p:sp>
          <p:nvSpPr>
            <p:cNvPr id="7" name="Google Shape;2616;p35">
              <a:extLst>
                <a:ext uri="{FF2B5EF4-FFF2-40B4-BE49-F238E27FC236}">
                  <a16:creationId xmlns:a16="http://schemas.microsoft.com/office/drawing/2014/main" xmlns="" id="{46141BA9-5D07-2B3B-F586-D6EF009911F2}"/>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617;p35">
              <a:extLst>
                <a:ext uri="{FF2B5EF4-FFF2-40B4-BE49-F238E27FC236}">
                  <a16:creationId xmlns:a16="http://schemas.microsoft.com/office/drawing/2014/main" xmlns="" id="{C971DB84-58F3-DBC4-C976-3343305DEED4}"/>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618;p35">
              <a:extLst>
                <a:ext uri="{FF2B5EF4-FFF2-40B4-BE49-F238E27FC236}">
                  <a16:creationId xmlns:a16="http://schemas.microsoft.com/office/drawing/2014/main" xmlns="" id="{523DD801-DD8C-E4C5-6891-E5968D207800}"/>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2714;p36">
            <a:extLst>
              <a:ext uri="{FF2B5EF4-FFF2-40B4-BE49-F238E27FC236}">
                <a16:creationId xmlns:a16="http://schemas.microsoft.com/office/drawing/2014/main" xmlns="" id="{2A770119-FD1B-1D40-C705-5D93608F3025}"/>
              </a:ext>
            </a:extLst>
          </p:cNvPr>
          <p:cNvGrpSpPr/>
          <p:nvPr/>
        </p:nvGrpSpPr>
        <p:grpSpPr>
          <a:xfrm>
            <a:off x="7365" y="3386863"/>
            <a:ext cx="357628" cy="1772937"/>
            <a:chOff x="164300" y="3082350"/>
            <a:chExt cx="228025" cy="1253150"/>
          </a:xfrm>
        </p:grpSpPr>
        <p:sp>
          <p:nvSpPr>
            <p:cNvPr id="69" name="Google Shape;2715;p36">
              <a:extLst>
                <a:ext uri="{FF2B5EF4-FFF2-40B4-BE49-F238E27FC236}">
                  <a16:creationId xmlns:a16="http://schemas.microsoft.com/office/drawing/2014/main" xmlns="" id="{DA85A0F0-0797-326B-A805-4E2D4633387D}"/>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716;p36">
              <a:extLst>
                <a:ext uri="{FF2B5EF4-FFF2-40B4-BE49-F238E27FC236}">
                  <a16:creationId xmlns:a16="http://schemas.microsoft.com/office/drawing/2014/main" xmlns="" id="{E7C3EAC9-8553-ABF5-4455-02070C51DB72}"/>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717;p36">
              <a:extLst>
                <a:ext uri="{FF2B5EF4-FFF2-40B4-BE49-F238E27FC236}">
                  <a16:creationId xmlns:a16="http://schemas.microsoft.com/office/drawing/2014/main" xmlns="" id="{EF31C61D-E940-8BE5-8235-9199E005CF75}"/>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718;p36">
              <a:extLst>
                <a:ext uri="{FF2B5EF4-FFF2-40B4-BE49-F238E27FC236}">
                  <a16:creationId xmlns:a16="http://schemas.microsoft.com/office/drawing/2014/main" xmlns="" id="{F05213D1-16B6-5B8E-5D9D-B8A96201D545}"/>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719;p36">
              <a:extLst>
                <a:ext uri="{FF2B5EF4-FFF2-40B4-BE49-F238E27FC236}">
                  <a16:creationId xmlns:a16="http://schemas.microsoft.com/office/drawing/2014/main" xmlns="" id="{86B32966-9560-4E2B-1082-F13F067A1363}"/>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720;p36">
              <a:extLst>
                <a:ext uri="{FF2B5EF4-FFF2-40B4-BE49-F238E27FC236}">
                  <a16:creationId xmlns:a16="http://schemas.microsoft.com/office/drawing/2014/main" xmlns="" id="{DD85A640-FA82-2A43-FB04-9EBED11DC2FE}"/>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721;p36">
              <a:extLst>
                <a:ext uri="{FF2B5EF4-FFF2-40B4-BE49-F238E27FC236}">
                  <a16:creationId xmlns:a16="http://schemas.microsoft.com/office/drawing/2014/main" xmlns="" id="{CF241567-812C-D3F5-C936-87DFA3CCD83F}"/>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722;p36">
              <a:extLst>
                <a:ext uri="{FF2B5EF4-FFF2-40B4-BE49-F238E27FC236}">
                  <a16:creationId xmlns:a16="http://schemas.microsoft.com/office/drawing/2014/main" xmlns="" id="{12E8BE4C-C137-3F1C-1A89-E25787616677}"/>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723;p36">
              <a:extLst>
                <a:ext uri="{FF2B5EF4-FFF2-40B4-BE49-F238E27FC236}">
                  <a16:creationId xmlns:a16="http://schemas.microsoft.com/office/drawing/2014/main" xmlns="" id="{9E96E8B9-84EF-4610-116A-ABC08AA43A77}"/>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724;p36">
              <a:extLst>
                <a:ext uri="{FF2B5EF4-FFF2-40B4-BE49-F238E27FC236}">
                  <a16:creationId xmlns:a16="http://schemas.microsoft.com/office/drawing/2014/main" xmlns="" id="{265A3236-77AB-E8CC-5EA9-2AD4D1F8AA2D}"/>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725;p36">
              <a:extLst>
                <a:ext uri="{FF2B5EF4-FFF2-40B4-BE49-F238E27FC236}">
                  <a16:creationId xmlns:a16="http://schemas.microsoft.com/office/drawing/2014/main" xmlns="" id="{5FCFB524-957A-B703-AC33-5C6717C20240}"/>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726;p36">
              <a:extLst>
                <a:ext uri="{FF2B5EF4-FFF2-40B4-BE49-F238E27FC236}">
                  <a16:creationId xmlns:a16="http://schemas.microsoft.com/office/drawing/2014/main" xmlns="" id="{A3D82ACC-E5FD-F3DF-EA57-1D17302E08E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727;p36">
              <a:extLst>
                <a:ext uri="{FF2B5EF4-FFF2-40B4-BE49-F238E27FC236}">
                  <a16:creationId xmlns:a16="http://schemas.microsoft.com/office/drawing/2014/main" xmlns="" id="{76ED2F7F-DA13-0237-68C4-093A47DEB0B4}"/>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728;p36">
              <a:extLst>
                <a:ext uri="{FF2B5EF4-FFF2-40B4-BE49-F238E27FC236}">
                  <a16:creationId xmlns:a16="http://schemas.microsoft.com/office/drawing/2014/main" xmlns="" id="{9F5B49B2-9598-B74C-F5CA-FA58C1F86939}"/>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2729;p36">
              <a:extLst>
                <a:ext uri="{FF2B5EF4-FFF2-40B4-BE49-F238E27FC236}">
                  <a16:creationId xmlns:a16="http://schemas.microsoft.com/office/drawing/2014/main" xmlns="" id="{83614DAB-223F-9D45-3111-13CFE03F605E}"/>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2730;p36">
              <a:extLst>
                <a:ext uri="{FF2B5EF4-FFF2-40B4-BE49-F238E27FC236}">
                  <a16:creationId xmlns:a16="http://schemas.microsoft.com/office/drawing/2014/main" xmlns="" id="{EFB3A3C0-4AA3-4D83-E576-221E9B787126}"/>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2731;p36">
              <a:extLst>
                <a:ext uri="{FF2B5EF4-FFF2-40B4-BE49-F238E27FC236}">
                  <a16:creationId xmlns:a16="http://schemas.microsoft.com/office/drawing/2014/main" xmlns="" id="{AE4CCB02-DF56-DAFE-3903-B89768DB15CB}"/>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2732;p36">
              <a:extLst>
                <a:ext uri="{FF2B5EF4-FFF2-40B4-BE49-F238E27FC236}">
                  <a16:creationId xmlns:a16="http://schemas.microsoft.com/office/drawing/2014/main" xmlns="" id="{0F3DF152-E096-7B06-EC5F-7860CFF402A2}"/>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733;p36">
              <a:extLst>
                <a:ext uri="{FF2B5EF4-FFF2-40B4-BE49-F238E27FC236}">
                  <a16:creationId xmlns:a16="http://schemas.microsoft.com/office/drawing/2014/main" xmlns="" id="{A43E8150-5874-EEEF-FEAC-B62EF6398AB4}"/>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734;p36">
              <a:extLst>
                <a:ext uri="{FF2B5EF4-FFF2-40B4-BE49-F238E27FC236}">
                  <a16:creationId xmlns:a16="http://schemas.microsoft.com/office/drawing/2014/main" xmlns="" id="{50492329-BE84-DC13-4F2F-BA853CB3E85F}"/>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2735;p36">
              <a:extLst>
                <a:ext uri="{FF2B5EF4-FFF2-40B4-BE49-F238E27FC236}">
                  <a16:creationId xmlns:a16="http://schemas.microsoft.com/office/drawing/2014/main" xmlns="" id="{55FCC3D8-8326-D069-F5B8-E90F41F62481}"/>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2736;p36">
              <a:extLst>
                <a:ext uri="{FF2B5EF4-FFF2-40B4-BE49-F238E27FC236}">
                  <a16:creationId xmlns:a16="http://schemas.microsoft.com/office/drawing/2014/main" xmlns="" id="{22F0FA7E-B35E-CC51-CE10-EE55E81AA11E}"/>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737;p36">
              <a:extLst>
                <a:ext uri="{FF2B5EF4-FFF2-40B4-BE49-F238E27FC236}">
                  <a16:creationId xmlns:a16="http://schemas.microsoft.com/office/drawing/2014/main" xmlns="" id="{15FBC451-BC08-1A27-151E-2022CE6AE8CC}"/>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738;p36">
              <a:extLst>
                <a:ext uri="{FF2B5EF4-FFF2-40B4-BE49-F238E27FC236}">
                  <a16:creationId xmlns:a16="http://schemas.microsoft.com/office/drawing/2014/main" xmlns="" id="{2A971046-C41C-D30E-4F41-6521267CA4D2}"/>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739;p36">
              <a:extLst>
                <a:ext uri="{FF2B5EF4-FFF2-40B4-BE49-F238E27FC236}">
                  <a16:creationId xmlns:a16="http://schemas.microsoft.com/office/drawing/2014/main" xmlns="" id="{70BAD1F3-316C-2656-37A1-DDA07B248939}"/>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740;p36">
              <a:extLst>
                <a:ext uri="{FF2B5EF4-FFF2-40B4-BE49-F238E27FC236}">
                  <a16:creationId xmlns:a16="http://schemas.microsoft.com/office/drawing/2014/main" xmlns="" id="{C25ECA7D-8AFD-1372-67ED-D6619ECCFAFD}"/>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object 24">
            <a:extLst>
              <a:ext uri="{FF2B5EF4-FFF2-40B4-BE49-F238E27FC236}">
                <a16:creationId xmlns:a16="http://schemas.microsoft.com/office/drawing/2014/main" xmlns="" id="{C31CA274-1619-0FBE-FCBA-8C8045EFE18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3</a:t>
            </a:fld>
            <a:endParaRPr lang="en-IN" dirty="0">
              <a:latin typeface="Garamond" panose="02020404030301010803" pitchFamily="18" charset="0"/>
            </a:endParaRPr>
          </a:p>
        </p:txBody>
      </p:sp>
      <p:sp>
        <p:nvSpPr>
          <p:cNvPr id="8" name="Google Shape;3824;p58">
            <a:extLst>
              <a:ext uri="{FF2B5EF4-FFF2-40B4-BE49-F238E27FC236}">
                <a16:creationId xmlns:a16="http://schemas.microsoft.com/office/drawing/2014/main" xmlns="" id="{640EE7EE-2D12-A0DB-8D99-E464FE59859B}"/>
              </a:ext>
            </a:extLst>
          </p:cNvPr>
          <p:cNvSpPr/>
          <p:nvPr/>
        </p:nvSpPr>
        <p:spPr>
          <a:xfrm rot="21360795">
            <a:off x="723905" y="2497679"/>
            <a:ext cx="500222" cy="348551"/>
          </a:xfrm>
          <a:custGeom>
            <a:avLst/>
            <a:gdLst/>
            <a:ahLst/>
            <a:cxnLst/>
            <a:rect l="l" t="t" r="r" b="b"/>
            <a:pathLst>
              <a:path w="16506" h="18482" extrusionOk="0">
                <a:moveTo>
                  <a:pt x="942" y="1"/>
                </a:moveTo>
                <a:lnTo>
                  <a:pt x="0" y="18481"/>
                </a:lnTo>
                <a:lnTo>
                  <a:pt x="0" y="18481"/>
                </a:lnTo>
                <a:lnTo>
                  <a:pt x="16505" y="10031"/>
                </a:lnTo>
                <a:lnTo>
                  <a:pt x="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chemeClr val="accent6"/>
              </a:solidFill>
              <a:latin typeface="Montserrat" panose="00000500000000000000" pitchFamily="2" charset="0"/>
            </a:endParaRPr>
          </a:p>
        </p:txBody>
      </p:sp>
      <p:sp>
        <p:nvSpPr>
          <p:cNvPr id="10" name="Google Shape;3824;p58">
            <a:extLst>
              <a:ext uri="{FF2B5EF4-FFF2-40B4-BE49-F238E27FC236}">
                <a16:creationId xmlns:a16="http://schemas.microsoft.com/office/drawing/2014/main" xmlns="" id="{81B21A78-5D91-4A43-DA5D-4AF30EA51591}"/>
              </a:ext>
            </a:extLst>
          </p:cNvPr>
          <p:cNvSpPr/>
          <p:nvPr/>
        </p:nvSpPr>
        <p:spPr>
          <a:xfrm rot="21360795">
            <a:off x="723906" y="724725"/>
            <a:ext cx="500222" cy="348551"/>
          </a:xfrm>
          <a:custGeom>
            <a:avLst/>
            <a:gdLst/>
            <a:ahLst/>
            <a:cxnLst/>
            <a:rect l="l" t="t" r="r" b="b"/>
            <a:pathLst>
              <a:path w="16506" h="18482" extrusionOk="0">
                <a:moveTo>
                  <a:pt x="942" y="1"/>
                </a:moveTo>
                <a:lnTo>
                  <a:pt x="0" y="18481"/>
                </a:lnTo>
                <a:lnTo>
                  <a:pt x="0" y="18481"/>
                </a:lnTo>
                <a:lnTo>
                  <a:pt x="16505" y="10031"/>
                </a:lnTo>
                <a:lnTo>
                  <a:pt x="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chemeClr val="accent6"/>
              </a:solidFill>
              <a:latin typeface="Montserrat" panose="00000500000000000000" pitchFamily="2" charset="0"/>
            </a:endParaRPr>
          </a:p>
        </p:txBody>
      </p:sp>
      <p:sp>
        <p:nvSpPr>
          <p:cNvPr id="11" name="Google Shape;3824;p58">
            <a:extLst>
              <a:ext uri="{FF2B5EF4-FFF2-40B4-BE49-F238E27FC236}">
                <a16:creationId xmlns:a16="http://schemas.microsoft.com/office/drawing/2014/main" xmlns="" id="{858D952E-06C6-5880-0537-079CA48F25A8}"/>
              </a:ext>
            </a:extLst>
          </p:cNvPr>
          <p:cNvSpPr/>
          <p:nvPr/>
        </p:nvSpPr>
        <p:spPr>
          <a:xfrm rot="21360795">
            <a:off x="681109" y="4164682"/>
            <a:ext cx="500222" cy="348551"/>
          </a:xfrm>
          <a:custGeom>
            <a:avLst/>
            <a:gdLst/>
            <a:ahLst/>
            <a:cxnLst/>
            <a:rect l="l" t="t" r="r" b="b"/>
            <a:pathLst>
              <a:path w="16506" h="18482" extrusionOk="0">
                <a:moveTo>
                  <a:pt x="942" y="1"/>
                </a:moveTo>
                <a:lnTo>
                  <a:pt x="0" y="18481"/>
                </a:lnTo>
                <a:lnTo>
                  <a:pt x="0" y="18481"/>
                </a:lnTo>
                <a:lnTo>
                  <a:pt x="16505" y="10031"/>
                </a:lnTo>
                <a:lnTo>
                  <a:pt x="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chemeClr val="accent6"/>
              </a:solidFill>
              <a:latin typeface="Montserrat" panose="00000500000000000000" pitchFamily="2" charset="0"/>
            </a:endParaRPr>
          </a:p>
        </p:txBody>
      </p:sp>
    </p:spTree>
    <p:extLst>
      <p:ext uri="{BB962C8B-B14F-4D97-AF65-F5344CB8AC3E}">
        <p14:creationId xmlns:p14="http://schemas.microsoft.com/office/powerpoint/2010/main" xmlns="" val="2696053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Ch-9 Suggestion for Construction (Real Estate Industry)</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30</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185761"/>
          </a:xfrm>
          <a:prstGeom prst="rect">
            <a:avLst/>
          </a:prstGeom>
          <a:noFill/>
        </p:spPr>
        <p:txBody>
          <a:bodyPr wrap="square">
            <a:spAutoFit/>
          </a:bodyPr>
          <a:lstStyle/>
          <a:p>
            <a:pPr marL="360363" indent="-360363" algn="just"/>
            <a:r>
              <a:rPr lang="en-US" sz="1400" b="1" i="0" u="none" strike="noStrike" baseline="0" dirty="0">
                <a:latin typeface="Garamond" panose="02020404030301010803" pitchFamily="18" charset="0"/>
              </a:rPr>
              <a:t>1.	Amendment of Terminology:</a:t>
            </a:r>
          </a:p>
          <a:p>
            <a:pPr algn="just"/>
            <a:endParaRPr lang="en-US" sz="1400" i="0" u="none" strike="noStrike" baseline="0" dirty="0">
              <a:latin typeface="Garamond" panose="02020404030301010803" pitchFamily="18" charset="0"/>
            </a:endParaRPr>
          </a:p>
          <a:p>
            <a:pPr algn="just"/>
            <a:r>
              <a:rPr lang="en-US" sz="1400" i="0" u="none" strike="noStrike" baseline="0" dirty="0">
                <a:latin typeface="Garamond" panose="02020404030301010803" pitchFamily="18" charset="0"/>
              </a:rPr>
              <a:t>It is recommended to either delete the term "where Government expenditure is involved" or add the term "RERA" to the context. The committee should consider deleting the term related to government expenditure in the construction industry or include the term "where expenditure is involved in real estate development companies registered under RERA.“</a:t>
            </a:r>
          </a:p>
          <a:p>
            <a:pPr algn="just"/>
            <a:endParaRPr lang="en-US" sz="1400" i="0" u="none" strike="noStrike" baseline="0" dirty="0">
              <a:latin typeface="Garamond" panose="02020404030301010803" pitchFamily="18" charset="0"/>
            </a:endParaRPr>
          </a:p>
          <a:p>
            <a:pPr algn="just"/>
            <a:r>
              <a:rPr lang="en-US" sz="1400" i="0" u="none" strike="noStrike" baseline="0" dirty="0">
                <a:latin typeface="Garamond" panose="02020404030301010803" pitchFamily="18" charset="0"/>
              </a:rPr>
              <a:t>2.     </a:t>
            </a:r>
            <a:r>
              <a:rPr lang="en-US" sz="1400" b="1" i="0" u="none" strike="noStrike" baseline="0" dirty="0">
                <a:latin typeface="Garamond" panose="02020404030301010803" pitchFamily="18" charset="0"/>
              </a:rPr>
              <a:t>Quarterly Reporting </a:t>
            </a:r>
          </a:p>
          <a:p>
            <a:pPr algn="just"/>
            <a:endParaRPr lang="en-US" sz="1400" i="0" u="none" strike="noStrike" baseline="0" dirty="0">
              <a:latin typeface="Garamond" panose="02020404030301010803" pitchFamily="18" charset="0"/>
            </a:endParaRPr>
          </a:p>
          <a:p>
            <a:pPr algn="just"/>
            <a:r>
              <a:rPr lang="en-US" sz="1400" i="0" u="none" strike="noStrike" baseline="0" dirty="0">
                <a:latin typeface="Garamond" panose="02020404030301010803" pitchFamily="18" charset="0"/>
              </a:rPr>
              <a:t>It is recommended that a comprehensive report be submitted quarterly or semi-annually to the relevant ministry, department, or public authority. This report should cover activity-wise, milestone-wise, and element-wise examination and analysis of time and cost overruns, conducted by an independent professional cost accountant.</a:t>
            </a:r>
          </a:p>
          <a:p>
            <a:pPr algn="just"/>
            <a:r>
              <a:rPr lang="en-US" dirty="0">
                <a:latin typeface="Garamond" panose="02020404030301010803" pitchFamily="18" charset="0"/>
              </a:rPr>
              <a:t>Chapter 12 also suggest for review of cost audit reports on a periodic basis.</a:t>
            </a:r>
            <a:endParaRPr lang="en-US" sz="1400" i="0" u="none" strike="noStrike" baseline="0" dirty="0">
              <a:latin typeface="Garamond" panose="02020404030301010803" pitchFamily="18" charset="0"/>
            </a:endParaRPr>
          </a:p>
          <a:p>
            <a:pPr algn="just"/>
            <a:endParaRPr lang="en-US" sz="1400" i="0" u="none" strike="noStrike" baseline="0" dirty="0">
              <a:latin typeface="Garamond" panose="02020404030301010803" pitchFamily="18" charset="0"/>
            </a:endParaRPr>
          </a:p>
          <a:p>
            <a:pPr algn="just"/>
            <a:r>
              <a:rPr lang="en-US" sz="1400" i="0" u="none" strike="noStrike" baseline="0" dirty="0">
                <a:latin typeface="Garamond" panose="02020404030301010803" pitchFamily="18" charset="0"/>
              </a:rPr>
              <a:t>3.     </a:t>
            </a:r>
            <a:r>
              <a:rPr lang="en-US" sz="1400" b="1" i="0" u="none" strike="noStrike" baseline="0" dirty="0">
                <a:latin typeface="Garamond" panose="02020404030301010803" pitchFamily="18" charset="0"/>
              </a:rPr>
              <a:t>Standardized Format</a:t>
            </a:r>
          </a:p>
          <a:p>
            <a:pPr algn="just"/>
            <a:endParaRPr lang="en-US" sz="1400" i="0" u="none" strike="noStrike" baseline="0" dirty="0">
              <a:latin typeface="Garamond" panose="02020404030301010803" pitchFamily="18" charset="0"/>
            </a:endParaRPr>
          </a:p>
          <a:p>
            <a:pPr algn="just"/>
            <a:r>
              <a:rPr lang="en-US" sz="1400" i="0" u="none" strike="noStrike" baseline="0" dirty="0">
                <a:latin typeface="Garamond" panose="02020404030301010803" pitchFamily="18" charset="0"/>
              </a:rPr>
              <a:t>A standardized format for cost accounting records and audit reports should be established to promote consistency, facilitate understanding, and improve the analysis and accessibility of data for all stakeholders.</a:t>
            </a:r>
          </a:p>
          <a:p>
            <a:pPr algn="just"/>
            <a:endParaRPr lang="en-IN" dirty="0"/>
          </a:p>
        </p:txBody>
      </p:sp>
    </p:spTree>
    <p:extLst>
      <p:ext uri="{BB962C8B-B14F-4D97-AF65-F5344CB8AC3E}">
        <p14:creationId xmlns:p14="http://schemas.microsoft.com/office/powerpoint/2010/main" xmlns="" val="2948955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694614"/>
          </a:xfrm>
          <a:prstGeom prst="rect">
            <a:avLst/>
          </a:prstGeom>
          <a:noFill/>
        </p:spPr>
        <p:txBody>
          <a:bodyPr wrap="square">
            <a:spAutoFit/>
          </a:bodyPr>
          <a:lstStyle/>
          <a:p>
            <a:pPr>
              <a:lnSpc>
                <a:spcPts val="5742"/>
              </a:lnSpc>
            </a:pPr>
            <a:r>
              <a:rPr lang="en-US" sz="1500" b="1" dirty="0">
                <a:latin typeface="Garamond" panose="02020404030301010803" pitchFamily="18" charset="0"/>
              </a:rPr>
              <a:t>Ch-10 Cost Audit of Products/Services/Schemes where Government provides incentives like PLI</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31</a:t>
            </a:fld>
            <a:endParaRPr lang="en-IN" dirty="0">
              <a:latin typeface="Garamond" panose="02020404030301010803" pitchFamily="18" charset="0"/>
            </a:endParaRPr>
          </a:p>
        </p:txBody>
      </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081806"/>
          </a:xfrm>
          <a:prstGeom prst="rect">
            <a:avLst/>
          </a:prstGeom>
          <a:noFill/>
        </p:spPr>
        <p:txBody>
          <a:bodyPr wrap="square">
            <a:spAutoFit/>
          </a:bodyPr>
          <a:lstStyle/>
          <a:p>
            <a:pPr algn="just">
              <a:lnSpc>
                <a:spcPct val="107000"/>
              </a:lnSpc>
            </a:pPr>
            <a:r>
              <a:rPr lang="en-US" sz="1400" b="1" u="sng" dirty="0">
                <a:latin typeface="Garamond" panose="02020404030301010803" pitchFamily="18" charset="0"/>
              </a:rPr>
              <a:t>10.6 Views / Recommendations of the Committee</a:t>
            </a:r>
            <a:endParaRPr lang="en-US" sz="1400" dirty="0">
              <a:latin typeface="Garamond" panose="02020404030301010803" pitchFamily="18" charset="0"/>
            </a:endParaRPr>
          </a:p>
          <a:p>
            <a:pPr algn="just">
              <a:lnSpc>
                <a:spcPct val="107000"/>
              </a:lnSpc>
            </a:pPr>
            <a:r>
              <a:rPr lang="en-US" sz="1400" dirty="0">
                <a:latin typeface="Garamond" panose="02020404030301010803" pitchFamily="18" charset="0"/>
              </a:rPr>
              <a:t>The Committee felt that since CCRA Rules as per Companies Act, 2013 cover only companies, Department of Expenditure, Ministry of Finance and other concerned Ministries/Departments may consider the recommendation of the Committee. </a:t>
            </a:r>
          </a:p>
          <a:p>
            <a:pPr>
              <a:lnSpc>
                <a:spcPct val="107000"/>
              </a:lnSpc>
            </a:pPr>
            <a:endParaRPr lang="en-US" sz="1400" b="1" u="sng" dirty="0">
              <a:latin typeface="Garamond" panose="02020404030301010803" pitchFamily="18" charset="0"/>
            </a:endParaRPr>
          </a:p>
          <a:p>
            <a:pPr>
              <a:lnSpc>
                <a:spcPct val="107000"/>
              </a:lnSpc>
            </a:pPr>
            <a:r>
              <a:rPr lang="en-US" sz="1400" b="1" u="sng" dirty="0">
                <a:latin typeface="Garamond" panose="02020404030301010803" pitchFamily="18" charset="0"/>
              </a:rPr>
              <a:t>Comments:</a:t>
            </a:r>
            <a:br>
              <a:rPr lang="en-US" sz="1400" b="1" u="sng" dirty="0">
                <a:latin typeface="Garamond" panose="02020404030301010803" pitchFamily="18" charset="0"/>
              </a:rPr>
            </a:br>
            <a:r>
              <a:rPr lang="en-US" sz="1400" dirty="0">
                <a:latin typeface="Garamond" panose="02020404030301010803" pitchFamily="18" charset="0"/>
              </a:rPr>
              <a:t>We have observed that some of the Sectors covered under Production linked Incentives scheme, are mot under </a:t>
            </a:r>
            <a:r>
              <a:rPr lang="en-US" sz="1400" dirty="0" err="1">
                <a:latin typeface="Garamond" panose="02020404030301010803" pitchFamily="18" charset="0"/>
              </a:rPr>
              <a:t>abmit</a:t>
            </a:r>
            <a:r>
              <a:rPr lang="en-US" sz="1400" dirty="0">
                <a:latin typeface="Garamond" panose="02020404030301010803" pitchFamily="18" charset="0"/>
              </a:rPr>
              <a:t> of CCRA rules . Without proper Cost Records and Cost Audit , GOI may have challenge to implement PLI  successfully.  </a:t>
            </a:r>
          </a:p>
          <a:p>
            <a:pPr algn="just">
              <a:lnSpc>
                <a:spcPct val="107000"/>
              </a:lnSpc>
            </a:pPr>
            <a:endParaRPr lang="en-US" sz="1400" b="1" u="sng" dirty="0">
              <a:latin typeface="Garamond" panose="02020404030301010803" pitchFamily="18" charset="0"/>
            </a:endParaRPr>
          </a:p>
          <a:p>
            <a:pPr algn="just">
              <a:lnSpc>
                <a:spcPct val="107000"/>
              </a:lnSpc>
            </a:pPr>
            <a:r>
              <a:rPr lang="en-US" sz="1400" b="1" u="sng" dirty="0">
                <a:latin typeface="Garamond" panose="02020404030301010803" pitchFamily="18" charset="0"/>
              </a:rPr>
              <a:t>Suggestion:</a:t>
            </a:r>
          </a:p>
          <a:p>
            <a:pPr algn="just">
              <a:lnSpc>
                <a:spcPct val="107000"/>
              </a:lnSpc>
            </a:pPr>
            <a:r>
              <a:rPr lang="en-US" sz="1400" dirty="0">
                <a:latin typeface="Garamond" panose="02020404030301010803" pitchFamily="18" charset="0"/>
              </a:rPr>
              <a:t>Request to extend CCRA rules to all entities including 14 sectors wherever PLI scheme is applied.</a:t>
            </a:r>
            <a:br>
              <a:rPr lang="en-US" sz="1400" dirty="0">
                <a:latin typeface="Garamond" panose="02020404030301010803" pitchFamily="18" charset="0"/>
              </a:rPr>
            </a:br>
            <a:r>
              <a:rPr lang="en-US" sz="1400" dirty="0">
                <a:latin typeface="Garamond" panose="02020404030301010803" pitchFamily="18" charset="0"/>
              </a:rPr>
              <a:t>Currently Automobiles and Auto Components, Food Products, All textiles products</a:t>
            </a:r>
          </a:p>
        </p:txBody>
      </p:sp>
    </p:spTree>
    <p:extLst>
      <p:ext uri="{BB962C8B-B14F-4D97-AF65-F5344CB8AC3E}">
        <p14:creationId xmlns:p14="http://schemas.microsoft.com/office/powerpoint/2010/main" xmlns="" val="480598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 -10 Suggestion for New Sectors (Automobile)</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32</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185761"/>
          </a:xfrm>
          <a:prstGeom prst="rect">
            <a:avLst/>
          </a:prstGeom>
          <a:noFill/>
        </p:spPr>
        <p:txBody>
          <a:bodyPr wrap="square">
            <a:spAutoFit/>
          </a:bodyPr>
          <a:lstStyle/>
          <a:p>
            <a:pPr algn="just"/>
            <a:r>
              <a:rPr lang="en-US" kern="100" dirty="0">
                <a:solidFill>
                  <a:srgbClr val="000000"/>
                </a:solidFill>
                <a:effectLst/>
                <a:latin typeface="Garamond" panose="02020404030301010803" pitchFamily="18" charset="0"/>
                <a:ea typeface="SimSun" panose="02010600030101010101" pitchFamily="2" charset="-122"/>
              </a:rPr>
              <a:t>I strongly advocate to include Automobile and </a:t>
            </a:r>
            <a:r>
              <a:rPr lang="en-IN" kern="100" dirty="0">
                <a:solidFill>
                  <a:srgbClr val="000000"/>
                </a:solidFill>
                <a:effectLst/>
                <a:latin typeface="Garamond" panose="02020404030301010803" pitchFamily="18" charset="0"/>
                <a:ea typeface="SimSun" panose="02010600030101010101" pitchFamily="2" charset="-122"/>
              </a:rPr>
              <a:t>Private</a:t>
            </a:r>
            <a:r>
              <a:rPr lang="en-US" kern="100" dirty="0">
                <a:solidFill>
                  <a:srgbClr val="000000"/>
                </a:solidFill>
                <a:effectLst/>
                <a:latin typeface="Garamond" panose="02020404030301010803" pitchFamily="18" charset="0"/>
                <a:ea typeface="SimSun" panose="02010600030101010101" pitchFamily="2" charset="-122"/>
              </a:rPr>
              <a:t> Infrastructure sectors, Banking, Insurance, Financial under the ambit of CCRA rules for following reasons:</a:t>
            </a:r>
          </a:p>
          <a:p>
            <a:pPr algn="just"/>
            <a:endParaRPr lang="en-US" b="1" kern="100" dirty="0">
              <a:latin typeface="Garamond" panose="02020404030301010803" pitchFamily="18" charset="0"/>
              <a:ea typeface="SimSun" panose="02010600030101010101" pitchFamily="2" charset="-122"/>
            </a:endParaRPr>
          </a:p>
          <a:p>
            <a:pPr algn="just"/>
            <a:r>
              <a:rPr lang="en-US" b="1" u="sng" kern="100" dirty="0">
                <a:latin typeface="Garamond" panose="02020404030301010803" pitchFamily="18" charset="0"/>
                <a:ea typeface="SimSun" panose="02010600030101010101" pitchFamily="2" charset="-122"/>
              </a:rPr>
              <a:t>Automobile Sector</a:t>
            </a:r>
            <a:r>
              <a:rPr lang="en-US" b="1" kern="100" dirty="0">
                <a:latin typeface="Garamond" panose="02020404030301010803" pitchFamily="18" charset="0"/>
                <a:ea typeface="SimSun" panose="02010600030101010101" pitchFamily="2" charset="-122"/>
              </a:rPr>
              <a:t>:</a:t>
            </a:r>
          </a:p>
          <a:p>
            <a:pPr algn="just"/>
            <a:endParaRPr lang="en-US" b="1" kern="100" dirty="0">
              <a:latin typeface="Garamond" panose="02020404030301010803" pitchFamily="18" charset="0"/>
              <a:ea typeface="SimSun" panose="02010600030101010101" pitchFamily="2" charset="-122"/>
            </a:endParaRP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Cost audits reveal </a:t>
            </a:r>
            <a:r>
              <a:rPr lang="en-US" b="1" kern="100" dirty="0">
                <a:solidFill>
                  <a:srgbClr val="000000"/>
                </a:solidFill>
                <a:effectLst/>
                <a:latin typeface="Garamond" panose="02020404030301010803" pitchFamily="18" charset="0"/>
                <a:ea typeface="SimSun" panose="02010600030101010101" pitchFamily="2" charset="-122"/>
              </a:rPr>
              <a:t>inefficiencies in the production process</a:t>
            </a:r>
            <a:r>
              <a:rPr lang="en-US" kern="100" dirty="0">
                <a:solidFill>
                  <a:srgbClr val="000000"/>
                </a:solidFill>
                <a:effectLst/>
                <a:latin typeface="Garamond" panose="02020404030301010803" pitchFamily="18" charset="0"/>
                <a:ea typeface="SimSun" panose="02010600030101010101" pitchFamily="2" charset="-122"/>
              </a:rPr>
              <a:t>, such as wastage of materials, energy inefficiencies or bottlenecks in the supply chain. Addressing these inefficiencies can lead to significant cost savings through effective utilization of scarce resources.</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Effective cost management allows </a:t>
            </a:r>
            <a:r>
              <a:rPr lang="en-US" b="1" kern="100" dirty="0">
                <a:solidFill>
                  <a:srgbClr val="000000"/>
                </a:solidFill>
                <a:effectLst/>
                <a:latin typeface="Garamond" panose="02020404030301010803" pitchFamily="18" charset="0"/>
                <a:ea typeface="SimSun" panose="02010600030101010101" pitchFamily="2" charset="-122"/>
              </a:rPr>
              <a:t>automobile companies to control their pricing strategies better</a:t>
            </a:r>
            <a:r>
              <a:rPr lang="en-US" kern="100" dirty="0">
                <a:solidFill>
                  <a:srgbClr val="000000"/>
                </a:solidFill>
                <a:effectLst/>
                <a:latin typeface="Garamond" panose="02020404030301010803" pitchFamily="18" charset="0"/>
                <a:ea typeface="SimSun" panose="02010600030101010101" pitchFamily="2" charset="-122"/>
              </a:rPr>
              <a:t>. This is essential in a market where pricing can be a critical factor for consumer decision-making.</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By </a:t>
            </a:r>
            <a:r>
              <a:rPr lang="en-US" b="1" kern="100" dirty="0">
                <a:solidFill>
                  <a:srgbClr val="000000"/>
                </a:solidFill>
                <a:effectLst/>
                <a:latin typeface="Garamond" panose="02020404030301010803" pitchFamily="18" charset="0"/>
                <a:ea typeface="SimSun" panose="02010600030101010101" pitchFamily="2" charset="-122"/>
              </a:rPr>
              <a:t>identifying cost-saving opportunities and promoting efficient resource use</a:t>
            </a:r>
            <a:r>
              <a:rPr lang="en-US" kern="100" dirty="0">
                <a:solidFill>
                  <a:srgbClr val="000000"/>
                </a:solidFill>
                <a:effectLst/>
                <a:latin typeface="Garamond" panose="02020404030301010803" pitchFamily="18" charset="0"/>
                <a:ea typeface="SimSun" panose="02010600030101010101" pitchFamily="2" charset="-122"/>
              </a:rPr>
              <a:t>, cost audits contribute to the sustainable growth of automobile companies.</a:t>
            </a:r>
          </a:p>
          <a:p>
            <a:pPr marL="285750" indent="-285750" algn="just">
              <a:buFont typeface="Wingdings" panose="05000000000000000000" pitchFamily="2" charset="2"/>
              <a:buChar char="q"/>
            </a:pPr>
            <a:r>
              <a:rPr lang="en-US" b="1" kern="100" dirty="0">
                <a:solidFill>
                  <a:srgbClr val="000000"/>
                </a:solidFill>
                <a:effectLst/>
                <a:latin typeface="Garamond" panose="02020404030301010803" pitchFamily="18" charset="0"/>
                <a:ea typeface="SimSun" panose="02010600030101010101" pitchFamily="2" charset="-122"/>
              </a:rPr>
              <a:t>Efficient cost management </a:t>
            </a:r>
            <a:r>
              <a:rPr lang="en-US" kern="100" dirty="0">
                <a:solidFill>
                  <a:srgbClr val="000000"/>
                </a:solidFill>
                <a:effectLst/>
                <a:latin typeface="Garamond" panose="02020404030301010803" pitchFamily="18" charset="0"/>
                <a:ea typeface="SimSun" panose="02010600030101010101" pitchFamily="2" charset="-122"/>
              </a:rPr>
              <a:t>often </a:t>
            </a:r>
            <a:r>
              <a:rPr lang="en-US" b="1" kern="100" dirty="0">
                <a:solidFill>
                  <a:srgbClr val="000000"/>
                </a:solidFill>
                <a:effectLst/>
                <a:latin typeface="Garamond" panose="02020404030301010803" pitchFamily="18" charset="0"/>
                <a:ea typeface="SimSun" panose="02010600030101010101" pitchFamily="2" charset="-122"/>
              </a:rPr>
              <a:t>leads to</a:t>
            </a:r>
            <a:r>
              <a:rPr lang="en-US" kern="100" dirty="0">
                <a:solidFill>
                  <a:srgbClr val="000000"/>
                </a:solidFill>
                <a:effectLst/>
                <a:latin typeface="Garamond" panose="02020404030301010803" pitchFamily="18" charset="0"/>
                <a:ea typeface="SimSun" panose="02010600030101010101" pitchFamily="2" charset="-122"/>
              </a:rPr>
              <a:t> more </a:t>
            </a:r>
            <a:r>
              <a:rPr lang="en-US" b="1" kern="100" dirty="0">
                <a:solidFill>
                  <a:srgbClr val="000000"/>
                </a:solidFill>
                <a:effectLst/>
                <a:latin typeface="Garamond" panose="02020404030301010803" pitchFamily="18" charset="0"/>
                <a:ea typeface="SimSun" panose="02010600030101010101" pitchFamily="2" charset="-122"/>
              </a:rPr>
              <a:t>sustainable manufacturing practices</a:t>
            </a:r>
            <a:r>
              <a:rPr lang="en-US" kern="100" dirty="0">
                <a:solidFill>
                  <a:srgbClr val="000000"/>
                </a:solidFill>
                <a:effectLst/>
                <a:latin typeface="Garamond" panose="02020404030301010803" pitchFamily="18" charset="0"/>
                <a:ea typeface="SimSun" panose="02010600030101010101" pitchFamily="2" charset="-122"/>
              </a:rPr>
              <a:t>, reducing the environmental footprint of production processes.</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Cost audits enable companies to </a:t>
            </a:r>
            <a:r>
              <a:rPr lang="en-US" b="1" kern="100" dirty="0">
                <a:solidFill>
                  <a:srgbClr val="000000"/>
                </a:solidFill>
                <a:effectLst/>
                <a:latin typeface="Garamond" panose="02020404030301010803" pitchFamily="18" charset="0"/>
                <a:ea typeface="SimSun" panose="02010600030101010101" pitchFamily="2" charset="-122"/>
              </a:rPr>
              <a:t>benchmark their performance </a:t>
            </a:r>
            <a:r>
              <a:rPr lang="en-US" kern="100" dirty="0">
                <a:solidFill>
                  <a:srgbClr val="000000"/>
                </a:solidFill>
                <a:effectLst/>
                <a:latin typeface="Garamond" panose="02020404030301010803" pitchFamily="18" charset="0"/>
                <a:ea typeface="SimSun" panose="02010600030101010101" pitchFamily="2" charset="-122"/>
              </a:rPr>
              <a:t>against industry standards, identifying areas where they can improve to stay competitive.</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By managing costs effectively, automobile companies can achieve cost leadership, offering high-quality products at competitive prices.</a:t>
            </a:r>
          </a:p>
          <a:p>
            <a:pPr algn="just"/>
            <a:endParaRPr lang="en-IN" dirty="0">
              <a:latin typeface="Garamond" panose="02020404030301010803" pitchFamily="18" charset="0"/>
            </a:endParaRPr>
          </a:p>
        </p:txBody>
      </p:sp>
    </p:spTree>
    <p:extLst>
      <p:ext uri="{BB962C8B-B14F-4D97-AF65-F5344CB8AC3E}">
        <p14:creationId xmlns:p14="http://schemas.microsoft.com/office/powerpoint/2010/main" xmlns="" val="3000985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Ch-11 Usefulness of Cost Audit Reports</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33</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081806"/>
          </a:xfrm>
          <a:prstGeom prst="rect">
            <a:avLst/>
          </a:prstGeom>
          <a:noFill/>
        </p:spPr>
        <p:txBody>
          <a:bodyPr wrap="square">
            <a:spAutoFit/>
          </a:bodyPr>
          <a:lstStyle/>
          <a:p>
            <a:pPr algn="just">
              <a:lnSpc>
                <a:spcPct val="107000"/>
              </a:lnSpc>
            </a:pPr>
            <a:r>
              <a:rPr lang="en-US" b="1" u="sng" dirty="0">
                <a:latin typeface="Garamond" panose="02020404030301010803" pitchFamily="18" charset="0"/>
              </a:rPr>
              <a:t>1</a:t>
            </a:r>
            <a:r>
              <a:rPr lang="en-US" sz="1400" b="1" i="0" u="none" strike="noStrike" baseline="0" dirty="0">
                <a:latin typeface="Garamond" panose="02020404030301010803" pitchFamily="18" charset="0"/>
              </a:rPr>
              <a:t>1. Views / Recommendations of the Committee</a:t>
            </a:r>
          </a:p>
          <a:p>
            <a:pPr algn="just">
              <a:lnSpc>
                <a:spcPct val="107000"/>
              </a:lnSpc>
            </a:pPr>
            <a:r>
              <a:rPr lang="en-US" sz="1400" i="0" u="none" strike="noStrike" baseline="0" dirty="0">
                <a:latin typeface="Garamond" panose="02020404030301010803" pitchFamily="18" charset="0"/>
              </a:rPr>
              <a:t>The Committee is of the view that Cost audit reports are an important tool to check malpractices in inventory valuations. </a:t>
            </a:r>
          </a:p>
          <a:p>
            <a:pPr marL="285750" indent="-285750" algn="just">
              <a:lnSpc>
                <a:spcPct val="107000"/>
              </a:lnSpc>
              <a:buFont typeface="Wingdings" panose="05000000000000000000" pitchFamily="2" charset="2"/>
              <a:buChar char="v"/>
            </a:pPr>
            <a:endParaRPr lang="en-US" sz="1400" i="0" u="none" strike="noStrike" baseline="0" dirty="0">
              <a:latin typeface="Garamond" panose="02020404030301010803" pitchFamily="18" charset="0"/>
            </a:endParaRPr>
          </a:p>
          <a:p>
            <a:pPr algn="just">
              <a:lnSpc>
                <a:spcPct val="107000"/>
              </a:lnSpc>
            </a:pPr>
            <a:r>
              <a:rPr lang="en-US" sz="1400" b="1" i="0" u="none" strike="noStrike" baseline="0" dirty="0">
                <a:latin typeface="Garamond" panose="02020404030301010803" pitchFamily="18" charset="0"/>
              </a:rPr>
              <a:t>Comments:</a:t>
            </a:r>
          </a:p>
          <a:p>
            <a:pPr algn="just">
              <a:lnSpc>
                <a:spcPct val="107000"/>
              </a:lnSpc>
            </a:pPr>
            <a:r>
              <a:rPr lang="en-US" sz="1400" i="0" u="none" strike="noStrike" baseline="0" dirty="0">
                <a:latin typeface="Garamond" panose="02020404030301010803" pitchFamily="18" charset="0"/>
              </a:rPr>
              <a:t>In fact, cost audit emphasizes the detailed review of each cost/ revenue element and gives true picture on  profit or loss of each product and service. This would help income tax department to assess true tax liability of tax payers . Therefore Cost Audit valuable tool and also check point  to identify malpractices in inventory valuation , related party transactions and cost amortization etc.</a:t>
            </a:r>
          </a:p>
          <a:p>
            <a:pPr algn="just">
              <a:lnSpc>
                <a:spcPct val="107000"/>
              </a:lnSpc>
            </a:pPr>
            <a:endParaRPr lang="en-US" sz="1400" b="1" i="0" u="none" strike="noStrike" baseline="0" dirty="0">
              <a:latin typeface="Garamond" panose="02020404030301010803" pitchFamily="18" charset="0"/>
            </a:endParaRPr>
          </a:p>
          <a:p>
            <a:pPr algn="just">
              <a:lnSpc>
                <a:spcPct val="107000"/>
              </a:lnSpc>
            </a:pPr>
            <a:r>
              <a:rPr lang="en-US" sz="1400" b="1" i="0" u="none" strike="noStrike" baseline="0" dirty="0">
                <a:latin typeface="Garamond" panose="02020404030301010803" pitchFamily="18" charset="0"/>
              </a:rPr>
              <a:t>Suggestion:</a:t>
            </a:r>
            <a:endParaRPr lang="en-US" sz="1400" i="0" u="none" strike="noStrike" baseline="0" dirty="0">
              <a:latin typeface="Garamond" panose="02020404030301010803" pitchFamily="18" charset="0"/>
            </a:endParaRPr>
          </a:p>
          <a:p>
            <a:pPr algn="just">
              <a:lnSpc>
                <a:spcPct val="107000"/>
              </a:lnSpc>
            </a:pPr>
            <a:r>
              <a:rPr lang="en-US" sz="1400" i="0" u="none" strike="noStrike" baseline="0" dirty="0">
                <a:latin typeface="Garamond" panose="02020404030301010803" pitchFamily="18" charset="0"/>
              </a:rPr>
              <a:t>Request to have mandatory reconciliation of cost/expenditure items between Tax Audit Report Vs Cost Audit Report at least for assesses covered under CCRA rules.</a:t>
            </a:r>
          </a:p>
        </p:txBody>
      </p:sp>
    </p:spTree>
    <p:extLst>
      <p:ext uri="{BB962C8B-B14F-4D97-AF65-F5344CB8AC3E}">
        <p14:creationId xmlns:p14="http://schemas.microsoft.com/office/powerpoint/2010/main" xmlns="" val="36465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8130354"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Ch-12 Review of Cost Audit Reports on a periodic basis</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34</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312317"/>
          </a:xfrm>
          <a:prstGeom prst="rect">
            <a:avLst/>
          </a:prstGeom>
          <a:noFill/>
        </p:spPr>
        <p:txBody>
          <a:bodyPr wrap="square">
            <a:spAutoFit/>
          </a:bodyPr>
          <a:lstStyle/>
          <a:p>
            <a:pPr algn="just">
              <a:lnSpc>
                <a:spcPct val="107000"/>
              </a:lnSpc>
            </a:pPr>
            <a:endParaRPr lang="en-US" sz="1400" b="1" u="sng" dirty="0">
              <a:latin typeface="Garamond" panose="02020404030301010803" pitchFamily="18" charset="0"/>
            </a:endParaRPr>
          </a:p>
          <a:p>
            <a:pPr marL="285750" indent="-285750" algn="just">
              <a:lnSpc>
                <a:spcPct val="107000"/>
              </a:lnSpc>
              <a:buFont typeface="Wingdings" panose="05000000000000000000" pitchFamily="2" charset="2"/>
              <a:buChar char="v"/>
            </a:pPr>
            <a:r>
              <a:rPr lang="en-US" sz="1400" i="0" u="none" strike="noStrike" baseline="0" dirty="0">
                <a:latin typeface="Garamond" panose="02020404030301010803" pitchFamily="18" charset="0"/>
              </a:rPr>
              <a:t>Sectoral Review to be done by the Cost Audit Branch/Administrative Ministry</a:t>
            </a:r>
          </a:p>
          <a:p>
            <a:pPr marL="285750" indent="-285750" algn="just">
              <a:lnSpc>
                <a:spcPct val="107000"/>
              </a:lnSpc>
              <a:buFont typeface="Wingdings" panose="05000000000000000000" pitchFamily="2" charset="2"/>
              <a:buChar char="v"/>
            </a:pPr>
            <a:endParaRPr lang="en-US" sz="1400" i="0" u="none" strike="noStrike" baseline="0" dirty="0">
              <a:latin typeface="Garamond" panose="02020404030301010803" pitchFamily="18" charset="0"/>
            </a:endParaRPr>
          </a:p>
          <a:p>
            <a:pPr marL="285750" indent="-285750" algn="just">
              <a:lnSpc>
                <a:spcPct val="107000"/>
              </a:lnSpc>
              <a:buFont typeface="Wingdings" panose="05000000000000000000" pitchFamily="2" charset="2"/>
              <a:buChar char="v"/>
            </a:pPr>
            <a:r>
              <a:rPr lang="en-US" sz="1400" i="0" u="none" strike="noStrike" baseline="0" dirty="0">
                <a:latin typeface="Garamond" panose="02020404030301010803" pitchFamily="18" charset="0"/>
              </a:rPr>
              <a:t>2-3 sectors reviewed each year. </a:t>
            </a:r>
          </a:p>
          <a:p>
            <a:pPr marL="285750" indent="-195263" algn="just">
              <a:lnSpc>
                <a:spcPct val="107000"/>
              </a:lnSpc>
              <a:buFont typeface="Wingdings" panose="05000000000000000000" pitchFamily="2" charset="2"/>
              <a:buChar char="§"/>
            </a:pPr>
            <a:r>
              <a:rPr lang="en-US" sz="1400" i="0" u="none" strike="noStrike" baseline="0" dirty="0">
                <a:latin typeface="Garamond" panose="02020404030301010803" pitchFamily="18" charset="0"/>
              </a:rPr>
              <a:t>Sectors reviewed on a rotational basis (2-3 year gap).</a:t>
            </a:r>
          </a:p>
          <a:p>
            <a:pPr marL="285750" indent="-195263" algn="just">
              <a:lnSpc>
                <a:spcPct val="107000"/>
              </a:lnSpc>
              <a:buFont typeface="Wingdings" panose="05000000000000000000" pitchFamily="2" charset="2"/>
              <a:buChar char="§"/>
            </a:pPr>
            <a:r>
              <a:rPr lang="en-US" sz="1400" i="0" u="none" strike="noStrike" baseline="0" dirty="0">
                <a:latin typeface="Garamond" panose="02020404030301010803" pitchFamily="18" charset="0"/>
              </a:rPr>
              <a:t>Priority sectors for sectoral Review: </a:t>
            </a:r>
          </a:p>
          <a:p>
            <a:pPr marL="376237" indent="-285750" algn="just">
              <a:lnSpc>
                <a:spcPct val="107000"/>
              </a:lnSpc>
              <a:buFont typeface="Wingdings" panose="05000000000000000000" pitchFamily="2" charset="2"/>
              <a:buChar char="ü"/>
            </a:pPr>
            <a:r>
              <a:rPr lang="en-US" sz="1400" i="0" u="none" strike="noStrike" baseline="0" dirty="0">
                <a:latin typeface="Garamond" panose="02020404030301010803" pitchFamily="18" charset="0"/>
              </a:rPr>
              <a:t>High public interest or financial difficulties</a:t>
            </a:r>
          </a:p>
          <a:p>
            <a:pPr marL="376237" indent="-285750" algn="just">
              <a:lnSpc>
                <a:spcPct val="107000"/>
              </a:lnSpc>
              <a:buFont typeface="Wingdings" panose="05000000000000000000" pitchFamily="2" charset="2"/>
              <a:buChar char="ü"/>
            </a:pPr>
            <a:r>
              <a:rPr lang="en-US" dirty="0">
                <a:latin typeface="Garamond" panose="02020404030301010803" pitchFamily="18" charset="0"/>
              </a:rPr>
              <a:t>Price volatility or product/service availability issues.</a:t>
            </a:r>
          </a:p>
          <a:p>
            <a:pPr marL="376237" indent="-285750" algn="just">
              <a:lnSpc>
                <a:spcPct val="107000"/>
              </a:lnSpc>
              <a:buFont typeface="Wingdings" panose="05000000000000000000" pitchFamily="2" charset="2"/>
              <a:buChar char="ü"/>
            </a:pPr>
            <a:r>
              <a:rPr lang="en-US" dirty="0">
                <a:latin typeface="Garamond" panose="02020404030301010803" pitchFamily="18" charset="0"/>
              </a:rPr>
              <a:t>High import dependency.</a:t>
            </a:r>
          </a:p>
          <a:p>
            <a:pPr marL="376237" indent="-285750" algn="just">
              <a:lnSpc>
                <a:spcPct val="107000"/>
              </a:lnSpc>
              <a:buFont typeface="Wingdings" panose="05000000000000000000" pitchFamily="2" charset="2"/>
              <a:buChar char="ü"/>
            </a:pPr>
            <a:r>
              <a:rPr lang="en-US" sz="1400" i="0" u="none" strike="noStrike" baseline="0" dirty="0">
                <a:latin typeface="Garamond" panose="02020404030301010803" pitchFamily="18" charset="0"/>
              </a:rPr>
              <a:t>Which prone to cartelization, public interest, financial difficulties, price volatility, high imports</a:t>
            </a:r>
          </a:p>
          <a:p>
            <a:pPr marL="285750" indent="-285750" algn="just">
              <a:lnSpc>
                <a:spcPct val="107000"/>
              </a:lnSpc>
              <a:buFont typeface="Wingdings" panose="05000000000000000000" pitchFamily="2" charset="2"/>
              <a:buChar char="v"/>
            </a:pPr>
            <a:endParaRPr lang="en-US" sz="1400" i="0" u="none" strike="noStrike" baseline="0" dirty="0">
              <a:latin typeface="Garamond" panose="02020404030301010803" pitchFamily="18" charset="0"/>
            </a:endParaRPr>
          </a:p>
          <a:p>
            <a:pPr marL="285750" indent="-285750" algn="just">
              <a:lnSpc>
                <a:spcPct val="107000"/>
              </a:lnSpc>
              <a:buFont typeface="Wingdings" panose="05000000000000000000" pitchFamily="2" charset="2"/>
              <a:buChar char="v"/>
            </a:pPr>
            <a:r>
              <a:rPr lang="en-US" b="1" dirty="0">
                <a:latin typeface="Garamond" panose="02020404030301010803" pitchFamily="18" charset="0"/>
              </a:rPr>
              <a:t>Conclusion:</a:t>
            </a:r>
          </a:p>
          <a:p>
            <a:pPr marL="285750" indent="-285750" algn="just">
              <a:lnSpc>
                <a:spcPct val="107000"/>
              </a:lnSpc>
              <a:buFont typeface="Wingdings" panose="05000000000000000000" pitchFamily="2" charset="2"/>
              <a:buChar char="§"/>
            </a:pPr>
            <a:r>
              <a:rPr lang="en-US" dirty="0">
                <a:latin typeface="Garamond" panose="02020404030301010803" pitchFamily="18" charset="0"/>
              </a:rPr>
              <a:t>Sectoral and periodic reviews crucial for improving Cost Audit Reports.</a:t>
            </a:r>
          </a:p>
          <a:p>
            <a:pPr marL="285750" indent="-285750" algn="just">
              <a:lnSpc>
                <a:spcPct val="107000"/>
              </a:lnSpc>
              <a:buFont typeface="Wingdings" panose="05000000000000000000" pitchFamily="2" charset="2"/>
              <a:buChar char="§"/>
            </a:pPr>
            <a:r>
              <a:rPr lang="en-US" dirty="0">
                <a:latin typeface="Garamond" panose="02020404030301010803" pitchFamily="18" charset="0"/>
              </a:rPr>
              <a:t>Strategic selection and rotational review ensure comprehensive coverage.</a:t>
            </a:r>
            <a:endParaRPr lang="en-US" sz="1400" b="1" i="0" u="none" strike="noStrike" baseline="0" dirty="0">
              <a:latin typeface="Garamond" panose="02020404030301010803" pitchFamily="18" charset="0"/>
            </a:endParaRPr>
          </a:p>
        </p:txBody>
      </p:sp>
    </p:spTree>
    <p:extLst>
      <p:ext uri="{BB962C8B-B14F-4D97-AF65-F5344CB8AC3E}">
        <p14:creationId xmlns:p14="http://schemas.microsoft.com/office/powerpoint/2010/main" xmlns="" val="3207412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34175"/>
          </a:xfrm>
          <a:prstGeom prst="rect">
            <a:avLst/>
          </a:prstGeom>
          <a:noFill/>
        </p:spPr>
        <p:txBody>
          <a:bodyPr wrap="square">
            <a:spAutoFit/>
          </a:bodyPr>
          <a:lstStyle/>
          <a:p>
            <a:pPr>
              <a:lnSpc>
                <a:spcPts val="5742"/>
              </a:lnSpc>
            </a:pPr>
            <a:r>
              <a:rPr lang="en-US" sz="2400" b="1" dirty="0">
                <a:latin typeface="Garamond" panose="02020404030301010803" pitchFamily="18" charset="0"/>
              </a:rPr>
              <a:t>Suggestion for New Sectors – Financials Services</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35</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616648"/>
          </a:xfrm>
          <a:prstGeom prst="rect">
            <a:avLst/>
          </a:prstGeom>
          <a:noFill/>
        </p:spPr>
        <p:txBody>
          <a:bodyPr wrap="square">
            <a:spAutoFit/>
          </a:bodyPr>
          <a:lstStyle/>
          <a:p>
            <a:pPr algn="just"/>
            <a:endParaRPr lang="en-US" b="1" u="sng" kern="100" dirty="0">
              <a:latin typeface="Garamond" panose="02020404030301010803" pitchFamily="18" charset="0"/>
              <a:ea typeface="SimSun" panose="02010600030101010101" pitchFamily="2" charset="-122"/>
            </a:endParaRPr>
          </a:p>
          <a:p>
            <a:pPr algn="just"/>
            <a:r>
              <a:rPr lang="en-US" b="1" u="sng" kern="100" dirty="0">
                <a:latin typeface="Garamond" panose="02020404030301010803" pitchFamily="18" charset="0"/>
                <a:ea typeface="SimSun" panose="02010600030101010101" pitchFamily="2" charset="-122"/>
              </a:rPr>
              <a:t>BANKING &amp; FINANCIAL SERVICES: </a:t>
            </a:r>
          </a:p>
          <a:p>
            <a:pPr algn="just"/>
            <a:endParaRPr lang="en-US" b="1" kern="100" dirty="0">
              <a:latin typeface="Garamond" panose="02020404030301010803" pitchFamily="18" charset="0"/>
              <a:ea typeface="SimSun" panose="02010600030101010101" pitchFamily="2" charset="-122"/>
            </a:endParaRP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Banks engage in various activities, each with distinct cost structures. Cost Records &amp; Cost audits help in accurately allocating costs to different banking activities, ensuring a true reflection of financial health. This helps in optimizing expenses and improving profitability, especially in a competitive market.</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By identifying cost inefficiencies and potential financial discrepancies, cost audits contribute to better risk management. This is vital in a sector where risk mitigation is paramount for stability.</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Cost audits enable banks specially Public Sector Banks to benchmark their performance against industry standards. This comparison can highlight areas of improvement and drive strategic initiatives.</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By identifying cost-saving opportunities and promoting efficient resource use, cost audits contribute to the sustainable growth of banks.</a:t>
            </a:r>
          </a:p>
          <a:p>
            <a:pPr marL="285750" indent="-285750" algn="just">
              <a:buFont typeface="Wingdings" panose="05000000000000000000" pitchFamily="2" charset="2"/>
              <a:buChar char="q"/>
            </a:pPr>
            <a:r>
              <a:rPr lang="en-US" kern="100" dirty="0">
                <a:solidFill>
                  <a:srgbClr val="000000"/>
                </a:solidFill>
                <a:effectLst/>
                <a:latin typeface="Garamond" panose="02020404030301010803" pitchFamily="18" charset="0"/>
                <a:ea typeface="SimSun" panose="02010600030101010101" pitchFamily="2" charset="-122"/>
              </a:rPr>
              <a:t>Efficient cost management provides a competitive edge, enabling banks to offer better services and products at competitive prices.</a:t>
            </a:r>
          </a:p>
          <a:p>
            <a:pPr algn="just"/>
            <a:endParaRPr lang="en-US" b="1" dirty="0">
              <a:latin typeface="Garamond" panose="02020404030301010803" pitchFamily="18" charset="0"/>
            </a:endParaRPr>
          </a:p>
          <a:p>
            <a:pPr algn="just"/>
            <a:r>
              <a:rPr lang="en-US" b="1" u="sng" dirty="0">
                <a:latin typeface="Garamond" panose="02020404030301010803" pitchFamily="18" charset="0"/>
              </a:rPr>
              <a:t>INSURANCE:</a:t>
            </a:r>
          </a:p>
          <a:p>
            <a:pPr algn="just">
              <a:tabLst>
                <a:tab pos="360363" algn="l"/>
              </a:tabLst>
            </a:pPr>
            <a:endParaRPr lang="en-US" dirty="0">
              <a:latin typeface="Garamond" panose="02020404030301010803" pitchFamily="18" charset="0"/>
            </a:endParaRPr>
          </a:p>
          <a:p>
            <a:pPr algn="just">
              <a:tabLst>
                <a:tab pos="360363" algn="l"/>
              </a:tabLst>
            </a:pPr>
            <a:r>
              <a:rPr lang="en-US" dirty="0">
                <a:latin typeface="Garamond" panose="02020404030301010803" pitchFamily="18" charset="0"/>
              </a:rPr>
              <a:t>In addition to above stated reasons  </a:t>
            </a:r>
          </a:p>
          <a:p>
            <a:pPr algn="just"/>
            <a:r>
              <a:rPr lang="en-US" dirty="0">
                <a:latin typeface="Garamond" panose="02020404030301010803" pitchFamily="18" charset="0"/>
              </a:rPr>
              <a:t>Cost audits ensure that insurance products are priced fairly, protecting customers from overpricing and ensuring value for money.</a:t>
            </a:r>
          </a:p>
          <a:p>
            <a:pPr algn="just"/>
            <a:endParaRPr lang="en-IN" dirty="0">
              <a:latin typeface="Garamond" panose="02020404030301010803" pitchFamily="18" charset="0"/>
            </a:endParaRPr>
          </a:p>
        </p:txBody>
      </p:sp>
    </p:spTree>
    <p:extLst>
      <p:ext uri="{BB962C8B-B14F-4D97-AF65-F5344CB8AC3E}">
        <p14:creationId xmlns:p14="http://schemas.microsoft.com/office/powerpoint/2010/main" xmlns="" val="3967025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Picture Placeholder 3"/>
          <p:cNvSpPr>
            <a:spLocks noGrp="1"/>
          </p:cNvSpPr>
          <p:nvPr>
            <p:ph type="pic" idx="2"/>
          </p:nvPr>
        </p:nvSpPr>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7597C9-D230-09F0-B6DE-D7C38CAA6AEE}"/>
              </a:ext>
            </a:extLst>
          </p:cNvPr>
          <p:cNvSpPr/>
          <p:nvPr/>
        </p:nvSpPr>
        <p:spPr>
          <a:xfrm>
            <a:off x="0" y="0"/>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TextBox 5">
            <a:extLst>
              <a:ext uri="{FF2B5EF4-FFF2-40B4-BE49-F238E27FC236}">
                <a16:creationId xmlns:a16="http://schemas.microsoft.com/office/drawing/2014/main" xmlns="" id="{49820ABF-322F-CE10-F49F-7B6C908D620B}"/>
              </a:ext>
            </a:extLst>
          </p:cNvPr>
          <p:cNvSpPr txBox="1"/>
          <p:nvPr/>
        </p:nvSpPr>
        <p:spPr>
          <a:xfrm>
            <a:off x="668565" y="-173039"/>
            <a:ext cx="7639212" cy="741357"/>
          </a:xfrm>
          <a:prstGeom prst="rect">
            <a:avLst/>
          </a:prstGeom>
          <a:noFill/>
        </p:spPr>
        <p:txBody>
          <a:bodyPr wrap="square">
            <a:spAutoFit/>
          </a:bodyPr>
          <a:lstStyle/>
          <a:p>
            <a:pPr>
              <a:lnSpc>
                <a:spcPts val="5742"/>
              </a:lnSpc>
            </a:pPr>
            <a:r>
              <a:rPr lang="en-US" sz="2600" b="1" dirty="0">
                <a:latin typeface="Garamond" panose="02020404030301010803" pitchFamily="18" charset="0"/>
              </a:rPr>
              <a:t>Ch-1 Purpose of Committee (TOR)</a:t>
            </a:r>
          </a:p>
        </p:txBody>
      </p:sp>
      <p:grpSp>
        <p:nvGrpSpPr>
          <p:cNvPr id="36" name="Google Shape;2714;p36">
            <a:extLst>
              <a:ext uri="{FF2B5EF4-FFF2-40B4-BE49-F238E27FC236}">
                <a16:creationId xmlns:a16="http://schemas.microsoft.com/office/drawing/2014/main" xmlns="" id="{154CAFF7-9488-882C-4937-87727C5C53DB}"/>
              </a:ext>
            </a:extLst>
          </p:cNvPr>
          <p:cNvGrpSpPr/>
          <p:nvPr/>
        </p:nvGrpSpPr>
        <p:grpSpPr>
          <a:xfrm rot="5400000">
            <a:off x="8134880" y="-685296"/>
            <a:ext cx="291040" cy="1727201"/>
            <a:chOff x="164300" y="3082350"/>
            <a:chExt cx="228025" cy="1253150"/>
          </a:xfrm>
        </p:grpSpPr>
        <p:sp>
          <p:nvSpPr>
            <p:cNvPr id="37" name="Google Shape;2715;p36">
              <a:extLst>
                <a:ext uri="{FF2B5EF4-FFF2-40B4-BE49-F238E27FC236}">
                  <a16:creationId xmlns:a16="http://schemas.microsoft.com/office/drawing/2014/main" xmlns="" id="{9AE9D002-CD8B-C2A9-4CEA-AAB753E86CDA}"/>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2716;p36">
              <a:extLst>
                <a:ext uri="{FF2B5EF4-FFF2-40B4-BE49-F238E27FC236}">
                  <a16:creationId xmlns:a16="http://schemas.microsoft.com/office/drawing/2014/main" xmlns="" id="{50A8504F-7CA0-F0B4-70C6-DA400F36A1F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717;p36">
              <a:extLst>
                <a:ext uri="{FF2B5EF4-FFF2-40B4-BE49-F238E27FC236}">
                  <a16:creationId xmlns:a16="http://schemas.microsoft.com/office/drawing/2014/main" xmlns="" id="{E9F1D9FE-8D0D-756C-C303-5DAEB68B6AF1}"/>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718;p36">
              <a:extLst>
                <a:ext uri="{FF2B5EF4-FFF2-40B4-BE49-F238E27FC236}">
                  <a16:creationId xmlns:a16="http://schemas.microsoft.com/office/drawing/2014/main" xmlns="" id="{EEB212BC-4144-4006-E07A-B50B9E5B8E1C}"/>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719;p36">
              <a:extLst>
                <a:ext uri="{FF2B5EF4-FFF2-40B4-BE49-F238E27FC236}">
                  <a16:creationId xmlns:a16="http://schemas.microsoft.com/office/drawing/2014/main" xmlns="" id="{EBE335F9-C12E-932F-4EC5-DF22D9E48509}"/>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720;p36">
              <a:extLst>
                <a:ext uri="{FF2B5EF4-FFF2-40B4-BE49-F238E27FC236}">
                  <a16:creationId xmlns:a16="http://schemas.microsoft.com/office/drawing/2014/main" xmlns="" id="{148239A0-7898-7CFA-79E5-924DCABB24D1}"/>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721;p36">
              <a:extLst>
                <a:ext uri="{FF2B5EF4-FFF2-40B4-BE49-F238E27FC236}">
                  <a16:creationId xmlns:a16="http://schemas.microsoft.com/office/drawing/2014/main" xmlns="" id="{4547E271-4846-6AC4-E591-5CFD66548F44}"/>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2;p36">
              <a:extLst>
                <a:ext uri="{FF2B5EF4-FFF2-40B4-BE49-F238E27FC236}">
                  <a16:creationId xmlns:a16="http://schemas.microsoft.com/office/drawing/2014/main" xmlns="" id="{8084C461-62FD-997D-A7EF-D1376D55C568}"/>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3;p36">
              <a:extLst>
                <a:ext uri="{FF2B5EF4-FFF2-40B4-BE49-F238E27FC236}">
                  <a16:creationId xmlns:a16="http://schemas.microsoft.com/office/drawing/2014/main" xmlns="" id="{BF167A05-3EA2-4BC1-E09E-07868F17A98B}"/>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724;p36">
              <a:extLst>
                <a:ext uri="{FF2B5EF4-FFF2-40B4-BE49-F238E27FC236}">
                  <a16:creationId xmlns:a16="http://schemas.microsoft.com/office/drawing/2014/main" xmlns="" id="{481F7A9F-04F9-02C9-C8B5-94DEBDA243C9}"/>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5;p36">
              <a:extLst>
                <a:ext uri="{FF2B5EF4-FFF2-40B4-BE49-F238E27FC236}">
                  <a16:creationId xmlns:a16="http://schemas.microsoft.com/office/drawing/2014/main" xmlns="" id="{2A7B0E9E-E88F-E81D-39BA-D764A7A626C1}"/>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726;p36">
              <a:extLst>
                <a:ext uri="{FF2B5EF4-FFF2-40B4-BE49-F238E27FC236}">
                  <a16:creationId xmlns:a16="http://schemas.microsoft.com/office/drawing/2014/main" xmlns="" id="{847A8358-7718-9410-3E12-0B2394CCD5DB}"/>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7;p36">
              <a:extLst>
                <a:ext uri="{FF2B5EF4-FFF2-40B4-BE49-F238E27FC236}">
                  <a16:creationId xmlns:a16="http://schemas.microsoft.com/office/drawing/2014/main" xmlns="" id="{83E987AD-2D61-BAF0-FA09-07DF1115E32A}"/>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728;p36">
              <a:extLst>
                <a:ext uri="{FF2B5EF4-FFF2-40B4-BE49-F238E27FC236}">
                  <a16:creationId xmlns:a16="http://schemas.microsoft.com/office/drawing/2014/main" xmlns="" id="{BDF1FCAD-579A-E99B-48A3-B662AEFD66F6}"/>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729;p36">
              <a:extLst>
                <a:ext uri="{FF2B5EF4-FFF2-40B4-BE49-F238E27FC236}">
                  <a16:creationId xmlns:a16="http://schemas.microsoft.com/office/drawing/2014/main" xmlns="" id="{2CC0BF88-57CA-DFB9-6284-2F644C51D450}"/>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730;p36">
              <a:extLst>
                <a:ext uri="{FF2B5EF4-FFF2-40B4-BE49-F238E27FC236}">
                  <a16:creationId xmlns:a16="http://schemas.microsoft.com/office/drawing/2014/main" xmlns="" id="{98E43359-09CF-D029-A19F-B4F14AEBE481}"/>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31;p36">
              <a:extLst>
                <a:ext uri="{FF2B5EF4-FFF2-40B4-BE49-F238E27FC236}">
                  <a16:creationId xmlns:a16="http://schemas.microsoft.com/office/drawing/2014/main" xmlns="" id="{4D9A8FDB-27CB-B960-0A8E-52DB17483D21}"/>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32;p36">
              <a:extLst>
                <a:ext uri="{FF2B5EF4-FFF2-40B4-BE49-F238E27FC236}">
                  <a16:creationId xmlns:a16="http://schemas.microsoft.com/office/drawing/2014/main" xmlns="" id="{B5C696A9-7057-ACB0-BBFF-DEC22A804CAB}"/>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33;p36">
              <a:extLst>
                <a:ext uri="{FF2B5EF4-FFF2-40B4-BE49-F238E27FC236}">
                  <a16:creationId xmlns:a16="http://schemas.microsoft.com/office/drawing/2014/main" xmlns="" id="{67CF686A-6B55-CC24-33B9-5392BC7392FA}"/>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34;p36">
              <a:extLst>
                <a:ext uri="{FF2B5EF4-FFF2-40B4-BE49-F238E27FC236}">
                  <a16:creationId xmlns:a16="http://schemas.microsoft.com/office/drawing/2014/main" xmlns="" id="{7FCE4079-34B0-4045-3223-C9A8711EF0C4}"/>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35;p36">
              <a:extLst>
                <a:ext uri="{FF2B5EF4-FFF2-40B4-BE49-F238E27FC236}">
                  <a16:creationId xmlns:a16="http://schemas.microsoft.com/office/drawing/2014/main" xmlns="" id="{7FA6CA6A-0645-FE8C-B757-4919511F4E9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36;p36">
              <a:extLst>
                <a:ext uri="{FF2B5EF4-FFF2-40B4-BE49-F238E27FC236}">
                  <a16:creationId xmlns:a16="http://schemas.microsoft.com/office/drawing/2014/main" xmlns="" id="{7DA2162D-6953-541F-5462-E0B4AE0CF072}"/>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7;p36">
              <a:extLst>
                <a:ext uri="{FF2B5EF4-FFF2-40B4-BE49-F238E27FC236}">
                  <a16:creationId xmlns:a16="http://schemas.microsoft.com/office/drawing/2014/main" xmlns="" id="{04C3350B-3C70-5685-8598-861844C33274}"/>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8;p36">
              <a:extLst>
                <a:ext uri="{FF2B5EF4-FFF2-40B4-BE49-F238E27FC236}">
                  <a16:creationId xmlns:a16="http://schemas.microsoft.com/office/drawing/2014/main" xmlns="" id="{BF220A3F-FC75-9E94-D9CB-D5ADFAD630E0}"/>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9;p36">
              <a:extLst>
                <a:ext uri="{FF2B5EF4-FFF2-40B4-BE49-F238E27FC236}">
                  <a16:creationId xmlns:a16="http://schemas.microsoft.com/office/drawing/2014/main" xmlns="" id="{17AF7692-54ED-01F5-084E-976FA826778B}"/>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40;p36">
              <a:extLst>
                <a:ext uri="{FF2B5EF4-FFF2-40B4-BE49-F238E27FC236}">
                  <a16:creationId xmlns:a16="http://schemas.microsoft.com/office/drawing/2014/main" xmlns="" id="{DE59E472-2D16-D2A2-DE38-D29126083DF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 name="TextBox 66">
            <a:extLst>
              <a:ext uri="{FF2B5EF4-FFF2-40B4-BE49-F238E27FC236}">
                <a16:creationId xmlns:a16="http://schemas.microsoft.com/office/drawing/2014/main" xmlns="" id="{B414BC48-A076-79C9-4201-1A12C601C16A}"/>
              </a:ext>
            </a:extLst>
          </p:cNvPr>
          <p:cNvSpPr txBox="1"/>
          <p:nvPr/>
        </p:nvSpPr>
        <p:spPr>
          <a:xfrm>
            <a:off x="712788" y="722587"/>
            <a:ext cx="8077095" cy="4185761"/>
          </a:xfrm>
          <a:prstGeom prst="rect">
            <a:avLst/>
          </a:prstGeom>
          <a:noFill/>
        </p:spPr>
        <p:txBody>
          <a:bodyPr wrap="square">
            <a:spAutoFit/>
          </a:bodyPr>
          <a:lstStyle/>
          <a:p>
            <a:pPr marL="285750" indent="-285750" algn="just">
              <a:buFont typeface="Wingdings" panose="05000000000000000000" pitchFamily="2" charset="2"/>
              <a:buChar char="Ø"/>
            </a:pPr>
            <a:r>
              <a:rPr lang="en-US" b="1" dirty="0">
                <a:latin typeface="Garamond" panose="02020404030301010803" pitchFamily="18" charset="0"/>
              </a:rPr>
              <a:t>To make recommendations about the usefulness of the Cost Records and Cost Audit Reports in various sectors:</a:t>
            </a:r>
          </a:p>
          <a:p>
            <a:pPr marL="571500" indent="-285750" algn="just">
              <a:buFont typeface="Wingdings" panose="05000000000000000000" pitchFamily="2" charset="2"/>
              <a:buChar char="v"/>
            </a:pPr>
            <a:r>
              <a:rPr lang="en-US" dirty="0">
                <a:solidFill>
                  <a:srgbClr val="FF0000"/>
                </a:solidFill>
                <a:latin typeface="Garamond" panose="02020404030301010803" pitchFamily="18" charset="0"/>
              </a:rPr>
              <a:t>Sectors where Cost audit or Records no longer required</a:t>
            </a:r>
          </a:p>
          <a:p>
            <a:pPr marL="571500" indent="-285750" algn="just">
              <a:buFont typeface="Wingdings" panose="05000000000000000000" pitchFamily="2" charset="2"/>
              <a:buChar char="v"/>
            </a:pPr>
            <a:r>
              <a:rPr lang="en-US" dirty="0">
                <a:solidFill>
                  <a:srgbClr val="00B050"/>
                </a:solidFill>
                <a:latin typeface="Garamond" panose="02020404030301010803" pitchFamily="18" charset="0"/>
              </a:rPr>
              <a:t>Sectors where maintenance of such records/conduct Cost audit may be required</a:t>
            </a:r>
            <a:endParaRPr lang="en-US" dirty="0">
              <a:latin typeface="Garamond" panose="02020404030301010803" pitchFamily="18" charset="0"/>
            </a:endParaRPr>
          </a:p>
          <a:p>
            <a:pPr marL="285750" indent="-285750" algn="just">
              <a:buFont typeface="Wingdings" panose="05000000000000000000" pitchFamily="2" charset="2"/>
              <a:buChar char="Ø"/>
            </a:pPr>
            <a:r>
              <a:rPr lang="en-US" b="1" dirty="0">
                <a:latin typeface="Garamond" panose="02020404030301010803" pitchFamily="18" charset="0"/>
              </a:rPr>
              <a:t>To Review the implementation of CCRA Rules 2014</a:t>
            </a:r>
          </a:p>
          <a:p>
            <a:pPr marL="571500" indent="-285750" algn="just">
              <a:buFont typeface="Wingdings" panose="05000000000000000000" pitchFamily="2" charset="2"/>
              <a:buChar char="v"/>
            </a:pPr>
            <a:r>
              <a:rPr lang="en-US" dirty="0">
                <a:solidFill>
                  <a:schemeClr val="tx1"/>
                </a:solidFill>
                <a:latin typeface="Garamond" panose="02020404030301010803" pitchFamily="18" charset="0"/>
              </a:rPr>
              <a:t>Review manufacturing and Service Sectors/Areas CARR rules</a:t>
            </a:r>
          </a:p>
          <a:p>
            <a:pPr marL="571500" indent="-285750" algn="just">
              <a:buFont typeface="Wingdings" panose="05000000000000000000" pitchFamily="2" charset="2"/>
              <a:buChar char="v"/>
            </a:pPr>
            <a:r>
              <a:rPr lang="en-US" dirty="0">
                <a:solidFill>
                  <a:schemeClr val="tx1"/>
                </a:solidFill>
                <a:latin typeface="Garamond" panose="02020404030301010803" pitchFamily="18" charset="0"/>
              </a:rPr>
              <a:t>Identify the HSN codes for each sector</a:t>
            </a:r>
            <a:endParaRPr lang="en-US" dirty="0">
              <a:solidFill>
                <a:schemeClr val="tx1"/>
              </a:solidFill>
              <a:latin typeface="Times New Roman" panose="02020603050405020304" pitchFamily="18" charset="0"/>
              <a:cs typeface="Times New Roman" panose="02020603050405020304" pitchFamily="18" charset="0"/>
            </a:endParaRPr>
          </a:p>
          <a:p>
            <a:pPr marL="571500" indent="-285750" algn="just">
              <a:buFont typeface="Wingdings" panose="05000000000000000000" pitchFamily="2" charset="2"/>
              <a:buChar char="v"/>
            </a:pPr>
            <a:r>
              <a:rPr lang="en-US" dirty="0">
                <a:solidFill>
                  <a:schemeClr val="tx1"/>
                </a:solidFill>
                <a:latin typeface="Garamond" panose="02020404030301010803" pitchFamily="18" charset="0"/>
              </a:rPr>
              <a:t>Committee gives due consideration in following sectors</a:t>
            </a:r>
          </a:p>
          <a:p>
            <a:pPr marL="898525" indent="-285750" algn="just">
              <a:buFont typeface="Wingdings" panose="05000000000000000000" pitchFamily="2" charset="2"/>
              <a:buChar char="ü"/>
            </a:pPr>
            <a:r>
              <a:rPr lang="en-US" dirty="0">
                <a:solidFill>
                  <a:schemeClr val="tx1"/>
                </a:solidFill>
                <a:latin typeface="Garamond" panose="02020404030301010803" pitchFamily="18" charset="0"/>
              </a:rPr>
              <a:t>Where </a:t>
            </a:r>
            <a:r>
              <a:rPr lang="en-US" b="1" dirty="0">
                <a:solidFill>
                  <a:schemeClr val="tx1"/>
                </a:solidFill>
                <a:latin typeface="Garamond" panose="02020404030301010803" pitchFamily="18" charset="0"/>
              </a:rPr>
              <a:t>Subsidy/Incentives provided </a:t>
            </a:r>
            <a:r>
              <a:rPr lang="en-US" dirty="0">
                <a:solidFill>
                  <a:schemeClr val="tx1"/>
                </a:solidFill>
                <a:latin typeface="Garamond" panose="02020404030301010803" pitchFamily="18" charset="0"/>
              </a:rPr>
              <a:t>by the Government</a:t>
            </a:r>
          </a:p>
          <a:p>
            <a:pPr marL="898525" indent="-285750" algn="just">
              <a:buFont typeface="Wingdings" panose="05000000000000000000" pitchFamily="2" charset="2"/>
              <a:buChar char="ü"/>
            </a:pPr>
            <a:r>
              <a:rPr lang="en-US" dirty="0">
                <a:solidFill>
                  <a:schemeClr val="tx1"/>
                </a:solidFill>
                <a:latin typeface="Garamond" panose="02020404030301010803" pitchFamily="18" charset="0"/>
              </a:rPr>
              <a:t>Products/ Services </a:t>
            </a:r>
            <a:r>
              <a:rPr lang="en-US" b="1" dirty="0">
                <a:solidFill>
                  <a:schemeClr val="tx1"/>
                </a:solidFill>
                <a:latin typeface="Garamond" panose="02020404030301010803" pitchFamily="18" charset="0"/>
              </a:rPr>
              <a:t>administered by the Govt</a:t>
            </a:r>
            <a:r>
              <a:rPr lang="en-US" dirty="0">
                <a:solidFill>
                  <a:schemeClr val="tx1"/>
                </a:solidFill>
                <a:latin typeface="Garamond" panose="02020404030301010803" pitchFamily="18" charset="0"/>
              </a:rPr>
              <a:t>/Pubic agencies</a:t>
            </a:r>
          </a:p>
          <a:p>
            <a:pPr marL="898525" indent="-285750" algn="just">
              <a:buFont typeface="Wingdings" panose="05000000000000000000" pitchFamily="2" charset="2"/>
              <a:buChar char="ü"/>
            </a:pPr>
            <a:r>
              <a:rPr lang="en-US" dirty="0">
                <a:solidFill>
                  <a:schemeClr val="tx1"/>
                </a:solidFill>
                <a:latin typeface="Garamond" panose="02020404030301010803" pitchFamily="18" charset="0"/>
              </a:rPr>
              <a:t>Products/Services/Schemes where </a:t>
            </a:r>
            <a:r>
              <a:rPr lang="en-US" b="1" dirty="0">
                <a:solidFill>
                  <a:schemeClr val="tx1"/>
                </a:solidFill>
                <a:latin typeface="Garamond" panose="02020404030301010803" pitchFamily="18" charset="0"/>
              </a:rPr>
              <a:t>govt. provides </a:t>
            </a:r>
            <a:r>
              <a:rPr lang="en-US" dirty="0">
                <a:solidFill>
                  <a:schemeClr val="tx1"/>
                </a:solidFill>
                <a:latin typeface="Garamond" panose="02020404030301010803" pitchFamily="18" charset="0"/>
              </a:rPr>
              <a:t>incentives through PLI (Production Linked Incentives)</a:t>
            </a:r>
          </a:p>
          <a:p>
            <a:pPr marL="898525" indent="-285750" algn="just">
              <a:buFont typeface="Wingdings" panose="05000000000000000000" pitchFamily="2" charset="2"/>
              <a:buChar char="ü"/>
            </a:pPr>
            <a:r>
              <a:rPr lang="en-US" dirty="0">
                <a:solidFill>
                  <a:schemeClr val="tx1"/>
                </a:solidFill>
                <a:latin typeface="Garamond" panose="02020404030301010803" pitchFamily="18" charset="0"/>
              </a:rPr>
              <a:t>Areas where </a:t>
            </a:r>
            <a:r>
              <a:rPr lang="en-US" b="1" dirty="0">
                <a:solidFill>
                  <a:schemeClr val="tx1"/>
                </a:solidFill>
                <a:latin typeface="Garamond" panose="02020404030301010803" pitchFamily="18" charset="0"/>
              </a:rPr>
              <a:t>License required </a:t>
            </a:r>
            <a:r>
              <a:rPr lang="en-US" dirty="0">
                <a:solidFill>
                  <a:schemeClr val="tx1"/>
                </a:solidFill>
                <a:latin typeface="Garamond" panose="02020404030301010803" pitchFamily="18" charset="0"/>
              </a:rPr>
              <a:t>for usage of Natural resources</a:t>
            </a:r>
          </a:p>
          <a:p>
            <a:pPr marL="898525" indent="-285750" algn="just">
              <a:buFont typeface="Wingdings" panose="05000000000000000000" pitchFamily="2" charset="2"/>
              <a:buChar char="ü"/>
            </a:pPr>
            <a:r>
              <a:rPr lang="en-US" dirty="0">
                <a:solidFill>
                  <a:schemeClr val="tx1"/>
                </a:solidFill>
                <a:latin typeface="Garamond" panose="02020404030301010803" pitchFamily="18" charset="0"/>
              </a:rPr>
              <a:t>Sectors </a:t>
            </a:r>
            <a:r>
              <a:rPr lang="en-US" b="1" dirty="0">
                <a:solidFill>
                  <a:schemeClr val="tx1"/>
                </a:solidFill>
                <a:latin typeface="Garamond" panose="02020404030301010803" pitchFamily="18" charset="0"/>
              </a:rPr>
              <a:t>where pricing decisions governed </a:t>
            </a:r>
            <a:r>
              <a:rPr lang="en-US" dirty="0">
                <a:solidFill>
                  <a:schemeClr val="tx1"/>
                </a:solidFill>
                <a:latin typeface="Garamond" panose="02020404030301010803" pitchFamily="18" charset="0"/>
              </a:rPr>
              <a:t>by regulatory bodies</a:t>
            </a:r>
          </a:p>
          <a:p>
            <a:pPr marL="898525" indent="-285750" algn="just">
              <a:buFont typeface="Wingdings" panose="05000000000000000000" pitchFamily="2" charset="2"/>
              <a:buChar char="ü"/>
            </a:pPr>
            <a:r>
              <a:rPr lang="en-US" b="1" dirty="0">
                <a:solidFill>
                  <a:schemeClr val="tx1"/>
                </a:solidFill>
                <a:latin typeface="Garamond" panose="02020404030301010803" pitchFamily="18" charset="0"/>
              </a:rPr>
              <a:t>Issues related to Cost Audit </a:t>
            </a:r>
            <a:r>
              <a:rPr lang="en-US" dirty="0">
                <a:solidFill>
                  <a:schemeClr val="tx1"/>
                </a:solidFill>
                <a:latin typeface="Garamond" panose="02020404030301010803" pitchFamily="18" charset="0"/>
              </a:rPr>
              <a:t>in </a:t>
            </a:r>
            <a:r>
              <a:rPr lang="en-US" b="1" dirty="0">
                <a:solidFill>
                  <a:schemeClr val="tx1"/>
                </a:solidFill>
                <a:latin typeface="Garamond" panose="02020404030301010803" pitchFamily="18" charset="0"/>
              </a:rPr>
              <a:t>Infrastructure Sectors</a:t>
            </a:r>
          </a:p>
          <a:p>
            <a:pPr marL="898525" indent="-285750" algn="just">
              <a:buFont typeface="Wingdings" panose="05000000000000000000" pitchFamily="2" charset="2"/>
              <a:buChar char="ü"/>
            </a:pPr>
            <a:r>
              <a:rPr lang="en-US" dirty="0">
                <a:solidFill>
                  <a:schemeClr val="tx1"/>
                </a:solidFill>
                <a:latin typeface="Garamond" panose="02020404030301010803" pitchFamily="18" charset="0"/>
              </a:rPr>
              <a:t>Areas where </a:t>
            </a:r>
            <a:r>
              <a:rPr lang="en-US" b="1" dirty="0">
                <a:solidFill>
                  <a:schemeClr val="tx1"/>
                </a:solidFill>
                <a:latin typeface="Garamond" panose="02020404030301010803" pitchFamily="18" charset="0"/>
              </a:rPr>
              <a:t>large public Interest involves</a:t>
            </a:r>
          </a:p>
          <a:p>
            <a:pPr marL="285750" indent="-285750" algn="just">
              <a:buFont typeface="Wingdings" panose="05000000000000000000" pitchFamily="2" charset="2"/>
              <a:buChar char="Ø"/>
            </a:pPr>
            <a:r>
              <a:rPr lang="en-US" b="1" dirty="0">
                <a:latin typeface="Garamond" panose="02020404030301010803" pitchFamily="18" charset="0"/>
              </a:rPr>
              <a:t>To review Existing Formats and Procedures for Cost Records and Audit</a:t>
            </a:r>
            <a:endParaRPr lang="en-US" dirty="0">
              <a:latin typeface="Garamond" panose="02020404030301010803" pitchFamily="18" charset="0"/>
              <a:cs typeface="Times New Roman" panose="02020603050405020304" pitchFamily="18" charset="0"/>
            </a:endParaRPr>
          </a:p>
          <a:p>
            <a:pPr marL="285750" indent="-285750" algn="just">
              <a:buFont typeface="Wingdings" panose="05000000000000000000" pitchFamily="2" charset="2"/>
              <a:buChar char="Ø"/>
            </a:pPr>
            <a:r>
              <a:rPr lang="en-US" b="1" dirty="0">
                <a:latin typeface="Garamond" panose="02020404030301010803" pitchFamily="18" charset="0"/>
              </a:rPr>
              <a:t>To make recommendation on principles for selecting sectors for review of Cost Audit Reports on a periodic basis.`</a:t>
            </a:r>
            <a:endParaRPr lang="en-US" b="1" spc="-35" dirty="0">
              <a:solidFill>
                <a:srgbClr val="2B2E3C"/>
              </a:solidFill>
              <a:latin typeface="Garamond" panose="02020404030301010803" pitchFamily="18" charset="0"/>
              <a:ea typeface="Open Sans" pitchFamily="34" charset="-122"/>
              <a:cs typeface="Times New Roman" panose="02020603050405020304" pitchFamily="18" charset="0"/>
            </a:endParaRPr>
          </a:p>
        </p:txBody>
      </p:sp>
      <p:grpSp>
        <p:nvGrpSpPr>
          <p:cNvPr id="5" name="Google Shape;2615;p35">
            <a:extLst>
              <a:ext uri="{FF2B5EF4-FFF2-40B4-BE49-F238E27FC236}">
                <a16:creationId xmlns:a16="http://schemas.microsoft.com/office/drawing/2014/main" xmlns="" id="{C679F46D-F5B0-F60E-BFFA-2C95A69273A8}"/>
              </a:ext>
            </a:extLst>
          </p:cNvPr>
          <p:cNvGrpSpPr/>
          <p:nvPr/>
        </p:nvGrpSpPr>
        <p:grpSpPr>
          <a:xfrm rot="-5400000">
            <a:off x="4507993" y="-4085296"/>
            <a:ext cx="258628" cy="9013704"/>
            <a:chOff x="1912413" y="756475"/>
            <a:chExt cx="263763" cy="7528745"/>
          </a:xfrm>
        </p:grpSpPr>
        <p:sp>
          <p:nvSpPr>
            <p:cNvPr id="7" name="Google Shape;2616;p35">
              <a:extLst>
                <a:ext uri="{FF2B5EF4-FFF2-40B4-BE49-F238E27FC236}">
                  <a16:creationId xmlns:a16="http://schemas.microsoft.com/office/drawing/2014/main" xmlns="" id="{46141BA9-5D07-2B3B-F586-D6EF009911F2}"/>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617;p35">
              <a:extLst>
                <a:ext uri="{FF2B5EF4-FFF2-40B4-BE49-F238E27FC236}">
                  <a16:creationId xmlns:a16="http://schemas.microsoft.com/office/drawing/2014/main" xmlns="" id="{C971DB84-58F3-DBC4-C976-3343305DEED4}"/>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618;p35">
              <a:extLst>
                <a:ext uri="{FF2B5EF4-FFF2-40B4-BE49-F238E27FC236}">
                  <a16:creationId xmlns:a16="http://schemas.microsoft.com/office/drawing/2014/main" xmlns="" id="{523DD801-DD8C-E4C5-6891-E5968D207800}"/>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2714;p36">
            <a:extLst>
              <a:ext uri="{FF2B5EF4-FFF2-40B4-BE49-F238E27FC236}">
                <a16:creationId xmlns:a16="http://schemas.microsoft.com/office/drawing/2014/main" xmlns="" id="{2A770119-FD1B-1D40-C705-5D93608F3025}"/>
              </a:ext>
            </a:extLst>
          </p:cNvPr>
          <p:cNvGrpSpPr/>
          <p:nvPr/>
        </p:nvGrpSpPr>
        <p:grpSpPr>
          <a:xfrm>
            <a:off x="7365" y="3386863"/>
            <a:ext cx="357628" cy="1772937"/>
            <a:chOff x="164300" y="3082350"/>
            <a:chExt cx="228025" cy="1253150"/>
          </a:xfrm>
        </p:grpSpPr>
        <p:sp>
          <p:nvSpPr>
            <p:cNvPr id="69" name="Google Shape;2715;p36">
              <a:extLst>
                <a:ext uri="{FF2B5EF4-FFF2-40B4-BE49-F238E27FC236}">
                  <a16:creationId xmlns:a16="http://schemas.microsoft.com/office/drawing/2014/main" xmlns="" id="{DA85A0F0-0797-326B-A805-4E2D4633387D}"/>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716;p36">
              <a:extLst>
                <a:ext uri="{FF2B5EF4-FFF2-40B4-BE49-F238E27FC236}">
                  <a16:creationId xmlns:a16="http://schemas.microsoft.com/office/drawing/2014/main" xmlns="" id="{E7C3EAC9-8553-ABF5-4455-02070C51DB72}"/>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717;p36">
              <a:extLst>
                <a:ext uri="{FF2B5EF4-FFF2-40B4-BE49-F238E27FC236}">
                  <a16:creationId xmlns:a16="http://schemas.microsoft.com/office/drawing/2014/main" xmlns="" id="{EF31C61D-E940-8BE5-8235-9199E005CF75}"/>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718;p36">
              <a:extLst>
                <a:ext uri="{FF2B5EF4-FFF2-40B4-BE49-F238E27FC236}">
                  <a16:creationId xmlns:a16="http://schemas.microsoft.com/office/drawing/2014/main" xmlns="" id="{F05213D1-16B6-5B8E-5D9D-B8A96201D545}"/>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719;p36">
              <a:extLst>
                <a:ext uri="{FF2B5EF4-FFF2-40B4-BE49-F238E27FC236}">
                  <a16:creationId xmlns:a16="http://schemas.microsoft.com/office/drawing/2014/main" xmlns="" id="{86B32966-9560-4E2B-1082-F13F067A1363}"/>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720;p36">
              <a:extLst>
                <a:ext uri="{FF2B5EF4-FFF2-40B4-BE49-F238E27FC236}">
                  <a16:creationId xmlns:a16="http://schemas.microsoft.com/office/drawing/2014/main" xmlns="" id="{DD85A640-FA82-2A43-FB04-9EBED11DC2FE}"/>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721;p36">
              <a:extLst>
                <a:ext uri="{FF2B5EF4-FFF2-40B4-BE49-F238E27FC236}">
                  <a16:creationId xmlns:a16="http://schemas.microsoft.com/office/drawing/2014/main" xmlns="" id="{CF241567-812C-D3F5-C936-87DFA3CCD83F}"/>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722;p36">
              <a:extLst>
                <a:ext uri="{FF2B5EF4-FFF2-40B4-BE49-F238E27FC236}">
                  <a16:creationId xmlns:a16="http://schemas.microsoft.com/office/drawing/2014/main" xmlns="" id="{12E8BE4C-C137-3F1C-1A89-E25787616677}"/>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723;p36">
              <a:extLst>
                <a:ext uri="{FF2B5EF4-FFF2-40B4-BE49-F238E27FC236}">
                  <a16:creationId xmlns:a16="http://schemas.microsoft.com/office/drawing/2014/main" xmlns="" id="{9E96E8B9-84EF-4610-116A-ABC08AA43A77}"/>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724;p36">
              <a:extLst>
                <a:ext uri="{FF2B5EF4-FFF2-40B4-BE49-F238E27FC236}">
                  <a16:creationId xmlns:a16="http://schemas.microsoft.com/office/drawing/2014/main" xmlns="" id="{265A3236-77AB-E8CC-5EA9-2AD4D1F8AA2D}"/>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725;p36">
              <a:extLst>
                <a:ext uri="{FF2B5EF4-FFF2-40B4-BE49-F238E27FC236}">
                  <a16:creationId xmlns:a16="http://schemas.microsoft.com/office/drawing/2014/main" xmlns="" id="{5FCFB524-957A-B703-AC33-5C6717C20240}"/>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726;p36">
              <a:extLst>
                <a:ext uri="{FF2B5EF4-FFF2-40B4-BE49-F238E27FC236}">
                  <a16:creationId xmlns:a16="http://schemas.microsoft.com/office/drawing/2014/main" xmlns="" id="{A3D82ACC-E5FD-F3DF-EA57-1D17302E08E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727;p36">
              <a:extLst>
                <a:ext uri="{FF2B5EF4-FFF2-40B4-BE49-F238E27FC236}">
                  <a16:creationId xmlns:a16="http://schemas.microsoft.com/office/drawing/2014/main" xmlns="" id="{76ED2F7F-DA13-0237-68C4-093A47DEB0B4}"/>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728;p36">
              <a:extLst>
                <a:ext uri="{FF2B5EF4-FFF2-40B4-BE49-F238E27FC236}">
                  <a16:creationId xmlns:a16="http://schemas.microsoft.com/office/drawing/2014/main" xmlns="" id="{9F5B49B2-9598-B74C-F5CA-FA58C1F86939}"/>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2729;p36">
              <a:extLst>
                <a:ext uri="{FF2B5EF4-FFF2-40B4-BE49-F238E27FC236}">
                  <a16:creationId xmlns:a16="http://schemas.microsoft.com/office/drawing/2014/main" xmlns="" id="{83614DAB-223F-9D45-3111-13CFE03F605E}"/>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2730;p36">
              <a:extLst>
                <a:ext uri="{FF2B5EF4-FFF2-40B4-BE49-F238E27FC236}">
                  <a16:creationId xmlns:a16="http://schemas.microsoft.com/office/drawing/2014/main" xmlns="" id="{EFB3A3C0-4AA3-4D83-E576-221E9B787126}"/>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2731;p36">
              <a:extLst>
                <a:ext uri="{FF2B5EF4-FFF2-40B4-BE49-F238E27FC236}">
                  <a16:creationId xmlns:a16="http://schemas.microsoft.com/office/drawing/2014/main" xmlns="" id="{AE4CCB02-DF56-DAFE-3903-B89768DB15CB}"/>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2732;p36">
              <a:extLst>
                <a:ext uri="{FF2B5EF4-FFF2-40B4-BE49-F238E27FC236}">
                  <a16:creationId xmlns:a16="http://schemas.microsoft.com/office/drawing/2014/main" xmlns="" id="{0F3DF152-E096-7B06-EC5F-7860CFF402A2}"/>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733;p36">
              <a:extLst>
                <a:ext uri="{FF2B5EF4-FFF2-40B4-BE49-F238E27FC236}">
                  <a16:creationId xmlns:a16="http://schemas.microsoft.com/office/drawing/2014/main" xmlns="" id="{A43E8150-5874-EEEF-FEAC-B62EF6398AB4}"/>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734;p36">
              <a:extLst>
                <a:ext uri="{FF2B5EF4-FFF2-40B4-BE49-F238E27FC236}">
                  <a16:creationId xmlns:a16="http://schemas.microsoft.com/office/drawing/2014/main" xmlns="" id="{50492329-BE84-DC13-4F2F-BA853CB3E85F}"/>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2735;p36">
              <a:extLst>
                <a:ext uri="{FF2B5EF4-FFF2-40B4-BE49-F238E27FC236}">
                  <a16:creationId xmlns:a16="http://schemas.microsoft.com/office/drawing/2014/main" xmlns="" id="{55FCC3D8-8326-D069-F5B8-E90F41F62481}"/>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2736;p36">
              <a:extLst>
                <a:ext uri="{FF2B5EF4-FFF2-40B4-BE49-F238E27FC236}">
                  <a16:creationId xmlns:a16="http://schemas.microsoft.com/office/drawing/2014/main" xmlns="" id="{22F0FA7E-B35E-CC51-CE10-EE55E81AA11E}"/>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737;p36">
              <a:extLst>
                <a:ext uri="{FF2B5EF4-FFF2-40B4-BE49-F238E27FC236}">
                  <a16:creationId xmlns:a16="http://schemas.microsoft.com/office/drawing/2014/main" xmlns="" id="{15FBC451-BC08-1A27-151E-2022CE6AE8CC}"/>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738;p36">
              <a:extLst>
                <a:ext uri="{FF2B5EF4-FFF2-40B4-BE49-F238E27FC236}">
                  <a16:creationId xmlns:a16="http://schemas.microsoft.com/office/drawing/2014/main" xmlns="" id="{2A971046-C41C-D30E-4F41-6521267CA4D2}"/>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739;p36">
              <a:extLst>
                <a:ext uri="{FF2B5EF4-FFF2-40B4-BE49-F238E27FC236}">
                  <a16:creationId xmlns:a16="http://schemas.microsoft.com/office/drawing/2014/main" xmlns="" id="{70BAD1F3-316C-2656-37A1-DDA07B248939}"/>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740;p36">
              <a:extLst>
                <a:ext uri="{FF2B5EF4-FFF2-40B4-BE49-F238E27FC236}">
                  <a16:creationId xmlns:a16="http://schemas.microsoft.com/office/drawing/2014/main" xmlns="" id="{C25ECA7D-8AFD-1372-67ED-D6619ECCFAFD}"/>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object 24">
            <a:extLst>
              <a:ext uri="{FF2B5EF4-FFF2-40B4-BE49-F238E27FC236}">
                <a16:creationId xmlns:a16="http://schemas.microsoft.com/office/drawing/2014/main" xmlns="" id="{C31CA274-1619-0FBE-FCBA-8C8045EFE18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4</a:t>
            </a:fld>
            <a:endParaRPr lang="en-IN" dirty="0">
              <a:latin typeface="Garamond" panose="02020404030301010803" pitchFamily="18" charset="0"/>
            </a:endParaRPr>
          </a:p>
        </p:txBody>
      </p:sp>
    </p:spTree>
    <p:extLst>
      <p:ext uri="{BB962C8B-B14F-4D97-AF65-F5344CB8AC3E}">
        <p14:creationId xmlns:p14="http://schemas.microsoft.com/office/powerpoint/2010/main" xmlns="" val="14963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Ch-2 Economic Scenario and need for Cost Accounting &amp; Audit Framework</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5</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185761"/>
          </a:xfrm>
          <a:prstGeom prst="rect">
            <a:avLst/>
          </a:prstGeom>
          <a:noFill/>
        </p:spPr>
        <p:txBody>
          <a:bodyPr wrap="square">
            <a:spAutoFit/>
          </a:bodyPr>
          <a:lstStyle/>
          <a:p>
            <a:pPr algn="just"/>
            <a:r>
              <a:rPr lang="en-US" b="1" u="sng" dirty="0">
                <a:latin typeface="Garamond" panose="02020404030301010803" pitchFamily="18" charset="0"/>
              </a:rPr>
              <a:t>Back Ground</a:t>
            </a:r>
          </a:p>
          <a:p>
            <a:pPr algn="just"/>
            <a:endParaRPr lang="en-US" b="1" dirty="0">
              <a:latin typeface="Garamond" panose="02020404030301010803" pitchFamily="18" charset="0"/>
            </a:endParaRPr>
          </a:p>
          <a:p>
            <a:pPr marL="285750" indent="-285750" algn="just">
              <a:buFont typeface="Wingdings" panose="05000000000000000000" pitchFamily="2" charset="2"/>
              <a:buChar char="q"/>
            </a:pPr>
            <a:r>
              <a:rPr lang="en-US" dirty="0">
                <a:latin typeface="Garamond" panose="02020404030301010803" pitchFamily="18" charset="0"/>
              </a:rPr>
              <a:t>India was the first country to prescribe cost accounting record rules in respect of industries/class of companies and their audit by independent cost auditors.</a:t>
            </a:r>
          </a:p>
          <a:p>
            <a:pPr marL="285750" indent="-285750" algn="just">
              <a:buFont typeface="Wingdings" panose="05000000000000000000" pitchFamily="2" charset="2"/>
              <a:buChar char="q"/>
            </a:pPr>
            <a:r>
              <a:rPr lang="en-US" dirty="0">
                <a:latin typeface="Garamond" panose="02020404030301010803" pitchFamily="18" charset="0"/>
              </a:rPr>
              <a:t>In the context of </a:t>
            </a:r>
            <a:r>
              <a:rPr lang="en-US" b="1" dirty="0">
                <a:latin typeface="Garamond" panose="02020404030301010803" pitchFamily="18" charset="0"/>
              </a:rPr>
              <a:t>frauds committed </a:t>
            </a:r>
            <a:r>
              <a:rPr lang="en-US" dirty="0">
                <a:latin typeface="Garamond" panose="02020404030301010803" pitchFamily="18" charset="0"/>
              </a:rPr>
              <a:t>by the </a:t>
            </a:r>
            <a:r>
              <a:rPr lang="en-US" b="1" dirty="0">
                <a:latin typeface="Garamond" panose="02020404030301010803" pitchFamily="18" charset="0"/>
              </a:rPr>
              <a:t>Dalmia Jain Group of Companies </a:t>
            </a:r>
            <a:r>
              <a:rPr lang="en-US" dirty="0">
                <a:latin typeface="Garamond" panose="02020404030301010803" pitchFamily="18" charset="0"/>
              </a:rPr>
              <a:t>and </a:t>
            </a:r>
            <a:r>
              <a:rPr lang="en-US" b="1" dirty="0">
                <a:latin typeface="Garamond" panose="02020404030301010803" pitchFamily="18" charset="0"/>
              </a:rPr>
              <a:t>Enquiry Report </a:t>
            </a:r>
            <a:r>
              <a:rPr lang="en-US" dirty="0">
                <a:latin typeface="Garamond" panose="02020404030301010803" pitchFamily="18" charset="0"/>
              </a:rPr>
              <a:t>submitted by the </a:t>
            </a:r>
            <a:r>
              <a:rPr lang="en-US" b="1" dirty="0">
                <a:latin typeface="Garamond" panose="02020404030301010803" pitchFamily="18" charset="0"/>
              </a:rPr>
              <a:t>Vivian Bose Commission of Enquiry </a:t>
            </a:r>
            <a:r>
              <a:rPr lang="en-US" dirty="0">
                <a:latin typeface="Garamond" panose="02020404030301010803" pitchFamily="18" charset="0"/>
              </a:rPr>
              <a:t>(1963).</a:t>
            </a:r>
          </a:p>
          <a:p>
            <a:pPr marL="285750" indent="-285750" algn="just">
              <a:buFont typeface="Wingdings" panose="05000000000000000000" pitchFamily="2" charset="2"/>
              <a:buChar char="q"/>
            </a:pPr>
            <a:r>
              <a:rPr lang="en-US" dirty="0">
                <a:latin typeface="Garamond" panose="02020404030301010803" pitchFamily="18" charset="0"/>
              </a:rPr>
              <a:t>The </a:t>
            </a:r>
            <a:r>
              <a:rPr lang="en-US" b="1" dirty="0">
                <a:latin typeface="Garamond" panose="02020404030301010803" pitchFamily="18" charset="0"/>
              </a:rPr>
              <a:t>main reason </a:t>
            </a:r>
            <a:r>
              <a:rPr lang="en-US" dirty="0">
                <a:latin typeface="Garamond" panose="02020404030301010803" pitchFamily="18" charset="0"/>
              </a:rPr>
              <a:t>for </a:t>
            </a:r>
            <a:r>
              <a:rPr lang="en-US" b="1" dirty="0">
                <a:latin typeface="Garamond" panose="02020404030301010803" pitchFamily="18" charset="0"/>
              </a:rPr>
              <a:t>introduction </a:t>
            </a:r>
            <a:r>
              <a:rPr lang="en-US" dirty="0">
                <a:latin typeface="Garamond" panose="02020404030301010803" pitchFamily="18" charset="0"/>
              </a:rPr>
              <a:t>of Cost Audit by statute was </a:t>
            </a:r>
            <a:r>
              <a:rPr lang="en-US" b="1" dirty="0">
                <a:latin typeface="Garamond" panose="02020404030301010803" pitchFamily="18" charset="0"/>
              </a:rPr>
              <a:t>to increase the effectiveness of the existing financial audit </a:t>
            </a:r>
            <a:r>
              <a:rPr lang="en-US" dirty="0">
                <a:latin typeface="Garamond" panose="02020404030301010803" pitchFamily="18" charset="0"/>
              </a:rPr>
              <a:t>with </a:t>
            </a:r>
            <a:r>
              <a:rPr lang="en-US" b="1" dirty="0">
                <a:latin typeface="Garamond" panose="02020404030301010803" pitchFamily="18" charset="0"/>
              </a:rPr>
              <a:t>a view to detect and deal with the cases of dishonesty and frauds.</a:t>
            </a:r>
          </a:p>
          <a:p>
            <a:pPr marL="285750" indent="-285750" algn="just">
              <a:buFont typeface="Wingdings" panose="05000000000000000000" pitchFamily="2" charset="2"/>
              <a:buChar char="q"/>
            </a:pPr>
            <a:endParaRPr lang="en-US" b="1" dirty="0">
              <a:latin typeface="Garamond" panose="02020404030301010803" pitchFamily="18" charset="0"/>
            </a:endParaRPr>
          </a:p>
          <a:p>
            <a:pPr algn="just"/>
            <a:r>
              <a:rPr lang="en-US" b="1" u="sng" kern="100" dirty="0">
                <a:latin typeface="Garamond" panose="02020404030301010803" pitchFamily="18" charset="0"/>
                <a:ea typeface="SimSun" panose="02010600030101010101" pitchFamily="2" charset="-122"/>
              </a:rPr>
              <a:t>Summary</a:t>
            </a:r>
          </a:p>
          <a:p>
            <a:pPr algn="just"/>
            <a:endParaRPr lang="en-US" b="1" kern="100" dirty="0">
              <a:latin typeface="Garamond" panose="02020404030301010803" pitchFamily="18" charset="0"/>
              <a:ea typeface="SimSun" panose="02010600030101010101" pitchFamily="2" charset="-122"/>
            </a:endParaRPr>
          </a:p>
          <a:p>
            <a:pPr marL="285750" indent="-285750" algn="just">
              <a:buFont typeface="Wingdings" panose="05000000000000000000" pitchFamily="2" charset="2"/>
              <a:buChar char="q"/>
            </a:pPr>
            <a:r>
              <a:rPr lang="en-US" dirty="0">
                <a:latin typeface="Garamond" panose="02020404030301010803" pitchFamily="18" charset="0"/>
              </a:rPr>
              <a:t>India's economy has evolved significantly due to policy reforms, globalization, and technological advancements. The government is investing heavily in infrastructure and manufacturing through initiatives like the Production Linked Incentive (PLI) Scheme. These changes have led to a need for </a:t>
            </a:r>
            <a:r>
              <a:rPr lang="en-US" b="1" dirty="0">
                <a:latin typeface="Garamond" panose="02020404030301010803" pitchFamily="18" charset="0"/>
              </a:rPr>
              <a:t>effective cost management and transparency</a:t>
            </a:r>
            <a:r>
              <a:rPr lang="en-US" dirty="0">
                <a:latin typeface="Garamond" panose="02020404030301010803" pitchFamily="18" charset="0"/>
              </a:rPr>
              <a:t>. Cost accounting and cost audits are crucial for businesses to ensure accurate cost recording, identify inefficiencies, and improve operational effectiveness. Initially focused on price control, cost audits have become vital for regulatory compliance and competitive business practices in India's liberalized economy.</a:t>
            </a:r>
          </a:p>
          <a:p>
            <a:pPr marL="285750" indent="-285750" algn="just">
              <a:buFont typeface="Wingdings" panose="05000000000000000000" pitchFamily="2" charset="2"/>
              <a:buChar char="q"/>
            </a:pPr>
            <a:endParaRPr lang="en-US" b="1" dirty="0">
              <a:latin typeface="Garamond" panose="02020404030301010803" pitchFamily="18" charset="0"/>
            </a:endParaRPr>
          </a:p>
          <a:p>
            <a:pPr algn="just"/>
            <a:endParaRPr lang="en-US" b="1" dirty="0">
              <a:latin typeface="Garamond" panose="02020404030301010803" pitchFamily="18" charset="0"/>
            </a:endParaRPr>
          </a:p>
        </p:txBody>
      </p:sp>
    </p:spTree>
    <p:extLst>
      <p:ext uri="{BB962C8B-B14F-4D97-AF65-F5344CB8AC3E}">
        <p14:creationId xmlns:p14="http://schemas.microsoft.com/office/powerpoint/2010/main" xmlns="" val="257406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Recommendation and Suggestion in Chapter 2</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6</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087979"/>
          </a:xfrm>
          <a:prstGeom prst="rect">
            <a:avLst/>
          </a:prstGeom>
          <a:noFill/>
        </p:spPr>
        <p:txBody>
          <a:bodyPr wrap="square">
            <a:spAutoFit/>
          </a:bodyPr>
          <a:lstStyle/>
          <a:p>
            <a:pPr algn="just">
              <a:lnSpc>
                <a:spcPct val="107000"/>
              </a:lnSpc>
              <a:spcAft>
                <a:spcPts val="800"/>
              </a:spcAft>
            </a:pPr>
            <a:r>
              <a:rPr lang="en-IN"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2.41 Views / Recommendations of the Committee:</a:t>
            </a:r>
            <a:endParaRPr lang="en-IN" kern="1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en-IN" dirty="0">
                <a:solidFill>
                  <a:srgbClr val="000000"/>
                </a:solidFill>
                <a:effectLst/>
                <a:latin typeface="Garamond" panose="02020404030301010803" pitchFamily="18" charset="0"/>
                <a:ea typeface="SimSun" panose="02010600030101010101" pitchFamily="2" charset="-122"/>
              </a:rPr>
              <a:t>The main revenue Departments of Government – CBIC and CBDT have shifted towards </a:t>
            </a:r>
            <a:r>
              <a:rPr lang="en-IN" b="1" dirty="0">
                <a:solidFill>
                  <a:srgbClr val="000000"/>
                </a:solidFill>
                <a:effectLst/>
                <a:latin typeface="Garamond" panose="02020404030301010803" pitchFamily="18" charset="0"/>
                <a:ea typeface="SimSun" panose="02010600030101010101" pitchFamily="2" charset="-122"/>
              </a:rPr>
              <a:t>faceless assessments</a:t>
            </a:r>
            <a:r>
              <a:rPr lang="en-IN" dirty="0">
                <a:solidFill>
                  <a:srgbClr val="000000"/>
                </a:solidFill>
                <a:effectLst/>
                <a:latin typeface="Garamond" panose="02020404030301010803" pitchFamily="18" charset="0"/>
                <a:ea typeface="SimSun" panose="02010600030101010101" pitchFamily="2" charset="-122"/>
              </a:rPr>
              <a:t>. Therefore, need for </a:t>
            </a:r>
            <a:r>
              <a:rPr lang="en-IN" b="1" dirty="0">
                <a:solidFill>
                  <a:srgbClr val="000000"/>
                </a:solidFill>
                <a:effectLst/>
                <a:latin typeface="Garamond" panose="02020404030301010803" pitchFamily="18" charset="0"/>
                <a:ea typeface="SimSun" panose="02010600030101010101" pitchFamily="2" charset="-122"/>
              </a:rPr>
              <a:t>cost database for major products and services </a:t>
            </a:r>
            <a:r>
              <a:rPr lang="en-IN" dirty="0">
                <a:solidFill>
                  <a:srgbClr val="000000"/>
                </a:solidFill>
                <a:effectLst/>
                <a:latin typeface="Garamond" panose="02020404030301010803" pitchFamily="18" charset="0"/>
                <a:ea typeface="SimSun" panose="02010600030101010101" pitchFamily="2" charset="-122"/>
              </a:rPr>
              <a:t>have increased substantially for their audit/ investigation/ examination purpose. Cost Accounting is a time-tested system of building input-output relationships.</a:t>
            </a:r>
          </a:p>
          <a:p>
            <a:pPr algn="just"/>
            <a:endParaRPr lang="en-IN" dirty="0">
              <a:latin typeface="Garamond" panose="02020404030301010803" pitchFamily="18" charset="0"/>
              <a:ea typeface="SimSun" panose="02010600030101010101" pitchFamily="2" charset="-122"/>
            </a:endParaRPr>
          </a:p>
          <a:p>
            <a:pPr algn="just"/>
            <a:r>
              <a:rPr lang="en-IN" b="1" dirty="0">
                <a:latin typeface="Garamond" panose="02020404030301010803" pitchFamily="18" charset="0"/>
                <a:ea typeface="SimSun" panose="02010600030101010101" pitchFamily="2" charset="-122"/>
              </a:rPr>
              <a:t>Comments</a:t>
            </a:r>
          </a:p>
          <a:p>
            <a:pPr algn="just"/>
            <a:r>
              <a:rPr lang="en-IN" dirty="0">
                <a:solidFill>
                  <a:srgbClr val="000000"/>
                </a:solidFill>
                <a:effectLst/>
                <a:latin typeface="Garamond" panose="02020404030301010803" pitchFamily="18" charset="0"/>
                <a:ea typeface="SimSun" panose="02010600030101010101" pitchFamily="2" charset="-122"/>
              </a:rPr>
              <a:t>In today’s faceless assessment system</a:t>
            </a:r>
            <a:r>
              <a:rPr lang="en-IN" b="1" dirty="0">
                <a:solidFill>
                  <a:srgbClr val="000000"/>
                </a:solidFill>
                <a:effectLst/>
                <a:latin typeface="Garamond" panose="02020404030301010803" pitchFamily="18" charset="0"/>
                <a:ea typeface="SimSun" panose="02010600030101010101" pitchFamily="2" charset="-122"/>
              </a:rPr>
              <a:t>, need of authentic cost data helps in due procedure of assessment, audit and investigation </a:t>
            </a:r>
            <a:r>
              <a:rPr lang="en-IN" dirty="0">
                <a:latin typeface="Garamond" panose="02020404030301010803" pitchFamily="18" charset="0"/>
                <a:ea typeface="SimSun" panose="02010600030101010101" pitchFamily="2" charset="-122"/>
              </a:rPr>
              <a:t>which helps in increase of government revenue</a:t>
            </a:r>
            <a:r>
              <a:rPr lang="en-IN" b="1" dirty="0">
                <a:latin typeface="Garamond" panose="02020404030301010803" pitchFamily="18" charset="0"/>
                <a:ea typeface="SimSun" panose="02010600030101010101" pitchFamily="2" charset="-122"/>
              </a:rPr>
              <a:t>.</a:t>
            </a:r>
          </a:p>
          <a:p>
            <a:pPr algn="just"/>
            <a:r>
              <a:rPr lang="en-IN" dirty="0">
                <a:solidFill>
                  <a:srgbClr val="000000"/>
                </a:solidFill>
                <a:effectLst/>
                <a:latin typeface="Garamond" panose="02020404030301010803" pitchFamily="18" charset="0"/>
                <a:ea typeface="SimSun" panose="02010600030101010101" pitchFamily="2" charset="-122"/>
              </a:rPr>
              <a:t>Maintenance of proper cost records</a:t>
            </a:r>
            <a:r>
              <a:rPr lang="en-IN" b="1" dirty="0">
                <a:solidFill>
                  <a:srgbClr val="000000"/>
                </a:solidFill>
                <a:effectLst/>
                <a:latin typeface="Garamond" panose="02020404030301010803" pitchFamily="18" charset="0"/>
                <a:ea typeface="SimSun" panose="02010600030101010101" pitchFamily="2" charset="-122"/>
              </a:rPr>
              <a:t> – Hel</a:t>
            </a:r>
            <a:r>
              <a:rPr lang="en-IN" b="1" dirty="0">
                <a:latin typeface="Garamond" panose="02020404030301010803" pitchFamily="18" charset="0"/>
                <a:ea typeface="SimSun" panose="02010600030101010101" pitchFamily="2" charset="-122"/>
              </a:rPr>
              <a:t>ps </a:t>
            </a:r>
            <a:r>
              <a:rPr lang="en-US" dirty="0">
                <a:latin typeface="Garamond" panose="02020404030301010803" pitchFamily="18" charset="0"/>
              </a:rPr>
              <a:t>CBDT and CBIC in better tax assessment and revenue enhancement.</a:t>
            </a:r>
          </a:p>
          <a:p>
            <a:pPr algn="just"/>
            <a:endParaRPr lang="en-US" dirty="0">
              <a:latin typeface="Garamond" panose="02020404030301010803" pitchFamily="18" charset="0"/>
            </a:endParaRPr>
          </a:p>
          <a:p>
            <a:pPr algn="just"/>
            <a:r>
              <a:rPr lang="en-US" b="1" u="sng" dirty="0">
                <a:latin typeface="Garamond" panose="02020404030301010803" pitchFamily="18" charset="0"/>
              </a:rPr>
              <a:t>2.45 Views / Recommendations of the Committee:</a:t>
            </a:r>
          </a:p>
          <a:p>
            <a:pPr algn="just"/>
            <a:r>
              <a:rPr lang="en-US" dirty="0">
                <a:latin typeface="Garamond" panose="02020404030301010803" pitchFamily="18" charset="0"/>
              </a:rPr>
              <a:t>In an environment of increasing foreign trade under WTO regime, </a:t>
            </a:r>
            <a:r>
              <a:rPr lang="en-US" b="1" dirty="0">
                <a:latin typeface="Garamond" panose="02020404030301010803" pitchFamily="18" charset="0"/>
              </a:rPr>
              <a:t>dumping of products </a:t>
            </a:r>
            <a:r>
              <a:rPr lang="en-US" dirty="0">
                <a:latin typeface="Garamond" panose="02020404030301010803" pitchFamily="18" charset="0"/>
              </a:rPr>
              <a:t>at very low prices have become a serious issue in the international trade. This dumping of products, often well below the cost price, if not properly countered may harm the indigenous industry. The </a:t>
            </a:r>
            <a:r>
              <a:rPr lang="en-US" b="1" dirty="0">
                <a:solidFill>
                  <a:srgbClr val="00B050"/>
                </a:solidFill>
                <a:latin typeface="Garamond" panose="02020404030301010803" pitchFamily="18" charset="0"/>
              </a:rPr>
              <a:t>cost records and the cost audit report play a very critical role in defense of local industry to substantiate their fair approach against any allegation of dumping</a:t>
            </a:r>
            <a:r>
              <a:rPr lang="en-US" dirty="0">
                <a:latin typeface="Garamond" panose="02020404030301010803" pitchFamily="18" charset="0"/>
              </a:rPr>
              <a:t>. Similarly, </a:t>
            </a:r>
            <a:r>
              <a:rPr lang="en-US" b="1" dirty="0">
                <a:latin typeface="Garamond" panose="02020404030301010803" pitchFamily="18" charset="0"/>
              </a:rPr>
              <a:t>when dumping allegations are levied against the exports by the Indian companies to any foreign company, the Cost Audit Reports can provide the valuable feedback to protect the interest of Indian companies.</a:t>
            </a:r>
          </a:p>
        </p:txBody>
      </p:sp>
    </p:spTree>
    <p:extLst>
      <p:ext uri="{BB962C8B-B14F-4D97-AF65-F5344CB8AC3E}">
        <p14:creationId xmlns:p14="http://schemas.microsoft.com/office/powerpoint/2010/main" xmlns="" val="120181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7</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472425"/>
          </a:xfrm>
          <a:prstGeom prst="rect">
            <a:avLst/>
          </a:prstGeom>
          <a:noFill/>
        </p:spPr>
        <p:txBody>
          <a:bodyPr wrap="square">
            <a:spAutoFit/>
          </a:bodyPr>
          <a:lstStyle/>
          <a:p>
            <a:pPr algn="just">
              <a:lnSpc>
                <a:spcPct val="107000"/>
              </a:lnSpc>
              <a:spcAft>
                <a:spcPts val="800"/>
              </a:spcAft>
            </a:pPr>
            <a:r>
              <a:rPr lang="en-IN" b="1" u="sng" kern="0" dirty="0">
                <a:solidFill>
                  <a:srgbClr val="000000"/>
                </a:solidFill>
                <a:effectLst/>
                <a:latin typeface="Garamond" panose="02020404030301010803" pitchFamily="18" charset="0"/>
                <a:ea typeface="SimSun" panose="02010600030101010101" pitchFamily="2" charset="-122"/>
                <a:cs typeface="Times New Roman" panose="02020603050405020304" pitchFamily="18" charset="0"/>
              </a:rPr>
              <a:t>Comments on Point 2.45</a:t>
            </a:r>
            <a:endParaRPr lang="en-IN" dirty="0">
              <a:latin typeface="Garamond" panose="02020404030301010803" pitchFamily="18" charset="0"/>
              <a:ea typeface="SimSun" panose="02010600030101010101" pitchFamily="2" charset="-122"/>
            </a:endParaRPr>
          </a:p>
          <a:p>
            <a:r>
              <a:rPr lang="en-IN" b="1" dirty="0">
                <a:solidFill>
                  <a:srgbClr val="000000"/>
                </a:solidFill>
                <a:effectLst/>
                <a:latin typeface="Garamond" panose="02020404030301010803" pitchFamily="18" charset="0"/>
                <a:ea typeface="SimSun" panose="02010600030101010101" pitchFamily="2" charset="-122"/>
              </a:rPr>
              <a:t>Maintenance of Cost Records </a:t>
            </a:r>
            <a:r>
              <a:rPr lang="en-IN" dirty="0">
                <a:solidFill>
                  <a:srgbClr val="000000"/>
                </a:solidFill>
                <a:effectLst/>
                <a:latin typeface="Garamond" panose="02020404030301010803" pitchFamily="18" charset="0"/>
                <a:ea typeface="SimSun" panose="02010600030101010101" pitchFamily="2" charset="-122"/>
              </a:rPr>
              <a:t>helps :</a:t>
            </a:r>
            <a:br>
              <a:rPr lang="en-IN" dirty="0">
                <a:solidFill>
                  <a:srgbClr val="000000"/>
                </a:solidFill>
                <a:effectLst/>
                <a:latin typeface="Garamond" panose="02020404030301010803" pitchFamily="18" charset="0"/>
                <a:ea typeface="SimSun" panose="02010600030101010101" pitchFamily="2" charset="-122"/>
              </a:rPr>
            </a:br>
            <a:r>
              <a:rPr lang="en-IN" dirty="0">
                <a:solidFill>
                  <a:srgbClr val="000000"/>
                </a:solidFill>
                <a:effectLst/>
                <a:latin typeface="Garamond" panose="02020404030301010803" pitchFamily="18" charset="0"/>
                <a:ea typeface="SimSun" panose="02010600030101010101" pitchFamily="2" charset="-122"/>
              </a:rPr>
              <a:t>- </a:t>
            </a:r>
            <a:r>
              <a:rPr lang="en-US" sz="1200" dirty="0">
                <a:latin typeface="Garamond" panose="02020404030301010803" pitchFamily="18" charset="0"/>
              </a:rPr>
              <a:t>to defense the domestic industries against any allegations of dumping </a:t>
            </a:r>
          </a:p>
          <a:p>
            <a:pPr marL="171450" indent="-171450">
              <a:buFontTx/>
              <a:buChar char="-"/>
            </a:pPr>
            <a:r>
              <a:rPr lang="en-US" sz="1200" dirty="0">
                <a:latin typeface="Garamond" panose="02020404030301010803" pitchFamily="18" charset="0"/>
              </a:rPr>
              <a:t>Supports the growth of domestic industries.</a:t>
            </a:r>
          </a:p>
          <a:p>
            <a:pPr marL="171450" indent="-171450">
              <a:buFontTx/>
              <a:buChar char="-"/>
            </a:pPr>
            <a:r>
              <a:rPr lang="en-US" sz="1200" dirty="0">
                <a:latin typeface="Garamond" panose="02020404030301010803" pitchFamily="18" charset="0"/>
              </a:rPr>
              <a:t>Aligns with the "Make in India" vision of the Prime Minister.</a:t>
            </a:r>
          </a:p>
          <a:p>
            <a:pPr marL="171450" indent="-171450">
              <a:buFontTx/>
              <a:buChar char="-"/>
            </a:pPr>
            <a:r>
              <a:rPr lang="en-US" sz="1200" b="1" dirty="0">
                <a:latin typeface="Garamond" panose="02020404030301010803" pitchFamily="18" charset="0"/>
              </a:rPr>
              <a:t>Benefits of Comprehensive Cost Records </a:t>
            </a:r>
            <a:r>
              <a:rPr lang="en-US" sz="1200" dirty="0">
                <a:latin typeface="Garamond" panose="02020404030301010803" pitchFamily="18" charset="0"/>
              </a:rPr>
              <a:t>facilitates proper determination of </a:t>
            </a:r>
            <a:r>
              <a:rPr lang="en-US" sz="1200" b="1" dirty="0">
                <a:latin typeface="Garamond" panose="02020404030301010803" pitchFamily="18" charset="0"/>
              </a:rPr>
              <a:t>transfer pricing </a:t>
            </a:r>
            <a:r>
              <a:rPr lang="en-US" sz="1200" dirty="0">
                <a:latin typeface="Garamond" panose="02020404030301010803" pitchFamily="18" charset="0"/>
              </a:rPr>
              <a:t>in international contexts.</a:t>
            </a:r>
          </a:p>
          <a:p>
            <a:endParaRPr lang="en-US" sz="1200" dirty="0">
              <a:latin typeface="Garamond" panose="02020404030301010803" pitchFamily="18" charset="0"/>
            </a:endParaRPr>
          </a:p>
          <a:p>
            <a:r>
              <a:rPr lang="en-US" b="1" dirty="0">
                <a:latin typeface="Garamond" panose="02020404030301010803" pitchFamily="18" charset="0"/>
              </a:rPr>
              <a:t>My View on higher Turnover Criteria:</a:t>
            </a:r>
            <a:r>
              <a:rPr lang="en-US" sz="1200" dirty="0">
                <a:latin typeface="Garamond" panose="02020404030301010803" pitchFamily="18" charset="0"/>
              </a:rPr>
              <a:t/>
            </a:r>
            <a:br>
              <a:rPr lang="en-US" sz="1200" dirty="0">
                <a:latin typeface="Garamond" panose="02020404030301010803" pitchFamily="18" charset="0"/>
              </a:rPr>
            </a:br>
            <a:r>
              <a:rPr lang="en-US" sz="1200" dirty="0">
                <a:latin typeface="Garamond" panose="02020404030301010803" pitchFamily="18" charset="0"/>
              </a:rPr>
              <a:t>Increasing the turnover criteria for maintenance of cost records is in an indirect way obstruct the vision of Make in India. </a:t>
            </a:r>
          </a:p>
          <a:p>
            <a:r>
              <a:rPr lang="en-US" sz="1200" b="1" dirty="0">
                <a:latin typeface="Garamond" panose="02020404030301010803" pitchFamily="18" charset="0"/>
              </a:rPr>
              <a:t>Impact</a:t>
            </a:r>
            <a:r>
              <a:rPr lang="en-US" sz="1200" dirty="0">
                <a:latin typeface="Garamond" panose="02020404030301010803" pitchFamily="18" charset="0"/>
              </a:rPr>
              <a:t>:</a:t>
            </a:r>
          </a:p>
          <a:p>
            <a:r>
              <a:rPr lang="en-US" sz="1200" dirty="0">
                <a:latin typeface="Garamond" panose="02020404030301010803" pitchFamily="18" charset="0"/>
              </a:rPr>
              <a:t>Can undermine the </a:t>
            </a:r>
            <a:r>
              <a:rPr lang="en-US" sz="1200" b="1" dirty="0">
                <a:latin typeface="Garamond" panose="02020404030301010803" pitchFamily="18" charset="0"/>
              </a:rPr>
              <a:t>ease of doing business </a:t>
            </a:r>
            <a:r>
              <a:rPr lang="en-US" sz="1200" dirty="0">
                <a:latin typeface="Garamond" panose="02020404030301010803" pitchFamily="18" charset="0"/>
              </a:rPr>
              <a:t>&amp; Hinders achieving the Prime Minister's industrial goals.</a:t>
            </a:r>
          </a:p>
          <a:p>
            <a:endParaRPr lang="en-US" sz="1200" dirty="0">
              <a:latin typeface="Garamond" panose="02020404030301010803" pitchFamily="18" charset="0"/>
            </a:endParaRPr>
          </a:p>
          <a:p>
            <a:r>
              <a:rPr lang="en-US" sz="1200" b="1" dirty="0">
                <a:latin typeface="Garamond" panose="02020404030301010803" pitchFamily="18" charset="0"/>
              </a:rPr>
              <a:t>Conclusion</a:t>
            </a:r>
          </a:p>
          <a:p>
            <a:pPr marL="171450" indent="-171450">
              <a:buFont typeface="Arial" panose="020B0604020202020204" pitchFamily="34" charset="0"/>
              <a:buChar char="•"/>
            </a:pPr>
            <a:r>
              <a:rPr lang="en-US" sz="1200" dirty="0">
                <a:latin typeface="Garamond" panose="02020404030301010803" pitchFamily="18" charset="0"/>
              </a:rPr>
              <a:t>Maintenance of cost records is crucial for industry protection and growth.</a:t>
            </a:r>
          </a:p>
          <a:p>
            <a:pPr marL="171450" indent="-171450">
              <a:buFont typeface="Arial" panose="020B0604020202020204" pitchFamily="34" charset="0"/>
              <a:buChar char="•"/>
            </a:pPr>
            <a:r>
              <a:rPr lang="en-US" sz="1200" dirty="0">
                <a:latin typeface="Garamond" panose="02020404030301010803" pitchFamily="18" charset="0"/>
              </a:rPr>
              <a:t>Aligns with national policies and improves international tax compliance.</a:t>
            </a:r>
          </a:p>
          <a:p>
            <a:pPr marL="171450" indent="-171450">
              <a:buFont typeface="Arial" panose="020B0604020202020204" pitchFamily="34" charset="0"/>
              <a:buChar char="•"/>
            </a:pPr>
            <a:r>
              <a:rPr lang="en-US" sz="1200" b="1" dirty="0">
                <a:latin typeface="Garamond" panose="02020404030301010803" pitchFamily="18" charset="0"/>
              </a:rPr>
              <a:t>So, the turnover criteria 75 Cr is high, it should be 35 Cr.</a:t>
            </a:r>
          </a:p>
          <a:p>
            <a:endParaRPr lang="en-US" sz="1200" dirty="0">
              <a:latin typeface="Garamond" panose="02020404030301010803" pitchFamily="18" charset="0"/>
            </a:endParaRPr>
          </a:p>
        </p:txBody>
      </p:sp>
      <p:sp>
        <p:nvSpPr>
          <p:cNvPr id="4" name="TextBox 3">
            <a:extLst>
              <a:ext uri="{FF2B5EF4-FFF2-40B4-BE49-F238E27FC236}">
                <a16:creationId xmlns:a16="http://schemas.microsoft.com/office/drawing/2014/main" xmlns="" id="{7DCD4C9F-49B3-3B33-9C7A-6FAE1A188FFA}"/>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Recommendation and Suggestion in Chapter 2</a:t>
            </a:r>
          </a:p>
        </p:txBody>
      </p:sp>
    </p:spTree>
    <p:extLst>
      <p:ext uri="{BB962C8B-B14F-4D97-AF65-F5344CB8AC3E}">
        <p14:creationId xmlns:p14="http://schemas.microsoft.com/office/powerpoint/2010/main" xmlns="" val="276405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Ch-3 History of Cost Accounting and Cost Audit Framework in India</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8</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4029245"/>
          </a:xfrm>
          <a:prstGeom prst="rect">
            <a:avLst/>
          </a:prstGeom>
          <a:noFill/>
        </p:spPr>
        <p:txBody>
          <a:bodyPr wrap="square">
            <a:spAutoFit/>
          </a:bodyPr>
          <a:lstStyle/>
          <a:p>
            <a:pPr>
              <a:lnSpc>
                <a:spcPct val="107000"/>
              </a:lnSpc>
              <a:spcAft>
                <a:spcPts val="800"/>
              </a:spcAft>
            </a:pPr>
            <a:r>
              <a:rPr lang="en-US" sz="1300" dirty="0">
                <a:latin typeface="Garamond" panose="02020404030301010803" pitchFamily="18" charset="0"/>
              </a:rPr>
              <a:t>The framework of cost audit in India was introduced in 1965 with the amendment of the Companies Act, 1956. Sections 209(1)(d) and 233B were added to the Act to mandate the maintenance and audit of Cost Accounting Records.</a:t>
            </a:r>
            <a:br>
              <a:rPr lang="en-US" sz="1300" dirty="0">
                <a:latin typeface="Garamond" panose="02020404030301010803" pitchFamily="18" charset="0"/>
              </a:rPr>
            </a:br>
            <a:r>
              <a:rPr lang="en-US" sz="1300" dirty="0">
                <a:latin typeface="Garamond" panose="02020404030301010803" pitchFamily="18" charset="0"/>
              </a:rPr>
              <a:t>Sections 209(1)(d) and 233B were added to the Act to mandate the maintenance and audit of Cost Accounting Records.</a:t>
            </a:r>
            <a:r>
              <a:rPr lang="en-US" sz="1200" dirty="0">
                <a:latin typeface="Garamond" panose="02020404030301010803" pitchFamily="18" charset="0"/>
              </a:rPr>
              <a:t/>
            </a:r>
            <a:br>
              <a:rPr lang="en-US" sz="1200" dirty="0">
                <a:latin typeface="Garamond" panose="02020404030301010803" pitchFamily="18" charset="0"/>
              </a:rPr>
            </a:br>
            <a:endParaRPr lang="en-US" sz="1200" dirty="0">
              <a:latin typeface="Garamond" panose="02020404030301010803" pitchFamily="18" charset="0"/>
            </a:endParaRPr>
          </a:p>
          <a:p>
            <a:pPr>
              <a:lnSpc>
                <a:spcPct val="107000"/>
              </a:lnSpc>
              <a:spcAft>
                <a:spcPts val="800"/>
              </a:spcAft>
            </a:pPr>
            <a:r>
              <a:rPr lang="en-US" b="1" dirty="0">
                <a:latin typeface="Garamond" panose="02020404030301010803" pitchFamily="18" charset="0"/>
              </a:rPr>
              <a:t>Implementation and Evolution:</a:t>
            </a:r>
            <a:r>
              <a:rPr lang="en-US" dirty="0">
                <a:latin typeface="Garamond" panose="02020404030301010803" pitchFamily="18" charset="0"/>
              </a:rPr>
              <a:t/>
            </a:r>
            <a:br>
              <a:rPr lang="en-US" dirty="0">
                <a:latin typeface="Garamond" panose="02020404030301010803" pitchFamily="18" charset="0"/>
              </a:rPr>
            </a:br>
            <a:r>
              <a:rPr lang="en-US" sz="1300" dirty="0">
                <a:latin typeface="Garamond" panose="02020404030301010803" pitchFamily="18" charset="0"/>
              </a:rPr>
              <a:t>1965: Cost Accounting Records Rules (CARRs) introduced for 44 industries.</a:t>
            </a:r>
            <a:br>
              <a:rPr lang="en-US" sz="1300" dirty="0">
                <a:latin typeface="Garamond" panose="02020404030301010803" pitchFamily="18" charset="0"/>
              </a:rPr>
            </a:br>
            <a:r>
              <a:rPr lang="en-US" sz="1300" dirty="0">
                <a:latin typeface="Garamond" panose="02020404030301010803" pitchFamily="18" charset="0"/>
              </a:rPr>
              <a:t>1968: Cost Audit Report Rules notified Amendments made in 1996, 2001, and 2006 to adapt to industry changes.</a:t>
            </a:r>
            <a:r>
              <a:rPr lang="en-US" sz="1200" dirty="0">
                <a:latin typeface="Garamond" panose="02020404030301010803" pitchFamily="18" charset="0"/>
              </a:rPr>
              <a:t/>
            </a:r>
            <a:br>
              <a:rPr lang="en-US" sz="1200" dirty="0">
                <a:latin typeface="Garamond" panose="02020404030301010803" pitchFamily="18" charset="0"/>
              </a:rPr>
            </a:br>
            <a:r>
              <a:rPr lang="en-US" sz="1200" dirty="0">
                <a:latin typeface="Garamond" panose="02020404030301010803" pitchFamily="18" charset="0"/>
              </a:rPr>
              <a:t/>
            </a:r>
            <a:br>
              <a:rPr lang="en-US" sz="1200" dirty="0">
                <a:latin typeface="Garamond" panose="02020404030301010803" pitchFamily="18" charset="0"/>
              </a:rPr>
            </a:br>
            <a:r>
              <a:rPr lang="en-US" b="1" dirty="0">
                <a:latin typeface="Garamond" panose="02020404030301010803" pitchFamily="18" charset="0"/>
              </a:rPr>
              <a:t>2011 Reforms:</a:t>
            </a:r>
            <a:r>
              <a:rPr lang="en-US" dirty="0">
                <a:latin typeface="Garamond" panose="02020404030301010803" pitchFamily="18" charset="0"/>
              </a:rPr>
              <a:t/>
            </a:r>
            <a:br>
              <a:rPr lang="en-US" dirty="0">
                <a:latin typeface="Garamond" panose="02020404030301010803" pitchFamily="18" charset="0"/>
              </a:rPr>
            </a:br>
            <a:r>
              <a:rPr lang="en-US" sz="1200" dirty="0">
                <a:latin typeface="Garamond" panose="02020404030301010803" pitchFamily="18" charset="0"/>
              </a:rPr>
              <a:t>2011: Expert Group's recommendations led to new rules. </a:t>
            </a:r>
          </a:p>
          <a:p>
            <a:pPr marL="171450" indent="-171450">
              <a:lnSpc>
                <a:spcPct val="107000"/>
              </a:lnSpc>
              <a:buFont typeface="Courier New" panose="02070309020205020404" pitchFamily="49" charset="0"/>
              <a:buChar char="o"/>
            </a:pPr>
            <a:r>
              <a:rPr lang="en-US" sz="1200" dirty="0">
                <a:latin typeface="Garamond" panose="02020404030301010803" pitchFamily="18" charset="0"/>
              </a:rPr>
              <a:t>Industry-specific Cost Accounting Records Rules for various sectors (e.g., Electricity, Petroleum).</a:t>
            </a:r>
          </a:p>
          <a:p>
            <a:pPr marL="171450" indent="-171450">
              <a:lnSpc>
                <a:spcPct val="107000"/>
              </a:lnSpc>
              <a:buFont typeface="Courier New" panose="02070309020205020404" pitchFamily="49" charset="0"/>
              <a:buChar char="o"/>
            </a:pPr>
            <a:r>
              <a:rPr lang="en-US" sz="1200" dirty="0">
                <a:latin typeface="Garamond" panose="02020404030301010803" pitchFamily="18" charset="0"/>
              </a:rPr>
              <a:t>Common Cost Accounting Records and Cost Audit Report Rules for other industries.</a:t>
            </a:r>
            <a:br>
              <a:rPr lang="en-US" sz="1200" dirty="0">
                <a:latin typeface="Garamond" panose="02020404030301010803" pitchFamily="18" charset="0"/>
              </a:rPr>
            </a:br>
            <a:endParaRPr lang="en-US" sz="1200" dirty="0">
              <a:latin typeface="Garamond" panose="02020404030301010803" pitchFamily="18" charset="0"/>
            </a:endParaRPr>
          </a:p>
          <a:p>
            <a:pPr>
              <a:lnSpc>
                <a:spcPct val="107000"/>
              </a:lnSpc>
            </a:pPr>
            <a:r>
              <a:rPr lang="en-US" b="1" dirty="0">
                <a:latin typeface="Garamond" panose="02020404030301010803" pitchFamily="18" charset="0"/>
              </a:rPr>
              <a:t>Significant Features of 2011 Rules:</a:t>
            </a:r>
          </a:p>
          <a:p>
            <a:pPr marL="171450" indent="-171450">
              <a:lnSpc>
                <a:spcPct val="107000"/>
              </a:lnSpc>
              <a:buFont typeface="Courier New" panose="02070309020205020404" pitchFamily="49" charset="0"/>
              <a:buChar char="o"/>
            </a:pPr>
            <a:r>
              <a:rPr lang="en-US" sz="1200" dirty="0">
                <a:latin typeface="Garamond" panose="02020404030301010803" pitchFamily="18" charset="0"/>
              </a:rPr>
              <a:t>Shift from rule-based to principle-based mechanism.</a:t>
            </a:r>
          </a:p>
          <a:p>
            <a:pPr marL="171450" indent="-171450">
              <a:lnSpc>
                <a:spcPct val="107000"/>
              </a:lnSpc>
              <a:buFont typeface="Courier New" panose="02070309020205020404" pitchFamily="49" charset="0"/>
              <a:buChar char="o"/>
            </a:pPr>
            <a:r>
              <a:rPr lang="en-US" sz="1200" dirty="0">
                <a:latin typeface="Garamond" panose="02020404030301010803" pitchFamily="18" charset="0"/>
              </a:rPr>
              <a:t>Applicable to companies with net worth of ₹5 crore or turnover of ₹20 crore.</a:t>
            </a:r>
          </a:p>
          <a:p>
            <a:pPr marL="171450" indent="-171450">
              <a:lnSpc>
                <a:spcPct val="107000"/>
              </a:lnSpc>
              <a:buFont typeface="Courier New" panose="02070309020205020404" pitchFamily="49" charset="0"/>
              <a:buChar char="o"/>
            </a:pPr>
            <a:r>
              <a:rPr lang="en-US" sz="1200" dirty="0">
                <a:latin typeface="Garamond" panose="02020404030301010803" pitchFamily="18" charset="0"/>
              </a:rPr>
              <a:t>Cost records and audits required for specified industries.</a:t>
            </a:r>
          </a:p>
          <a:p>
            <a:pPr marL="171450" indent="-171450">
              <a:lnSpc>
                <a:spcPct val="107000"/>
              </a:lnSpc>
              <a:buFont typeface="Courier New" panose="02070309020205020404" pitchFamily="49" charset="0"/>
              <a:buChar char="o"/>
            </a:pPr>
            <a:r>
              <a:rPr lang="en-US" sz="1200" dirty="0">
                <a:latin typeface="Garamond" panose="02020404030301010803" pitchFamily="18" charset="0"/>
              </a:rPr>
              <a:t>Compliance with Cost Accounting Standards and XBRL format for reporting</a:t>
            </a:r>
          </a:p>
        </p:txBody>
      </p:sp>
    </p:spTree>
    <p:extLst>
      <p:ext uri="{BB962C8B-B14F-4D97-AF65-F5344CB8AC3E}">
        <p14:creationId xmlns:p14="http://schemas.microsoft.com/office/powerpoint/2010/main" xmlns="" val="408518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AB675DF2-2D60-C3D6-2EBE-539757941DCB}"/>
              </a:ext>
            </a:extLst>
          </p:cNvPr>
          <p:cNvSpPr/>
          <p:nvPr/>
        </p:nvSpPr>
        <p:spPr>
          <a:xfrm>
            <a:off x="-4169" y="-3045"/>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27" name="Rectangle 26">
            <a:extLst>
              <a:ext uri="{FF2B5EF4-FFF2-40B4-BE49-F238E27FC236}">
                <a16:creationId xmlns:a16="http://schemas.microsoft.com/office/drawing/2014/main" xmlns="" id="{5A307F4E-E217-6BC9-0718-5F63F7255B3D}"/>
              </a:ext>
            </a:extLst>
          </p:cNvPr>
          <p:cNvSpPr/>
          <p:nvPr/>
        </p:nvSpPr>
        <p:spPr>
          <a:xfrm>
            <a:off x="0" y="65314"/>
            <a:ext cx="9144000" cy="5143500"/>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38" name="TextBox 37">
            <a:extLst>
              <a:ext uri="{FF2B5EF4-FFF2-40B4-BE49-F238E27FC236}">
                <a16:creationId xmlns:a16="http://schemas.microsoft.com/office/drawing/2014/main" xmlns="" id="{C6602F63-DEE8-A1B2-F15B-EB9BB036A23D}"/>
              </a:ext>
            </a:extLst>
          </p:cNvPr>
          <p:cNvSpPr txBox="1"/>
          <p:nvPr/>
        </p:nvSpPr>
        <p:spPr>
          <a:xfrm>
            <a:off x="621007" y="-153781"/>
            <a:ext cx="7639212" cy="705321"/>
          </a:xfrm>
          <a:prstGeom prst="rect">
            <a:avLst/>
          </a:prstGeom>
          <a:noFill/>
        </p:spPr>
        <p:txBody>
          <a:bodyPr wrap="square">
            <a:spAutoFit/>
          </a:bodyPr>
          <a:lstStyle/>
          <a:p>
            <a:pPr>
              <a:lnSpc>
                <a:spcPts val="5742"/>
              </a:lnSpc>
            </a:pPr>
            <a:r>
              <a:rPr lang="en-US" sz="1800" b="1" dirty="0">
                <a:latin typeface="Garamond" panose="02020404030301010803" pitchFamily="18" charset="0"/>
              </a:rPr>
              <a:t>Ch-3 History of Cost Accounting and Cost Audit Framework in India</a:t>
            </a:r>
          </a:p>
        </p:txBody>
      </p:sp>
      <p:grpSp>
        <p:nvGrpSpPr>
          <p:cNvPr id="39" name="Google Shape;2615;p35">
            <a:extLst>
              <a:ext uri="{FF2B5EF4-FFF2-40B4-BE49-F238E27FC236}">
                <a16:creationId xmlns:a16="http://schemas.microsoft.com/office/drawing/2014/main" xmlns="" id="{E7E2026E-4C58-19EE-64C3-CA480241EE25}"/>
              </a:ext>
            </a:extLst>
          </p:cNvPr>
          <p:cNvGrpSpPr/>
          <p:nvPr/>
        </p:nvGrpSpPr>
        <p:grpSpPr>
          <a:xfrm rot="-5400000">
            <a:off x="4445716" y="-4110034"/>
            <a:ext cx="258628" cy="9013704"/>
            <a:chOff x="1912413" y="756475"/>
            <a:chExt cx="263763" cy="7528745"/>
          </a:xfrm>
        </p:grpSpPr>
        <p:sp>
          <p:nvSpPr>
            <p:cNvPr id="40" name="Google Shape;2616;p35">
              <a:extLst>
                <a:ext uri="{FF2B5EF4-FFF2-40B4-BE49-F238E27FC236}">
                  <a16:creationId xmlns:a16="http://schemas.microsoft.com/office/drawing/2014/main" xmlns="" id="{1A41F876-C13F-F99F-5F4A-3F1842F6186D}"/>
                </a:ext>
              </a:extLst>
            </p:cNvPr>
            <p:cNvSpPr/>
            <p:nvPr/>
          </p:nvSpPr>
          <p:spPr>
            <a:xfrm>
              <a:off x="1912413" y="756588"/>
              <a:ext cx="52725" cy="7528632"/>
            </a:xfrm>
            <a:custGeom>
              <a:avLst/>
              <a:gdLst/>
              <a:ahLst/>
              <a:cxnLst/>
              <a:rect l="l" t="t" r="r" b="b"/>
              <a:pathLst>
                <a:path w="2109" h="18098" extrusionOk="0">
                  <a:moveTo>
                    <a:pt x="1" y="0"/>
                  </a:moveTo>
                  <a:lnTo>
                    <a:pt x="1"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617;p35">
              <a:extLst>
                <a:ext uri="{FF2B5EF4-FFF2-40B4-BE49-F238E27FC236}">
                  <a16:creationId xmlns:a16="http://schemas.microsoft.com/office/drawing/2014/main" xmlns="" id="{8070D451-F4FA-A805-7860-BDF061024EE2}"/>
                </a:ext>
              </a:extLst>
            </p:cNvPr>
            <p:cNvSpPr/>
            <p:nvPr/>
          </p:nvSpPr>
          <p:spPr>
            <a:xfrm>
              <a:off x="2017800"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618;p35">
              <a:extLst>
                <a:ext uri="{FF2B5EF4-FFF2-40B4-BE49-F238E27FC236}">
                  <a16:creationId xmlns:a16="http://schemas.microsoft.com/office/drawing/2014/main" xmlns="" id="{4D24E525-E210-4B17-D9D9-EBFCA293FE28}"/>
                </a:ext>
              </a:extLst>
            </p:cNvPr>
            <p:cNvSpPr/>
            <p:nvPr/>
          </p:nvSpPr>
          <p:spPr>
            <a:xfrm>
              <a:off x="2123475" y="756475"/>
              <a:ext cx="52700" cy="452450"/>
            </a:xfrm>
            <a:custGeom>
              <a:avLst/>
              <a:gdLst/>
              <a:ahLst/>
              <a:cxnLst/>
              <a:rect l="l" t="t" r="r" b="b"/>
              <a:pathLst>
                <a:path w="2108" h="18098" extrusionOk="0">
                  <a:moveTo>
                    <a:pt x="0" y="0"/>
                  </a:moveTo>
                  <a:lnTo>
                    <a:pt x="0" y="18098"/>
                  </a:lnTo>
                  <a:lnTo>
                    <a:pt x="2108" y="18098"/>
                  </a:lnTo>
                  <a:lnTo>
                    <a:pt x="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object 24">
            <a:extLst>
              <a:ext uri="{FF2B5EF4-FFF2-40B4-BE49-F238E27FC236}">
                <a16:creationId xmlns:a16="http://schemas.microsoft.com/office/drawing/2014/main" xmlns="" id="{41B8A118-12AA-F5E9-6E29-5232C7EDFE21}"/>
              </a:ext>
            </a:extLst>
          </p:cNvPr>
          <p:cNvSpPr txBox="1">
            <a:spLocks/>
          </p:cNvSpPr>
          <p:nvPr/>
        </p:nvSpPr>
        <p:spPr>
          <a:xfrm>
            <a:off x="8340919" y="4913487"/>
            <a:ext cx="643520" cy="165815"/>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lnSpc>
                <a:spcPts val="1240"/>
              </a:lnSpc>
            </a:pPr>
            <a:r>
              <a:rPr lang="en-IN" dirty="0">
                <a:latin typeface="Garamond" panose="02020404030301010803" pitchFamily="18" charset="0"/>
              </a:rPr>
              <a:t>Page </a:t>
            </a:r>
            <a:fld id="{81D60167-4931-47E6-BA6A-407CBD079E47}" type="slidenum">
              <a:rPr lang="en-IN" smtClean="0">
                <a:latin typeface="Garamond" panose="02020404030301010803" pitchFamily="18" charset="0"/>
              </a:rPr>
              <a:pPr marL="38100">
                <a:lnSpc>
                  <a:spcPts val="1240"/>
                </a:lnSpc>
              </a:pPr>
              <a:t>9</a:t>
            </a:fld>
            <a:endParaRPr lang="en-IN" dirty="0">
              <a:latin typeface="Garamond" panose="02020404030301010803" pitchFamily="18" charset="0"/>
            </a:endParaRPr>
          </a:p>
        </p:txBody>
      </p:sp>
      <p:grpSp>
        <p:nvGrpSpPr>
          <p:cNvPr id="3" name="Google Shape;2714;p36">
            <a:extLst>
              <a:ext uri="{FF2B5EF4-FFF2-40B4-BE49-F238E27FC236}">
                <a16:creationId xmlns:a16="http://schemas.microsoft.com/office/drawing/2014/main" xmlns="" id="{59F53110-FDA0-74EF-718A-9F50060D7277}"/>
              </a:ext>
            </a:extLst>
          </p:cNvPr>
          <p:cNvGrpSpPr/>
          <p:nvPr/>
        </p:nvGrpSpPr>
        <p:grpSpPr>
          <a:xfrm rot="5400000">
            <a:off x="8134880" y="-685296"/>
            <a:ext cx="291040" cy="1727201"/>
            <a:chOff x="164300" y="3082350"/>
            <a:chExt cx="228025" cy="1253150"/>
          </a:xfrm>
        </p:grpSpPr>
        <p:sp>
          <p:nvSpPr>
            <p:cNvPr id="31" name="Google Shape;2715;p36">
              <a:extLst>
                <a:ext uri="{FF2B5EF4-FFF2-40B4-BE49-F238E27FC236}">
                  <a16:creationId xmlns:a16="http://schemas.microsoft.com/office/drawing/2014/main" xmlns="" id="{FB945A44-A96A-8701-1559-744577CE4E7C}"/>
                </a:ext>
              </a:extLst>
            </p:cNvPr>
            <p:cNvSpPr/>
            <p:nvPr/>
          </p:nvSpPr>
          <p:spPr>
            <a:xfrm>
              <a:off x="164300" y="3082350"/>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716;p36">
              <a:extLst>
                <a:ext uri="{FF2B5EF4-FFF2-40B4-BE49-F238E27FC236}">
                  <a16:creationId xmlns:a16="http://schemas.microsoft.com/office/drawing/2014/main" xmlns="" id="{E92A69DC-8C79-9D62-D3AD-0222745FAF69}"/>
                </a:ext>
              </a:extLst>
            </p:cNvPr>
            <p:cNvSpPr/>
            <p:nvPr/>
          </p:nvSpPr>
          <p:spPr>
            <a:xfrm>
              <a:off x="278300" y="3082350"/>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717;p36">
              <a:extLst>
                <a:ext uri="{FF2B5EF4-FFF2-40B4-BE49-F238E27FC236}">
                  <a16:creationId xmlns:a16="http://schemas.microsoft.com/office/drawing/2014/main" xmlns="" id="{5AE36DA2-7515-FB94-FF42-43C5116CF71E}"/>
                </a:ext>
              </a:extLst>
            </p:cNvPr>
            <p:cNvSpPr/>
            <p:nvPr/>
          </p:nvSpPr>
          <p:spPr>
            <a:xfrm>
              <a:off x="164300" y="3177000"/>
              <a:ext cx="114025" cy="116125"/>
            </a:xfrm>
            <a:custGeom>
              <a:avLst/>
              <a:gdLst/>
              <a:ahLst/>
              <a:cxnLst/>
              <a:rect l="l" t="t" r="r" b="b"/>
              <a:pathLst>
                <a:path w="4561" h="4645" extrusionOk="0">
                  <a:moveTo>
                    <a:pt x="4560" y="1"/>
                  </a:moveTo>
                  <a:lnTo>
                    <a:pt x="0" y="2977"/>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718;p36">
              <a:extLst>
                <a:ext uri="{FF2B5EF4-FFF2-40B4-BE49-F238E27FC236}">
                  <a16:creationId xmlns:a16="http://schemas.microsoft.com/office/drawing/2014/main" xmlns="" id="{27AB37DF-4442-F9FE-1164-9306995D6073}"/>
                </a:ext>
              </a:extLst>
            </p:cNvPr>
            <p:cNvSpPr/>
            <p:nvPr/>
          </p:nvSpPr>
          <p:spPr>
            <a:xfrm>
              <a:off x="278300" y="3177000"/>
              <a:ext cx="114025" cy="116125"/>
            </a:xfrm>
            <a:custGeom>
              <a:avLst/>
              <a:gdLst/>
              <a:ahLst/>
              <a:cxnLst/>
              <a:rect l="l" t="t" r="r" b="b"/>
              <a:pathLst>
                <a:path w="4561" h="4645" extrusionOk="0">
                  <a:moveTo>
                    <a:pt x="0" y="1"/>
                  </a:moveTo>
                  <a:lnTo>
                    <a:pt x="0" y="1668"/>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719;p36">
              <a:extLst>
                <a:ext uri="{FF2B5EF4-FFF2-40B4-BE49-F238E27FC236}">
                  <a16:creationId xmlns:a16="http://schemas.microsoft.com/office/drawing/2014/main" xmlns="" id="{F12DF52E-E54A-EB76-1B94-2BCEE5624246}"/>
                </a:ext>
              </a:extLst>
            </p:cNvPr>
            <p:cNvSpPr/>
            <p:nvPr/>
          </p:nvSpPr>
          <p:spPr>
            <a:xfrm>
              <a:off x="164300" y="3271675"/>
              <a:ext cx="114025" cy="116400"/>
            </a:xfrm>
            <a:custGeom>
              <a:avLst/>
              <a:gdLst/>
              <a:ahLst/>
              <a:cxnLst/>
              <a:rect l="l" t="t" r="r" b="b"/>
              <a:pathLst>
                <a:path w="4561" h="4656" extrusionOk="0">
                  <a:moveTo>
                    <a:pt x="4560" y="0"/>
                  </a:moveTo>
                  <a:lnTo>
                    <a:pt x="0" y="2988"/>
                  </a:lnTo>
                  <a:lnTo>
                    <a:pt x="0" y="4655"/>
                  </a:lnTo>
                  <a:lnTo>
                    <a:pt x="4560" y="1679"/>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720;p36">
              <a:extLst>
                <a:ext uri="{FF2B5EF4-FFF2-40B4-BE49-F238E27FC236}">
                  <a16:creationId xmlns:a16="http://schemas.microsoft.com/office/drawing/2014/main" xmlns="" id="{60C00CDC-70D7-0E25-03E2-F10169101A10}"/>
                </a:ext>
              </a:extLst>
            </p:cNvPr>
            <p:cNvSpPr/>
            <p:nvPr/>
          </p:nvSpPr>
          <p:spPr>
            <a:xfrm>
              <a:off x="278300" y="3271675"/>
              <a:ext cx="114025" cy="116400"/>
            </a:xfrm>
            <a:custGeom>
              <a:avLst/>
              <a:gdLst/>
              <a:ahLst/>
              <a:cxnLst/>
              <a:rect l="l" t="t" r="r" b="b"/>
              <a:pathLst>
                <a:path w="4561" h="4656" extrusionOk="0">
                  <a:moveTo>
                    <a:pt x="0" y="0"/>
                  </a:moveTo>
                  <a:lnTo>
                    <a:pt x="0" y="1679"/>
                  </a:lnTo>
                  <a:lnTo>
                    <a:pt x="4560" y="4655"/>
                  </a:lnTo>
                  <a:lnTo>
                    <a:pt x="4560" y="298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21;p36">
              <a:extLst>
                <a:ext uri="{FF2B5EF4-FFF2-40B4-BE49-F238E27FC236}">
                  <a16:creationId xmlns:a16="http://schemas.microsoft.com/office/drawing/2014/main" xmlns="" id="{27A61DEF-CCA6-C2C1-9B7B-C2BF0F015FA2}"/>
                </a:ext>
              </a:extLst>
            </p:cNvPr>
            <p:cNvSpPr/>
            <p:nvPr/>
          </p:nvSpPr>
          <p:spPr>
            <a:xfrm>
              <a:off x="164300" y="336662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722;p36">
              <a:extLst>
                <a:ext uri="{FF2B5EF4-FFF2-40B4-BE49-F238E27FC236}">
                  <a16:creationId xmlns:a16="http://schemas.microsoft.com/office/drawing/2014/main" xmlns="" id="{03A9F134-D5C1-6053-C25B-379C85CC805A}"/>
                </a:ext>
              </a:extLst>
            </p:cNvPr>
            <p:cNvSpPr/>
            <p:nvPr/>
          </p:nvSpPr>
          <p:spPr>
            <a:xfrm>
              <a:off x="278300" y="336662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23;p36">
              <a:extLst>
                <a:ext uri="{FF2B5EF4-FFF2-40B4-BE49-F238E27FC236}">
                  <a16:creationId xmlns:a16="http://schemas.microsoft.com/office/drawing/2014/main" xmlns="" id="{B37F4CFB-D1AF-DDB9-92A7-44161CBE32B9}"/>
                </a:ext>
              </a:extLst>
            </p:cNvPr>
            <p:cNvSpPr/>
            <p:nvPr/>
          </p:nvSpPr>
          <p:spPr>
            <a:xfrm>
              <a:off x="164300" y="3461575"/>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724;p36">
              <a:extLst>
                <a:ext uri="{FF2B5EF4-FFF2-40B4-BE49-F238E27FC236}">
                  <a16:creationId xmlns:a16="http://schemas.microsoft.com/office/drawing/2014/main" xmlns="" id="{23198DEC-0DDD-EBF5-C2F8-11C6E17B8900}"/>
                </a:ext>
              </a:extLst>
            </p:cNvPr>
            <p:cNvSpPr/>
            <p:nvPr/>
          </p:nvSpPr>
          <p:spPr>
            <a:xfrm>
              <a:off x="278300" y="3461575"/>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725;p36">
              <a:extLst>
                <a:ext uri="{FF2B5EF4-FFF2-40B4-BE49-F238E27FC236}">
                  <a16:creationId xmlns:a16="http://schemas.microsoft.com/office/drawing/2014/main" xmlns="" id="{2D3EFEA6-730D-4AC3-512C-7DC86194B945}"/>
                </a:ext>
              </a:extLst>
            </p:cNvPr>
            <p:cNvSpPr/>
            <p:nvPr/>
          </p:nvSpPr>
          <p:spPr>
            <a:xfrm>
              <a:off x="164300" y="3556225"/>
              <a:ext cx="114025" cy="116100"/>
            </a:xfrm>
            <a:custGeom>
              <a:avLst/>
              <a:gdLst/>
              <a:ahLst/>
              <a:cxnLst/>
              <a:rect l="l" t="t" r="r" b="b"/>
              <a:pathLst>
                <a:path w="4561" h="4644" extrusionOk="0">
                  <a:moveTo>
                    <a:pt x="4560" y="0"/>
                  </a:moveTo>
                  <a:lnTo>
                    <a:pt x="0" y="2977"/>
                  </a:lnTo>
                  <a:lnTo>
                    <a:pt x="0" y="4644"/>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726;p36">
              <a:extLst>
                <a:ext uri="{FF2B5EF4-FFF2-40B4-BE49-F238E27FC236}">
                  <a16:creationId xmlns:a16="http://schemas.microsoft.com/office/drawing/2014/main" xmlns="" id="{7E9461D3-5A25-B44C-A5A4-5EE09EC05915}"/>
                </a:ext>
              </a:extLst>
            </p:cNvPr>
            <p:cNvSpPr/>
            <p:nvPr/>
          </p:nvSpPr>
          <p:spPr>
            <a:xfrm>
              <a:off x="278300" y="3556225"/>
              <a:ext cx="114025" cy="116100"/>
            </a:xfrm>
            <a:custGeom>
              <a:avLst/>
              <a:gdLst/>
              <a:ahLst/>
              <a:cxnLst/>
              <a:rect l="l" t="t" r="r" b="b"/>
              <a:pathLst>
                <a:path w="4561" h="4644" extrusionOk="0">
                  <a:moveTo>
                    <a:pt x="0" y="0"/>
                  </a:moveTo>
                  <a:lnTo>
                    <a:pt x="0" y="1667"/>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727;p36">
              <a:extLst>
                <a:ext uri="{FF2B5EF4-FFF2-40B4-BE49-F238E27FC236}">
                  <a16:creationId xmlns:a16="http://schemas.microsoft.com/office/drawing/2014/main" xmlns="" id="{6868CE03-527C-0162-8275-40DC74FD2B61}"/>
                </a:ext>
              </a:extLst>
            </p:cNvPr>
            <p:cNvSpPr/>
            <p:nvPr/>
          </p:nvSpPr>
          <p:spPr>
            <a:xfrm>
              <a:off x="164300" y="3650875"/>
              <a:ext cx="114025" cy="116100"/>
            </a:xfrm>
            <a:custGeom>
              <a:avLst/>
              <a:gdLst/>
              <a:ahLst/>
              <a:cxnLst/>
              <a:rect l="l" t="t" r="r" b="b"/>
              <a:pathLst>
                <a:path w="4561" h="4644" extrusionOk="0">
                  <a:moveTo>
                    <a:pt x="4560" y="1"/>
                  </a:moveTo>
                  <a:lnTo>
                    <a:pt x="0" y="2977"/>
                  </a:lnTo>
                  <a:lnTo>
                    <a:pt x="0" y="4644"/>
                  </a:lnTo>
                  <a:lnTo>
                    <a:pt x="4560" y="1667"/>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728;p36">
              <a:extLst>
                <a:ext uri="{FF2B5EF4-FFF2-40B4-BE49-F238E27FC236}">
                  <a16:creationId xmlns:a16="http://schemas.microsoft.com/office/drawing/2014/main" xmlns="" id="{B7E30228-F9A5-3014-DCAD-FE822C567BB7}"/>
                </a:ext>
              </a:extLst>
            </p:cNvPr>
            <p:cNvSpPr/>
            <p:nvPr/>
          </p:nvSpPr>
          <p:spPr>
            <a:xfrm>
              <a:off x="278300" y="3650875"/>
              <a:ext cx="114025" cy="116100"/>
            </a:xfrm>
            <a:custGeom>
              <a:avLst/>
              <a:gdLst/>
              <a:ahLst/>
              <a:cxnLst/>
              <a:rect l="l" t="t" r="r" b="b"/>
              <a:pathLst>
                <a:path w="4561" h="4644" extrusionOk="0">
                  <a:moveTo>
                    <a:pt x="0" y="1"/>
                  </a:moveTo>
                  <a:lnTo>
                    <a:pt x="0" y="1667"/>
                  </a:lnTo>
                  <a:lnTo>
                    <a:pt x="4560" y="4644"/>
                  </a:lnTo>
                  <a:lnTo>
                    <a:pt x="4560" y="2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729;p36">
              <a:extLst>
                <a:ext uri="{FF2B5EF4-FFF2-40B4-BE49-F238E27FC236}">
                  <a16:creationId xmlns:a16="http://schemas.microsoft.com/office/drawing/2014/main" xmlns="" id="{74B94A15-97FF-0735-68E9-8E27792B8C7F}"/>
                </a:ext>
              </a:extLst>
            </p:cNvPr>
            <p:cNvSpPr/>
            <p:nvPr/>
          </p:nvSpPr>
          <p:spPr>
            <a:xfrm>
              <a:off x="164300" y="374582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730;p36">
              <a:extLst>
                <a:ext uri="{FF2B5EF4-FFF2-40B4-BE49-F238E27FC236}">
                  <a16:creationId xmlns:a16="http://schemas.microsoft.com/office/drawing/2014/main" xmlns="" id="{4CCA313D-836D-9B0A-651A-BE7583C80E03}"/>
                </a:ext>
              </a:extLst>
            </p:cNvPr>
            <p:cNvSpPr/>
            <p:nvPr/>
          </p:nvSpPr>
          <p:spPr>
            <a:xfrm>
              <a:off x="278300" y="374582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731;p36">
              <a:extLst>
                <a:ext uri="{FF2B5EF4-FFF2-40B4-BE49-F238E27FC236}">
                  <a16:creationId xmlns:a16="http://schemas.microsoft.com/office/drawing/2014/main" xmlns="" id="{B0C738D3-0138-D0AA-6009-12512F1CC65E}"/>
                </a:ext>
              </a:extLst>
            </p:cNvPr>
            <p:cNvSpPr/>
            <p:nvPr/>
          </p:nvSpPr>
          <p:spPr>
            <a:xfrm>
              <a:off x="164300" y="3840775"/>
              <a:ext cx="114025" cy="115825"/>
            </a:xfrm>
            <a:custGeom>
              <a:avLst/>
              <a:gdLst/>
              <a:ahLst/>
              <a:cxnLst/>
              <a:rect l="l" t="t" r="r" b="b"/>
              <a:pathLst>
                <a:path w="4561" h="4633" extrusionOk="0">
                  <a:moveTo>
                    <a:pt x="4560" y="1"/>
                  </a:moveTo>
                  <a:lnTo>
                    <a:pt x="0" y="2965"/>
                  </a:lnTo>
                  <a:lnTo>
                    <a:pt x="0" y="4632"/>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732;p36">
              <a:extLst>
                <a:ext uri="{FF2B5EF4-FFF2-40B4-BE49-F238E27FC236}">
                  <a16:creationId xmlns:a16="http://schemas.microsoft.com/office/drawing/2014/main" xmlns="" id="{F22337B8-8C0C-27BB-C3B0-25C9D4F92B5C}"/>
                </a:ext>
              </a:extLst>
            </p:cNvPr>
            <p:cNvSpPr/>
            <p:nvPr/>
          </p:nvSpPr>
          <p:spPr>
            <a:xfrm>
              <a:off x="278300" y="3840775"/>
              <a:ext cx="114025" cy="115825"/>
            </a:xfrm>
            <a:custGeom>
              <a:avLst/>
              <a:gdLst/>
              <a:ahLst/>
              <a:cxnLst/>
              <a:rect l="l" t="t" r="r" b="b"/>
              <a:pathLst>
                <a:path w="4561" h="4633" extrusionOk="0">
                  <a:moveTo>
                    <a:pt x="0" y="1"/>
                  </a:moveTo>
                  <a:lnTo>
                    <a:pt x="0" y="1668"/>
                  </a:lnTo>
                  <a:lnTo>
                    <a:pt x="4560" y="4632"/>
                  </a:lnTo>
                  <a:lnTo>
                    <a:pt x="4560" y="296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33;p36">
              <a:extLst>
                <a:ext uri="{FF2B5EF4-FFF2-40B4-BE49-F238E27FC236}">
                  <a16:creationId xmlns:a16="http://schemas.microsoft.com/office/drawing/2014/main" xmlns="" id="{BDE7FBF9-E9FF-6C84-0B5A-A0E380687E30}"/>
                </a:ext>
              </a:extLst>
            </p:cNvPr>
            <p:cNvSpPr/>
            <p:nvPr/>
          </p:nvSpPr>
          <p:spPr>
            <a:xfrm>
              <a:off x="164300" y="3935125"/>
              <a:ext cx="114025" cy="116125"/>
            </a:xfrm>
            <a:custGeom>
              <a:avLst/>
              <a:gdLst/>
              <a:ahLst/>
              <a:cxnLst/>
              <a:rect l="l" t="t" r="r" b="b"/>
              <a:pathLst>
                <a:path w="4561" h="4645" extrusionOk="0">
                  <a:moveTo>
                    <a:pt x="4560" y="1"/>
                  </a:moveTo>
                  <a:lnTo>
                    <a:pt x="0" y="2978"/>
                  </a:lnTo>
                  <a:lnTo>
                    <a:pt x="0" y="4644"/>
                  </a:lnTo>
                  <a:lnTo>
                    <a:pt x="4560" y="1668"/>
                  </a:lnTo>
                  <a:lnTo>
                    <a:pt x="4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34;p36">
              <a:extLst>
                <a:ext uri="{FF2B5EF4-FFF2-40B4-BE49-F238E27FC236}">
                  <a16:creationId xmlns:a16="http://schemas.microsoft.com/office/drawing/2014/main" xmlns="" id="{573A58E9-7D3A-A147-3D25-C365A3EF0109}"/>
                </a:ext>
              </a:extLst>
            </p:cNvPr>
            <p:cNvSpPr/>
            <p:nvPr/>
          </p:nvSpPr>
          <p:spPr>
            <a:xfrm>
              <a:off x="278300" y="3935125"/>
              <a:ext cx="114025" cy="116125"/>
            </a:xfrm>
            <a:custGeom>
              <a:avLst/>
              <a:gdLst/>
              <a:ahLst/>
              <a:cxnLst/>
              <a:rect l="l" t="t" r="r" b="b"/>
              <a:pathLst>
                <a:path w="4561" h="4645" extrusionOk="0">
                  <a:moveTo>
                    <a:pt x="0" y="1"/>
                  </a:moveTo>
                  <a:lnTo>
                    <a:pt x="0" y="1668"/>
                  </a:lnTo>
                  <a:lnTo>
                    <a:pt x="4560" y="4644"/>
                  </a:lnTo>
                  <a:lnTo>
                    <a:pt x="4560" y="297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35;p36">
              <a:extLst>
                <a:ext uri="{FF2B5EF4-FFF2-40B4-BE49-F238E27FC236}">
                  <a16:creationId xmlns:a16="http://schemas.microsoft.com/office/drawing/2014/main" xmlns="" id="{E9966006-DC20-DBA8-D4C9-50D7E009B4D4}"/>
                </a:ext>
              </a:extLst>
            </p:cNvPr>
            <p:cNvSpPr/>
            <p:nvPr/>
          </p:nvSpPr>
          <p:spPr>
            <a:xfrm>
              <a:off x="164300" y="403010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36;p36">
              <a:extLst>
                <a:ext uri="{FF2B5EF4-FFF2-40B4-BE49-F238E27FC236}">
                  <a16:creationId xmlns:a16="http://schemas.microsoft.com/office/drawing/2014/main" xmlns="" id="{09FBD800-9318-AC65-736B-F61F8B80CAB3}"/>
                </a:ext>
              </a:extLst>
            </p:cNvPr>
            <p:cNvSpPr/>
            <p:nvPr/>
          </p:nvSpPr>
          <p:spPr>
            <a:xfrm>
              <a:off x="278300" y="403010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37;p36">
              <a:extLst>
                <a:ext uri="{FF2B5EF4-FFF2-40B4-BE49-F238E27FC236}">
                  <a16:creationId xmlns:a16="http://schemas.microsoft.com/office/drawing/2014/main" xmlns="" id="{5B53E3D7-7BC3-8BC9-6F3C-CDB4268954B2}"/>
                </a:ext>
              </a:extLst>
            </p:cNvPr>
            <p:cNvSpPr/>
            <p:nvPr/>
          </p:nvSpPr>
          <p:spPr>
            <a:xfrm>
              <a:off x="164300" y="4125050"/>
              <a:ext cx="114025" cy="115800"/>
            </a:xfrm>
            <a:custGeom>
              <a:avLst/>
              <a:gdLst/>
              <a:ahLst/>
              <a:cxnLst/>
              <a:rect l="l" t="t" r="r" b="b"/>
              <a:pathLst>
                <a:path w="4561" h="4632" extrusionOk="0">
                  <a:moveTo>
                    <a:pt x="4560" y="0"/>
                  </a:moveTo>
                  <a:lnTo>
                    <a:pt x="0" y="2965"/>
                  </a:lnTo>
                  <a:lnTo>
                    <a:pt x="0" y="4632"/>
                  </a:lnTo>
                  <a:lnTo>
                    <a:pt x="4560" y="1667"/>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38;p36">
              <a:extLst>
                <a:ext uri="{FF2B5EF4-FFF2-40B4-BE49-F238E27FC236}">
                  <a16:creationId xmlns:a16="http://schemas.microsoft.com/office/drawing/2014/main" xmlns="" id="{59DB3BD5-DD9A-3631-51A0-EBF7DE0A2E3C}"/>
                </a:ext>
              </a:extLst>
            </p:cNvPr>
            <p:cNvSpPr/>
            <p:nvPr/>
          </p:nvSpPr>
          <p:spPr>
            <a:xfrm>
              <a:off x="278300" y="4125050"/>
              <a:ext cx="114025" cy="115800"/>
            </a:xfrm>
            <a:custGeom>
              <a:avLst/>
              <a:gdLst/>
              <a:ahLst/>
              <a:cxnLst/>
              <a:rect l="l" t="t" r="r" b="b"/>
              <a:pathLst>
                <a:path w="4561" h="4632" extrusionOk="0">
                  <a:moveTo>
                    <a:pt x="0" y="0"/>
                  </a:moveTo>
                  <a:lnTo>
                    <a:pt x="0" y="1667"/>
                  </a:lnTo>
                  <a:lnTo>
                    <a:pt x="4560" y="4632"/>
                  </a:lnTo>
                  <a:lnTo>
                    <a:pt x="4560" y="296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739;p36">
              <a:extLst>
                <a:ext uri="{FF2B5EF4-FFF2-40B4-BE49-F238E27FC236}">
                  <a16:creationId xmlns:a16="http://schemas.microsoft.com/office/drawing/2014/main" xmlns="" id="{7DBDA607-AB85-DD7E-5543-24B77CABC04D}"/>
                </a:ext>
              </a:extLst>
            </p:cNvPr>
            <p:cNvSpPr/>
            <p:nvPr/>
          </p:nvSpPr>
          <p:spPr>
            <a:xfrm>
              <a:off x="164300" y="4219400"/>
              <a:ext cx="114025" cy="116100"/>
            </a:xfrm>
            <a:custGeom>
              <a:avLst/>
              <a:gdLst/>
              <a:ahLst/>
              <a:cxnLst/>
              <a:rect l="l" t="t" r="r" b="b"/>
              <a:pathLst>
                <a:path w="4561" h="4644" extrusionOk="0">
                  <a:moveTo>
                    <a:pt x="4560" y="0"/>
                  </a:moveTo>
                  <a:lnTo>
                    <a:pt x="0" y="2977"/>
                  </a:lnTo>
                  <a:lnTo>
                    <a:pt x="0" y="4644"/>
                  </a:lnTo>
                  <a:lnTo>
                    <a:pt x="4560" y="1691"/>
                  </a:lnTo>
                  <a:lnTo>
                    <a:pt x="4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740;p36">
              <a:extLst>
                <a:ext uri="{FF2B5EF4-FFF2-40B4-BE49-F238E27FC236}">
                  <a16:creationId xmlns:a16="http://schemas.microsoft.com/office/drawing/2014/main" xmlns="" id="{C1467C58-0E2A-8783-20BF-6004E2152EB7}"/>
                </a:ext>
              </a:extLst>
            </p:cNvPr>
            <p:cNvSpPr/>
            <p:nvPr/>
          </p:nvSpPr>
          <p:spPr>
            <a:xfrm>
              <a:off x="278300" y="4219400"/>
              <a:ext cx="114025" cy="116100"/>
            </a:xfrm>
            <a:custGeom>
              <a:avLst/>
              <a:gdLst/>
              <a:ahLst/>
              <a:cxnLst/>
              <a:rect l="l" t="t" r="r" b="b"/>
              <a:pathLst>
                <a:path w="4561" h="4644" extrusionOk="0">
                  <a:moveTo>
                    <a:pt x="0" y="0"/>
                  </a:moveTo>
                  <a:lnTo>
                    <a:pt x="0" y="1691"/>
                  </a:lnTo>
                  <a:lnTo>
                    <a:pt x="4560" y="4644"/>
                  </a:lnTo>
                  <a:lnTo>
                    <a:pt x="4560" y="297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TextBox 70">
            <a:extLst>
              <a:ext uri="{FF2B5EF4-FFF2-40B4-BE49-F238E27FC236}">
                <a16:creationId xmlns:a16="http://schemas.microsoft.com/office/drawing/2014/main" xmlns="" id="{51B6DA3B-D740-AED5-522F-2F5DFF5AC64B}"/>
              </a:ext>
            </a:extLst>
          </p:cNvPr>
          <p:cNvSpPr txBox="1"/>
          <p:nvPr/>
        </p:nvSpPr>
        <p:spPr>
          <a:xfrm>
            <a:off x="276625" y="606693"/>
            <a:ext cx="8344695" cy="3880421"/>
          </a:xfrm>
          <a:prstGeom prst="rect">
            <a:avLst/>
          </a:prstGeom>
          <a:noFill/>
        </p:spPr>
        <p:txBody>
          <a:bodyPr wrap="square">
            <a:spAutoFit/>
          </a:bodyPr>
          <a:lstStyle/>
          <a:p>
            <a:pPr>
              <a:lnSpc>
                <a:spcPct val="107000"/>
              </a:lnSpc>
              <a:spcAft>
                <a:spcPts val="800"/>
              </a:spcAft>
            </a:pPr>
            <a:r>
              <a:rPr lang="en-US" b="1" dirty="0">
                <a:latin typeface="Garamond" panose="02020404030301010803" pitchFamily="18" charset="0"/>
              </a:rPr>
              <a:t>2014 Rules and Amendments</a:t>
            </a:r>
            <a:endParaRPr lang="en-US" dirty="0">
              <a:latin typeface="Garamond" panose="02020404030301010803" pitchFamily="18" charset="0"/>
            </a:endParaRPr>
          </a:p>
          <a:p>
            <a:pPr marL="285750" indent="-285750">
              <a:buFont typeface="Wingdings" panose="05000000000000000000" pitchFamily="2" charset="2"/>
              <a:buChar char="§"/>
            </a:pPr>
            <a:r>
              <a:rPr lang="en-US" b="1" dirty="0">
                <a:latin typeface="Garamond" panose="02020404030301010803" pitchFamily="18" charset="0"/>
              </a:rPr>
              <a:t>2014</a:t>
            </a:r>
            <a:r>
              <a:rPr lang="en-US" dirty="0">
                <a:latin typeface="Garamond" panose="02020404030301010803" pitchFamily="18" charset="0"/>
              </a:rPr>
              <a:t>: Companies (Cost Records and Audit) Rules notified.</a:t>
            </a:r>
          </a:p>
          <a:p>
            <a:pPr marL="285750" indent="-285750">
              <a:buFont typeface="Wingdings" panose="05000000000000000000" pitchFamily="2" charset="2"/>
              <a:buChar char="§"/>
            </a:pPr>
            <a:r>
              <a:rPr lang="en-US" dirty="0">
                <a:latin typeface="Garamond" panose="02020404030301010803" pitchFamily="18" charset="0"/>
              </a:rPr>
              <a:t>Amendments made in 2015, 2016, 2017, 2018, and 2019.</a:t>
            </a:r>
          </a:p>
          <a:p>
            <a:pPr marL="285750" indent="-285750">
              <a:buFont typeface="Wingdings" panose="05000000000000000000" pitchFamily="2" charset="2"/>
              <a:buChar char="§"/>
            </a:pPr>
            <a:r>
              <a:rPr lang="en-US" dirty="0">
                <a:latin typeface="Garamond" panose="02020404030301010803" pitchFamily="18" charset="0"/>
              </a:rPr>
              <a:t>Companies with turnover of ₹ 35 Crore or more required to maintain the Cost Records.</a:t>
            </a:r>
          </a:p>
          <a:p>
            <a:pPr marL="285750" indent="-285750">
              <a:buFont typeface="Wingdings" panose="05000000000000000000" pitchFamily="2" charset="2"/>
              <a:buChar char="§"/>
            </a:pPr>
            <a:r>
              <a:rPr lang="en-US" dirty="0">
                <a:latin typeface="Garamond" panose="02020404030301010803" pitchFamily="18" charset="0"/>
              </a:rPr>
              <a:t>Cost Audits for specified companies in regulated and non-regulated industries.</a:t>
            </a:r>
          </a:p>
          <a:p>
            <a:endParaRPr lang="en-US" b="1" dirty="0">
              <a:latin typeface="Garamond" panose="02020404030301010803" pitchFamily="18" charset="0"/>
            </a:endParaRPr>
          </a:p>
          <a:p>
            <a:r>
              <a:rPr lang="en-US" b="1" dirty="0">
                <a:latin typeface="Garamond" panose="02020404030301010803" pitchFamily="18" charset="0"/>
              </a:rPr>
              <a:t>Impact and Observations</a:t>
            </a:r>
          </a:p>
          <a:p>
            <a:endParaRPr lang="en-US" dirty="0">
              <a:latin typeface="Garamond" panose="02020404030301010803" pitchFamily="18" charset="0"/>
            </a:endParaRPr>
          </a:p>
          <a:p>
            <a:pPr marL="285750" indent="-285750">
              <a:buFont typeface="Wingdings" panose="05000000000000000000" pitchFamily="2" charset="2"/>
              <a:buChar char="§"/>
            </a:pPr>
            <a:r>
              <a:rPr lang="en-US" dirty="0">
                <a:latin typeface="Garamond" panose="02020404030301010803" pitchFamily="18" charset="0"/>
              </a:rPr>
              <a:t>Cost audit framework aimed at improving corporate efficiency and resource utilization.</a:t>
            </a:r>
          </a:p>
          <a:p>
            <a:pPr marL="285750" indent="-285750">
              <a:buFont typeface="Wingdings" panose="05000000000000000000" pitchFamily="2" charset="2"/>
              <a:buChar char="§"/>
            </a:pPr>
            <a:r>
              <a:rPr lang="en-US" dirty="0">
                <a:latin typeface="Garamond" panose="02020404030301010803" pitchFamily="18" charset="0"/>
              </a:rPr>
              <a:t>Adoption of structured cost accounting and reporting systems.</a:t>
            </a:r>
          </a:p>
          <a:p>
            <a:pPr marL="285750" indent="-285750">
              <a:buFont typeface="Wingdings" panose="05000000000000000000" pitchFamily="2" charset="2"/>
              <a:buChar char="§"/>
            </a:pPr>
            <a:r>
              <a:rPr lang="en-US" dirty="0">
                <a:latin typeface="Garamond" panose="02020404030301010803" pitchFamily="18" charset="0"/>
              </a:rPr>
              <a:t>Enhanced decision-making for management and stakeholders.</a:t>
            </a:r>
          </a:p>
          <a:p>
            <a:endParaRPr lang="en-US" b="1" dirty="0">
              <a:latin typeface="Garamond" panose="02020404030301010803" pitchFamily="18" charset="0"/>
            </a:endParaRPr>
          </a:p>
          <a:p>
            <a:r>
              <a:rPr lang="en-US" b="1" dirty="0">
                <a:latin typeface="Garamond" panose="02020404030301010803" pitchFamily="18" charset="0"/>
              </a:rPr>
              <a:t>Coverage of Industries</a:t>
            </a:r>
          </a:p>
          <a:p>
            <a:endParaRPr lang="en-US" dirty="0">
              <a:latin typeface="Garamond" panose="02020404030301010803" pitchFamily="18" charset="0"/>
            </a:endParaRPr>
          </a:p>
          <a:p>
            <a:pPr marL="285750" indent="-285750">
              <a:buFont typeface="Wingdings" panose="05000000000000000000" pitchFamily="2" charset="2"/>
              <a:buChar char="§"/>
            </a:pPr>
            <a:r>
              <a:rPr lang="en-US" dirty="0">
                <a:latin typeface="Garamond" panose="02020404030301010803" pitchFamily="18" charset="0"/>
              </a:rPr>
              <a:t>Sectors include defense, agriculture, infrastructure, healthcare, and mass consumption products.</a:t>
            </a:r>
          </a:p>
          <a:p>
            <a:pPr marL="285750" indent="-285750">
              <a:buFont typeface="Wingdings" panose="05000000000000000000" pitchFamily="2" charset="2"/>
              <a:buChar char="§"/>
            </a:pPr>
            <a:r>
              <a:rPr lang="en-US" dirty="0">
                <a:latin typeface="Garamond" panose="02020404030301010803" pitchFamily="18" charset="0"/>
              </a:rPr>
              <a:t>Examples: fertilizers, telecommunications, pharmaceuticals, education services.</a:t>
            </a:r>
          </a:p>
          <a:p>
            <a:pPr marL="171450" indent="-171450">
              <a:lnSpc>
                <a:spcPct val="107000"/>
              </a:lnSpc>
              <a:spcAft>
                <a:spcPts val="800"/>
              </a:spcAft>
              <a:buFont typeface="Courier New" panose="02070309020205020404" pitchFamily="49" charset="0"/>
              <a:buChar char="o"/>
            </a:pPr>
            <a:endParaRPr lang="en-US" dirty="0">
              <a:latin typeface="Garamond" panose="02020404030301010803" pitchFamily="18" charset="0"/>
            </a:endParaRPr>
          </a:p>
        </p:txBody>
      </p:sp>
    </p:spTree>
    <p:extLst>
      <p:ext uri="{BB962C8B-B14F-4D97-AF65-F5344CB8AC3E}">
        <p14:creationId xmlns:p14="http://schemas.microsoft.com/office/powerpoint/2010/main" xmlns="" val="1166674761"/>
      </p:ext>
    </p:extLst>
  </p:cSld>
  <p:clrMapOvr>
    <a:masterClrMapping/>
  </p:clrMapOvr>
</p:sld>
</file>

<file path=ppt/theme/theme1.xml><?xml version="1.0" encoding="utf-8"?>
<a:theme xmlns:a="http://schemas.openxmlformats.org/drawingml/2006/main" name="Inventory Controller CV by Slidesgo">
  <a:themeElements>
    <a:clrScheme name="Simple Light">
      <a:dk1>
        <a:srgbClr val="0A090C"/>
      </a:dk1>
      <a:lt1>
        <a:srgbClr val="F0EDEE"/>
      </a:lt1>
      <a:dk2>
        <a:srgbClr val="07393C"/>
      </a:dk2>
      <a:lt2>
        <a:srgbClr val="2C666E"/>
      </a:lt2>
      <a:accent1>
        <a:srgbClr val="1F7481"/>
      </a:accent1>
      <a:accent2>
        <a:srgbClr val="1B9AAA"/>
      </a:accent2>
      <a:accent3>
        <a:srgbClr val="CFCFCF"/>
      </a:accent3>
      <a:accent4>
        <a:srgbClr val="AFAFA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41097</TotalTime>
  <Words>5209</Words>
  <Application>Microsoft Office PowerPoint</Application>
  <PresentationFormat>On-screen Show (16:9)</PresentationFormat>
  <Paragraphs>479</Paragraphs>
  <Slides>36</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Arial</vt:lpstr>
      <vt:lpstr>Garamond</vt:lpstr>
      <vt:lpstr>Montserrat</vt:lpstr>
      <vt:lpstr>Arimo</vt:lpstr>
      <vt:lpstr>Times New Roman</vt:lpstr>
      <vt:lpstr>Open Sans</vt:lpstr>
      <vt:lpstr>Wingdings</vt:lpstr>
      <vt:lpstr>SimSun</vt:lpstr>
      <vt:lpstr>Calibri</vt:lpstr>
      <vt:lpstr>Courier New</vt:lpstr>
      <vt:lpstr>TimesNewRomanPSMT</vt:lpstr>
      <vt:lpstr>Bebas Neue</vt:lpstr>
      <vt:lpstr>Nunito Light</vt:lpstr>
      <vt:lpstr>Titillium</vt:lpstr>
      <vt:lpstr>Inventory Controller CV by Slidesgo</vt:lpstr>
      <vt:lpstr>Discussion Session Committee Report on Cost Audit &amp; Cost Records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Mysteries of Inventory Valuation 142(2A) IT Act’1961</dc:title>
  <dc:creator>Rakshit</dc:creator>
  <cp:lastModifiedBy>User</cp:lastModifiedBy>
  <cp:revision>71</cp:revision>
  <dcterms:modified xsi:type="dcterms:W3CDTF">2024-08-06T05:35:18Z</dcterms:modified>
</cp:coreProperties>
</file>