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docx" ContentType="application/vnd.openxmlformats-officedocument.wordprocessingml.document"/>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7.xml" ContentType="application/vnd.ms-office.drawingml.diagramDrawing+xml"/>
  <Override PartName="/ppt/diagrams/drawing12.xml" ContentType="application/vnd.ms-office.drawingml.diagramDrawing+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quickStyle7.xml" ContentType="application/vnd.openxmlformats-officedocument.drawingml.diagramStyle+xml"/>
  <Override PartName="/ppt/diagrams/layout11.xml" ContentType="application/vnd.openxmlformats-officedocument.drawingml.diagramLayout+xml"/>
  <Override PartName="/ppt/diagrams/drawing10.xml" ContentType="application/vnd.ms-office.drawingml.diagramDrawing+xml"/>
  <Override PartName="/ppt/diagrams/drawing5.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diagrams/colors2.xml" ContentType="application/vnd.openxmlformats-officedocument.drawingml.diagramColors+xml"/>
  <Default Extension="png" ContentType="image/png"/>
  <Override PartName="/ppt/notesSlides/notesSlide1.xml" ContentType="application/vnd.openxmlformats-officedocument.presentationml.notesSlide+xml"/>
  <Override PartName="/ppt/diagrams/quickStyle5.xml" ContentType="application/vnd.openxmlformats-officedocument.drawingml.diagramStyle+xml"/>
  <Override PartName="/ppt/notesSlides/notesSlide3.xml" ContentType="application/vnd.openxmlformats-officedocument.presentationml.notesSlide+xml"/>
  <Override PartName="/ppt/diagrams/colors1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colors10.xml" ContentType="application/vnd.openxmlformats-officedocument.drawingml.diagramColors+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Override PartName="/ppt/diagrams/layout8.xml" ContentType="application/vnd.openxmlformats-officedocument.drawingml.diagramLayout+xml"/>
  <Default Extension="jpeg" ContentType="image/jpeg"/>
  <Override PartName="/ppt/diagrams/data12.xml" ContentType="application/vnd.openxmlformats-officedocument.drawingml.diagramData+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Default Extension="vml" ContentType="application/vnd.openxmlformats-officedocument.vmlDrawing"/>
  <Override PartName="/ppt/diagrams/quickStyle12.xml" ContentType="application/vnd.openxmlformats-officedocument.drawingml.diagramStyle+xml"/>
  <Override PartName="/ppt/diagrams/drawing8.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diagrams/drawing6.xml" ContentType="application/vnd.ms-office.drawingml.diagramDrawing+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docProps/core.xml" ContentType="application/vnd.openxmlformats-package.core-properties+xml"/>
  <Default Extension="mp4" ContentType="video/mp4"/>
  <Override PartName="/ppt/diagrams/drawing4.xml" ContentType="application/vnd.ms-office.drawingml.diagramDrawing+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4" r:id="rId1"/>
  </p:sldMasterIdLst>
  <p:notesMasterIdLst>
    <p:notesMasterId r:id="rId37"/>
  </p:notesMasterIdLst>
  <p:sldIdLst>
    <p:sldId id="256" r:id="rId2"/>
    <p:sldId id="257" r:id="rId3"/>
    <p:sldId id="260" r:id="rId4"/>
    <p:sldId id="258" r:id="rId5"/>
    <p:sldId id="292" r:id="rId6"/>
    <p:sldId id="285" r:id="rId7"/>
    <p:sldId id="297" r:id="rId8"/>
    <p:sldId id="293" r:id="rId9"/>
    <p:sldId id="314" r:id="rId10"/>
    <p:sldId id="298" r:id="rId11"/>
    <p:sldId id="299" r:id="rId12"/>
    <p:sldId id="300" r:id="rId13"/>
    <p:sldId id="301" r:id="rId14"/>
    <p:sldId id="302" r:id="rId15"/>
    <p:sldId id="303" r:id="rId16"/>
    <p:sldId id="305" r:id="rId17"/>
    <p:sldId id="307" r:id="rId18"/>
    <p:sldId id="270" r:id="rId19"/>
    <p:sldId id="306" r:id="rId20"/>
    <p:sldId id="295" r:id="rId21"/>
    <p:sldId id="272" r:id="rId22"/>
    <p:sldId id="315" r:id="rId23"/>
    <p:sldId id="273" r:id="rId24"/>
    <p:sldId id="308" r:id="rId25"/>
    <p:sldId id="309" r:id="rId26"/>
    <p:sldId id="310" r:id="rId27"/>
    <p:sldId id="311" r:id="rId28"/>
    <p:sldId id="279" r:id="rId29"/>
    <p:sldId id="312" r:id="rId30"/>
    <p:sldId id="313" r:id="rId31"/>
    <p:sldId id="281" r:id="rId32"/>
    <p:sldId id="283" r:id="rId33"/>
    <p:sldId id="291" r:id="rId34"/>
    <p:sldId id="288" r:id="rId35"/>
    <p:sldId id="289" r:id="rId36"/>
  </p:sldIdLst>
  <p:sldSz cx="9144000" cy="6858000" type="screen4x3"/>
  <p:notesSz cx="6761163"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A3E0"/>
    <a:srgbClr val="8FFFEA"/>
    <a:srgbClr val="2FC9FF"/>
    <a:srgbClr val="94E6E4"/>
    <a:srgbClr val="9966FF"/>
    <a:srgbClr val="FFC1C1"/>
    <a:srgbClr val="203864"/>
    <a:srgbClr val="F19B61"/>
    <a:srgbClr val="5BBDFF"/>
    <a:srgbClr val="C39B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1" autoAdjust="0"/>
    <p:restoredTop sz="94669" autoAdjust="0"/>
  </p:normalViewPr>
  <p:slideViewPr>
    <p:cSldViewPr>
      <p:cViewPr varScale="1">
        <p:scale>
          <a:sx n="69" d="100"/>
          <a:sy n="69" d="100"/>
        </p:scale>
        <p:origin x="-1398" y="-102"/>
      </p:cViewPr>
      <p:guideLst>
        <p:guide orient="horz" pos="2160"/>
        <p:guide pos="2880"/>
      </p:guideLst>
    </p:cSldViewPr>
  </p:slideViewPr>
  <p:outlineViewPr>
    <p:cViewPr>
      <p:scale>
        <a:sx n="33" d="100"/>
        <a:sy n="33" d="100"/>
      </p:scale>
      <p:origin x="0" y="5904"/>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_rels/data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iagrams/_rels/data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41.png"/><Relationship Id="rId1" Type="http://schemas.openxmlformats.org/officeDocument/2006/relationships/image" Target="../media/image161.png"/></Relationships>
</file>

<file path=ppt/diagrams/_rels/drawing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11.png"/></Relationships>
</file>

<file path=ppt/diagrams/_rels/drawing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image" Target="../media/image31.png"/><Relationship Id="rId5" Type="http://schemas.openxmlformats.org/officeDocument/2006/relationships/image" Target="../media/image71.png"/><Relationship Id="rId4" Type="http://schemas.openxmlformats.org/officeDocument/2006/relationships/image" Target="../media/image61.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044EC2-F1C4-410B-B553-63CA708A2E48}" type="doc">
      <dgm:prSet loTypeId="urn:microsoft.com/office/officeart/2008/layout/VerticalCurvedList" loCatId="list" qsTypeId="urn:microsoft.com/office/officeart/2005/8/quickstyle/3d2" qsCatId="3D" csTypeId="urn:microsoft.com/office/officeart/2005/8/colors/accent0_1" csCatId="mainScheme" phldr="1"/>
      <dgm:spPr/>
      <dgm:t>
        <a:bodyPr/>
        <a:lstStyle/>
        <a:p>
          <a:endParaRPr lang="en-IN"/>
        </a:p>
      </dgm:t>
    </dgm:pt>
    <dgm:pt modelId="{919B929A-ABA2-4CE9-BE88-5215EC4DD1B6}">
      <dgm:prSet/>
      <dgm:spPr>
        <a:ln>
          <a:solidFill>
            <a:schemeClr val="tx1"/>
          </a:solidFill>
        </a:ln>
        <a:effectLst>
          <a:outerShdw blurRad="50800" dist="38100" dir="2700000" algn="tl" rotWithShape="0">
            <a:prstClr val="black">
              <a:alpha val="40000"/>
            </a:prstClr>
          </a:outerShdw>
          <a:softEdge rad="12700"/>
        </a:effectLst>
        <a:scene3d>
          <a:camera prst="perspectiveFront"/>
          <a:lightRig rig="threePt" dir="t">
            <a:rot lat="0" lon="0" rev="7500000"/>
          </a:lightRig>
        </a:scene3d>
        <a:sp3d prstMaterial="dkEdge">
          <a:bevelT w="127000" h="25400" prst="angle"/>
          <a:bevelB/>
        </a:sp3d>
      </dgm:spPr>
      <dgm:t>
        <a:bodyPr/>
        <a:lstStyle/>
        <a:p>
          <a:pPr rtl="0"/>
          <a:r>
            <a:rPr lang="en-US" dirty="0" smtClean="0">
              <a:latin typeface="+mn-lt"/>
            </a:rPr>
            <a:t>Applicability of cost Audit and Companies (cost records and audit) Rules, 2014. </a:t>
          </a:r>
          <a:endParaRPr lang="en-US" dirty="0">
            <a:latin typeface="+mn-lt"/>
          </a:endParaRPr>
        </a:p>
      </dgm:t>
    </dgm:pt>
    <dgm:pt modelId="{D5A8D111-F97E-4386-8731-26F24F839D3B}" type="parTrans" cxnId="{8768E3FE-B4AD-4A48-8B61-070C6C2BD783}">
      <dgm:prSet/>
      <dgm:spPr/>
      <dgm:t>
        <a:bodyPr/>
        <a:lstStyle/>
        <a:p>
          <a:endParaRPr lang="en-IN">
            <a:solidFill>
              <a:schemeClr val="tx1"/>
            </a:solidFill>
          </a:endParaRPr>
        </a:p>
      </dgm:t>
    </dgm:pt>
    <dgm:pt modelId="{D98CB06F-F6E3-4DCB-BDB9-295564E0BE9C}" type="sibTrans" cxnId="{8768E3FE-B4AD-4A48-8B61-070C6C2BD783}">
      <dgm:prSet/>
      <dgm:spPr/>
      <dgm:t>
        <a:bodyPr/>
        <a:lstStyle/>
        <a:p>
          <a:endParaRPr lang="en-IN">
            <a:solidFill>
              <a:schemeClr val="tx1"/>
            </a:solidFill>
          </a:endParaRPr>
        </a:p>
      </dgm:t>
    </dgm:pt>
    <dgm:pt modelId="{52562599-5D53-4F10-AB48-DF16D2975164}">
      <dgm:prSet/>
      <dgm:spPr>
        <a:ln>
          <a:solidFill>
            <a:schemeClr val="tx1"/>
          </a:solidFill>
        </a:ln>
        <a:effectLst>
          <a:outerShdw blurRad="50800" dist="38100" dir="2700000" algn="tl" rotWithShape="0">
            <a:prstClr val="black">
              <a:alpha val="40000"/>
            </a:prstClr>
          </a:outerShdw>
          <a:softEdge rad="12700"/>
        </a:effectLst>
        <a:scene3d>
          <a:camera prst="perspectiveFront"/>
          <a:lightRig rig="threePt" dir="t">
            <a:rot lat="0" lon="0" rev="7500000"/>
          </a:lightRig>
        </a:scene3d>
        <a:sp3d prstMaterial="dkEdge">
          <a:bevelT w="127000" h="25400" prst="angle"/>
          <a:bevelB/>
        </a:sp3d>
      </dgm:spPr>
      <dgm:t>
        <a:bodyPr/>
        <a:lstStyle/>
        <a:p>
          <a:pPr rtl="0"/>
          <a:r>
            <a:rPr lang="en-US" dirty="0" smtClean="0">
              <a:solidFill>
                <a:schemeClr val="tx1"/>
              </a:solidFill>
              <a:latin typeface="+mn-lt"/>
            </a:rPr>
            <a:t>In Costing more than 2 utility schedule are give services to each other.</a:t>
          </a:r>
          <a:endParaRPr lang="en-IN" dirty="0">
            <a:solidFill>
              <a:schemeClr val="tx1"/>
            </a:solidFill>
            <a:latin typeface="+mn-lt"/>
          </a:endParaRPr>
        </a:p>
      </dgm:t>
    </dgm:pt>
    <dgm:pt modelId="{B7BF83AD-1FDD-4A60-A0B5-53DA22A3FD69}" type="parTrans" cxnId="{64AFB989-E759-49D9-A66C-85A3DE27841B}">
      <dgm:prSet/>
      <dgm:spPr/>
      <dgm:t>
        <a:bodyPr/>
        <a:lstStyle/>
        <a:p>
          <a:endParaRPr lang="en-IN">
            <a:solidFill>
              <a:schemeClr val="tx1"/>
            </a:solidFill>
          </a:endParaRPr>
        </a:p>
      </dgm:t>
    </dgm:pt>
    <dgm:pt modelId="{6EB10E7E-7C45-426C-A285-F92C0FFD9B7D}" type="sibTrans" cxnId="{64AFB989-E759-49D9-A66C-85A3DE27841B}">
      <dgm:prSet/>
      <dgm:spPr/>
      <dgm:t>
        <a:bodyPr/>
        <a:lstStyle/>
        <a:p>
          <a:endParaRPr lang="en-IN">
            <a:solidFill>
              <a:schemeClr val="tx1"/>
            </a:solidFill>
          </a:endParaRPr>
        </a:p>
      </dgm:t>
    </dgm:pt>
    <dgm:pt modelId="{92E254C1-6BEA-4A04-9AF4-3C0AD4177003}">
      <dgm:prSet/>
      <dgm:spPr>
        <a:ln>
          <a:solidFill>
            <a:schemeClr val="tx1"/>
          </a:solidFill>
        </a:ln>
        <a:effectLst>
          <a:outerShdw blurRad="50800" dist="38100" dir="2700000" algn="tl" rotWithShape="0">
            <a:prstClr val="black">
              <a:alpha val="40000"/>
            </a:prstClr>
          </a:outerShdw>
          <a:softEdge rad="12700"/>
        </a:effectLst>
        <a:scene3d>
          <a:camera prst="perspectiveFront"/>
          <a:lightRig rig="threePt" dir="t">
            <a:rot lat="0" lon="0" rev="7500000"/>
          </a:lightRig>
        </a:scene3d>
        <a:sp3d prstMaterial="dkEdge">
          <a:bevelT w="127000" h="25400" prst="angle"/>
          <a:bevelB/>
        </a:sp3d>
      </dgm:spPr>
      <dgm:t>
        <a:bodyPr/>
        <a:lstStyle/>
        <a:p>
          <a:pPr rtl="0"/>
          <a:r>
            <a:rPr lang="en-US" dirty="0" smtClean="0">
              <a:solidFill>
                <a:schemeClr val="tx1"/>
              </a:solidFill>
              <a:latin typeface="+mn-lt"/>
            </a:rPr>
            <a:t>Applicability of cost Audit and important interpretation of the </a:t>
          </a:r>
          <a:r>
            <a:rPr lang="en-US" u="sng" dirty="0" smtClean="0">
              <a:solidFill>
                <a:schemeClr val="tx1"/>
              </a:solidFill>
              <a:latin typeface="+mn-lt"/>
            </a:rPr>
            <a:t>Companies (cost records and audit) Rules, 2014</a:t>
          </a:r>
          <a:r>
            <a:rPr lang="en-US" dirty="0" smtClean="0">
              <a:solidFill>
                <a:schemeClr val="tx1"/>
              </a:solidFill>
              <a:latin typeface="+mn-lt"/>
            </a:rPr>
            <a:t>.</a:t>
          </a:r>
          <a:endParaRPr lang="en-IN" dirty="0">
            <a:solidFill>
              <a:schemeClr val="tx1"/>
            </a:solidFill>
            <a:latin typeface="+mn-lt"/>
          </a:endParaRPr>
        </a:p>
      </dgm:t>
    </dgm:pt>
    <dgm:pt modelId="{26D9D2F5-57A9-45E9-AEA9-6B58E1C0D0A9}" type="parTrans" cxnId="{49DFD7B0-3F8A-4A18-B8DB-EE956493A446}">
      <dgm:prSet/>
      <dgm:spPr/>
      <dgm:t>
        <a:bodyPr/>
        <a:lstStyle/>
        <a:p>
          <a:endParaRPr lang="en-IN">
            <a:solidFill>
              <a:schemeClr val="tx1"/>
            </a:solidFill>
          </a:endParaRPr>
        </a:p>
      </dgm:t>
    </dgm:pt>
    <dgm:pt modelId="{456458C3-B0D5-42FE-8C98-8A0A620224FB}" type="sibTrans" cxnId="{49DFD7B0-3F8A-4A18-B8DB-EE956493A446}">
      <dgm:prSet/>
      <dgm:spPr/>
      <dgm:t>
        <a:bodyPr/>
        <a:lstStyle/>
        <a:p>
          <a:endParaRPr lang="en-IN">
            <a:solidFill>
              <a:schemeClr val="tx1"/>
            </a:solidFill>
          </a:endParaRPr>
        </a:p>
      </dgm:t>
    </dgm:pt>
    <dgm:pt modelId="{74398584-FC07-4D6B-8D62-C9C24157A477}">
      <dgm:prSet/>
      <dgm:spPr>
        <a:ln>
          <a:solidFill>
            <a:schemeClr val="tx1"/>
          </a:solidFill>
        </a:ln>
        <a:effectLst>
          <a:outerShdw blurRad="50800" dist="38100" dir="2700000" algn="tl" rotWithShape="0">
            <a:prstClr val="black">
              <a:alpha val="40000"/>
            </a:prstClr>
          </a:outerShdw>
          <a:softEdge rad="12700"/>
        </a:effectLst>
        <a:scene3d>
          <a:camera prst="perspectiveFront"/>
          <a:lightRig rig="threePt" dir="t">
            <a:rot lat="0" lon="0" rev="7500000"/>
          </a:lightRig>
        </a:scene3d>
        <a:sp3d prstMaterial="dkEdge">
          <a:bevelT w="127000" h="25400" prst="angle"/>
          <a:bevelB/>
        </a:sp3d>
      </dgm:spPr>
      <dgm:t>
        <a:bodyPr/>
        <a:lstStyle/>
        <a:p>
          <a:pPr rtl="0"/>
          <a:r>
            <a:rPr lang="en-US" dirty="0" smtClean="0">
              <a:solidFill>
                <a:schemeClr val="tx1"/>
              </a:solidFill>
              <a:latin typeface="+mn-lt"/>
            </a:rPr>
            <a:t>Methodology of Valuation of work in progress.</a:t>
          </a:r>
          <a:endParaRPr lang="en-IN" dirty="0">
            <a:solidFill>
              <a:schemeClr val="tx1"/>
            </a:solidFill>
            <a:latin typeface="+mn-lt"/>
          </a:endParaRPr>
        </a:p>
      </dgm:t>
    </dgm:pt>
    <dgm:pt modelId="{8FBC683C-BCFA-4E25-B338-88328460D058}" type="parTrans" cxnId="{CAF3F6CF-586D-4A0B-A429-E577682720F4}">
      <dgm:prSet/>
      <dgm:spPr/>
      <dgm:t>
        <a:bodyPr/>
        <a:lstStyle/>
        <a:p>
          <a:endParaRPr lang="en-IN">
            <a:solidFill>
              <a:schemeClr val="tx1"/>
            </a:solidFill>
          </a:endParaRPr>
        </a:p>
      </dgm:t>
    </dgm:pt>
    <dgm:pt modelId="{7FB9D8D8-F3E7-4532-9E3F-9AA97DB394D1}" type="sibTrans" cxnId="{CAF3F6CF-586D-4A0B-A429-E577682720F4}">
      <dgm:prSet/>
      <dgm:spPr/>
      <dgm:t>
        <a:bodyPr/>
        <a:lstStyle/>
        <a:p>
          <a:endParaRPr lang="en-IN">
            <a:solidFill>
              <a:schemeClr val="tx1"/>
            </a:solidFill>
          </a:endParaRPr>
        </a:p>
      </dgm:t>
    </dgm:pt>
    <dgm:pt modelId="{85D4B1C9-5FEA-4439-BBC5-0C96D12E73E8}">
      <dgm:prSet/>
      <dgm:spPr>
        <a:ln>
          <a:solidFill>
            <a:schemeClr val="tx1"/>
          </a:solidFill>
        </a:ln>
        <a:effectLst>
          <a:outerShdw blurRad="50800" dist="38100" dir="2700000" algn="tl" rotWithShape="0">
            <a:prstClr val="black">
              <a:alpha val="40000"/>
            </a:prstClr>
          </a:outerShdw>
          <a:softEdge rad="12700"/>
        </a:effectLst>
        <a:scene3d>
          <a:camera prst="perspectiveFront"/>
          <a:lightRig rig="threePt" dir="t">
            <a:rot lat="0" lon="0" rev="7500000"/>
          </a:lightRig>
        </a:scene3d>
        <a:sp3d prstMaterial="dkEdge">
          <a:bevelT w="127000" h="25400" prst="angle"/>
          <a:bevelB/>
        </a:sp3d>
      </dgm:spPr>
      <dgm:t>
        <a:bodyPr/>
        <a:lstStyle/>
        <a:p>
          <a:pPr rtl="0"/>
          <a:r>
            <a:rPr lang="en-US" dirty="0" smtClean="0">
              <a:solidFill>
                <a:schemeClr val="tx1"/>
              </a:solidFill>
              <a:latin typeface="+mn-lt"/>
            </a:rPr>
            <a:t>Abnormal loss of material.</a:t>
          </a:r>
          <a:endParaRPr lang="en-IN" dirty="0">
            <a:solidFill>
              <a:schemeClr val="tx1"/>
            </a:solidFill>
            <a:latin typeface="+mn-lt"/>
          </a:endParaRPr>
        </a:p>
      </dgm:t>
    </dgm:pt>
    <dgm:pt modelId="{5C30C5DA-3BD0-4AFE-A377-186ADBDDD2F6}" type="parTrans" cxnId="{607251F9-0572-4780-82A0-A3C595F61971}">
      <dgm:prSet/>
      <dgm:spPr/>
      <dgm:t>
        <a:bodyPr/>
        <a:lstStyle/>
        <a:p>
          <a:endParaRPr lang="en-IN">
            <a:solidFill>
              <a:schemeClr val="tx1"/>
            </a:solidFill>
          </a:endParaRPr>
        </a:p>
      </dgm:t>
    </dgm:pt>
    <dgm:pt modelId="{3BEF4FBD-146D-42ED-86B9-7C8C4E679A6F}" type="sibTrans" cxnId="{607251F9-0572-4780-82A0-A3C595F61971}">
      <dgm:prSet/>
      <dgm:spPr/>
      <dgm:t>
        <a:bodyPr/>
        <a:lstStyle/>
        <a:p>
          <a:endParaRPr lang="en-IN">
            <a:solidFill>
              <a:schemeClr val="tx1"/>
            </a:solidFill>
          </a:endParaRPr>
        </a:p>
      </dgm:t>
    </dgm:pt>
    <dgm:pt modelId="{A8473C18-BE3F-470F-85C0-85BE815A119C}">
      <dgm:prSet/>
      <dgm:spPr>
        <a:ln>
          <a:solidFill>
            <a:schemeClr val="tx1"/>
          </a:solidFill>
        </a:ln>
        <a:effectLst>
          <a:outerShdw blurRad="50800" dist="38100" dir="2700000" algn="tl" rotWithShape="0">
            <a:prstClr val="black">
              <a:alpha val="40000"/>
            </a:prstClr>
          </a:outerShdw>
          <a:softEdge rad="12700"/>
        </a:effectLst>
        <a:scene3d>
          <a:camera prst="perspectiveFront"/>
          <a:lightRig rig="threePt" dir="t">
            <a:rot lat="0" lon="0" rev="7500000"/>
          </a:lightRig>
        </a:scene3d>
        <a:sp3d prstMaterial="dkEdge">
          <a:bevelT w="127000" h="25400" prst="angle"/>
          <a:bevelB/>
        </a:sp3d>
      </dgm:spPr>
      <dgm:t>
        <a:bodyPr/>
        <a:lstStyle/>
        <a:p>
          <a:pPr rtl="0"/>
          <a:r>
            <a:rPr lang="en-US" dirty="0" smtClean="0">
              <a:solidFill>
                <a:schemeClr val="tx1"/>
              </a:solidFill>
              <a:latin typeface="+mn-lt"/>
            </a:rPr>
            <a:t>Check point in costing.</a:t>
          </a:r>
          <a:endParaRPr lang="en-IN" dirty="0">
            <a:solidFill>
              <a:schemeClr val="tx1"/>
            </a:solidFill>
            <a:latin typeface="+mn-lt"/>
          </a:endParaRPr>
        </a:p>
      </dgm:t>
    </dgm:pt>
    <dgm:pt modelId="{E66AF9E2-BEF4-4A52-A880-635A38AF76AB}" type="parTrans" cxnId="{CA811D85-6051-42F1-87A8-9D070B9376F2}">
      <dgm:prSet/>
      <dgm:spPr/>
      <dgm:t>
        <a:bodyPr/>
        <a:lstStyle/>
        <a:p>
          <a:endParaRPr lang="en-IN">
            <a:solidFill>
              <a:schemeClr val="tx1"/>
            </a:solidFill>
          </a:endParaRPr>
        </a:p>
      </dgm:t>
    </dgm:pt>
    <dgm:pt modelId="{B94FE367-6763-4A67-B1DE-62BCEF9D252F}" type="sibTrans" cxnId="{CA811D85-6051-42F1-87A8-9D070B9376F2}">
      <dgm:prSet/>
      <dgm:spPr/>
      <dgm:t>
        <a:bodyPr/>
        <a:lstStyle/>
        <a:p>
          <a:endParaRPr lang="en-IN">
            <a:solidFill>
              <a:schemeClr val="tx1"/>
            </a:solidFill>
          </a:endParaRPr>
        </a:p>
      </dgm:t>
    </dgm:pt>
    <dgm:pt modelId="{6543E5E0-F21C-47CD-B4CC-342380E67FBB}">
      <dgm:prSet/>
      <dgm:spPr>
        <a:ln>
          <a:solidFill>
            <a:schemeClr val="tx1"/>
          </a:solidFill>
        </a:ln>
        <a:effectLst>
          <a:outerShdw blurRad="50800" dist="38100" dir="2700000" algn="tl" rotWithShape="0">
            <a:prstClr val="black">
              <a:alpha val="40000"/>
            </a:prstClr>
          </a:outerShdw>
          <a:softEdge rad="12700"/>
        </a:effectLst>
        <a:scene3d>
          <a:camera prst="perspectiveFront"/>
          <a:lightRig rig="threePt" dir="t">
            <a:rot lat="0" lon="0" rev="7500000"/>
          </a:lightRig>
        </a:scene3d>
        <a:sp3d prstMaterial="dkEdge">
          <a:bevelT w="127000" h="25400" prst="angle"/>
          <a:bevelB/>
        </a:sp3d>
      </dgm:spPr>
      <dgm:t>
        <a:bodyPr/>
        <a:lstStyle/>
        <a:p>
          <a:pPr rtl="0"/>
          <a:r>
            <a:rPr lang="en-US" dirty="0" smtClean="0">
              <a:solidFill>
                <a:schemeClr val="tx1"/>
              </a:solidFill>
              <a:latin typeface="+mn-lt"/>
            </a:rPr>
            <a:t>Calculation of turbine cost.</a:t>
          </a:r>
          <a:endParaRPr lang="en-IN" dirty="0">
            <a:solidFill>
              <a:schemeClr val="tx1"/>
            </a:solidFill>
            <a:latin typeface="+mn-lt"/>
          </a:endParaRPr>
        </a:p>
      </dgm:t>
    </dgm:pt>
    <dgm:pt modelId="{18AC32F7-3BA9-44A1-948A-CB642B255140}" type="parTrans" cxnId="{FC177987-B5FD-4FF8-BB84-DD5686C785B4}">
      <dgm:prSet/>
      <dgm:spPr/>
      <dgm:t>
        <a:bodyPr/>
        <a:lstStyle/>
        <a:p>
          <a:endParaRPr lang="en-IN">
            <a:solidFill>
              <a:schemeClr val="tx1"/>
            </a:solidFill>
          </a:endParaRPr>
        </a:p>
      </dgm:t>
    </dgm:pt>
    <dgm:pt modelId="{B79ECD20-AA38-4070-95A6-A9309EBCE89D}" type="sibTrans" cxnId="{FC177987-B5FD-4FF8-BB84-DD5686C785B4}">
      <dgm:prSet/>
      <dgm:spPr/>
      <dgm:t>
        <a:bodyPr/>
        <a:lstStyle/>
        <a:p>
          <a:endParaRPr lang="en-IN">
            <a:solidFill>
              <a:schemeClr val="tx1"/>
            </a:solidFill>
          </a:endParaRPr>
        </a:p>
      </dgm:t>
    </dgm:pt>
    <dgm:pt modelId="{1B3F4534-A19B-404D-8CC9-C4F4E533B833}">
      <dgm:prSet/>
      <dgm:spPr/>
      <dgm:t>
        <a:bodyPr/>
        <a:lstStyle/>
        <a:p>
          <a:endParaRPr lang="en-IN"/>
        </a:p>
      </dgm:t>
    </dgm:pt>
    <dgm:pt modelId="{FE312D0B-AABC-4D34-968E-06279EA92C8B}" type="parTrans" cxnId="{B374C345-A3D6-4553-915C-2579893681D5}">
      <dgm:prSet/>
      <dgm:spPr/>
      <dgm:t>
        <a:bodyPr/>
        <a:lstStyle/>
        <a:p>
          <a:endParaRPr lang="en-IN">
            <a:solidFill>
              <a:schemeClr val="tx1"/>
            </a:solidFill>
          </a:endParaRPr>
        </a:p>
      </dgm:t>
    </dgm:pt>
    <dgm:pt modelId="{26F16B3E-EB4A-472E-9A7C-1E67F9AC7372}" type="sibTrans" cxnId="{B374C345-A3D6-4553-915C-2579893681D5}">
      <dgm:prSet/>
      <dgm:spPr/>
      <dgm:t>
        <a:bodyPr/>
        <a:lstStyle/>
        <a:p>
          <a:endParaRPr lang="en-IN">
            <a:solidFill>
              <a:schemeClr val="tx1"/>
            </a:solidFill>
          </a:endParaRPr>
        </a:p>
      </dgm:t>
    </dgm:pt>
    <dgm:pt modelId="{96C4955A-F7F4-4A3C-BFD5-15994396BF45}">
      <dgm:prSet/>
      <dgm:spPr/>
      <dgm:t>
        <a:bodyPr/>
        <a:lstStyle/>
        <a:p>
          <a:endParaRPr lang="en-IN" dirty="0"/>
        </a:p>
      </dgm:t>
    </dgm:pt>
    <dgm:pt modelId="{EFFF9E8A-F2D6-45E3-976A-9D1947BC85A0}" type="sibTrans" cxnId="{8A5F5E91-BD99-4970-8B65-02904BAD5E89}">
      <dgm:prSet/>
      <dgm:spPr/>
      <dgm:t>
        <a:bodyPr/>
        <a:lstStyle/>
        <a:p>
          <a:endParaRPr lang="en-IN">
            <a:solidFill>
              <a:schemeClr val="tx1"/>
            </a:solidFill>
          </a:endParaRPr>
        </a:p>
      </dgm:t>
    </dgm:pt>
    <dgm:pt modelId="{5E238B44-00A3-42A7-BCAF-7547EE99676F}" type="parTrans" cxnId="{8A5F5E91-BD99-4970-8B65-02904BAD5E89}">
      <dgm:prSet/>
      <dgm:spPr/>
      <dgm:t>
        <a:bodyPr/>
        <a:lstStyle/>
        <a:p>
          <a:endParaRPr lang="en-IN">
            <a:solidFill>
              <a:schemeClr val="tx1"/>
            </a:solidFill>
          </a:endParaRPr>
        </a:p>
      </dgm:t>
    </dgm:pt>
    <dgm:pt modelId="{16A1CE3B-F2D0-4DD4-8BD8-48C86D6259FD}" type="pres">
      <dgm:prSet presAssocID="{23044EC2-F1C4-410B-B553-63CA708A2E48}" presName="Name0" presStyleCnt="0">
        <dgm:presLayoutVars>
          <dgm:chMax val="7"/>
          <dgm:chPref val="7"/>
          <dgm:dir/>
        </dgm:presLayoutVars>
      </dgm:prSet>
      <dgm:spPr/>
      <dgm:t>
        <a:bodyPr/>
        <a:lstStyle/>
        <a:p>
          <a:endParaRPr lang="en-IN"/>
        </a:p>
      </dgm:t>
    </dgm:pt>
    <dgm:pt modelId="{26B758CE-3CB7-4ACC-88ED-7F8D6E0C4942}" type="pres">
      <dgm:prSet presAssocID="{23044EC2-F1C4-410B-B553-63CA708A2E48}" presName="Name1" presStyleCnt="0"/>
      <dgm:spPr/>
    </dgm:pt>
    <dgm:pt modelId="{E839CD74-F0CE-4889-BEB6-C961B0C41D28}" type="pres">
      <dgm:prSet presAssocID="{23044EC2-F1C4-410B-B553-63CA708A2E48}" presName="cycle" presStyleCnt="0"/>
      <dgm:spPr/>
    </dgm:pt>
    <dgm:pt modelId="{A1E7F5BE-CECD-46E8-B542-CB1F62CBEEFE}" type="pres">
      <dgm:prSet presAssocID="{23044EC2-F1C4-410B-B553-63CA708A2E48}" presName="srcNode" presStyleLbl="node1" presStyleIdx="0" presStyleCnt="7"/>
      <dgm:spPr/>
    </dgm:pt>
    <dgm:pt modelId="{088893B9-5D61-4CBE-BA2C-22353FC1BFE6}" type="pres">
      <dgm:prSet presAssocID="{23044EC2-F1C4-410B-B553-63CA708A2E48}" presName="conn" presStyleLbl="parChTrans1D2" presStyleIdx="0" presStyleCnt="1"/>
      <dgm:spPr/>
      <dgm:t>
        <a:bodyPr/>
        <a:lstStyle/>
        <a:p>
          <a:endParaRPr lang="en-IN"/>
        </a:p>
      </dgm:t>
    </dgm:pt>
    <dgm:pt modelId="{30598494-7164-4612-8081-2611F59A18D1}" type="pres">
      <dgm:prSet presAssocID="{23044EC2-F1C4-410B-B553-63CA708A2E48}" presName="extraNode" presStyleLbl="node1" presStyleIdx="0" presStyleCnt="7"/>
      <dgm:spPr/>
    </dgm:pt>
    <dgm:pt modelId="{D5AC5B66-FEDC-4539-891A-83A6970D3C73}" type="pres">
      <dgm:prSet presAssocID="{23044EC2-F1C4-410B-B553-63CA708A2E48}" presName="dstNode" presStyleLbl="node1" presStyleIdx="0" presStyleCnt="7"/>
      <dgm:spPr/>
    </dgm:pt>
    <dgm:pt modelId="{81AE7010-A1A1-4702-892E-2550768E8C9B}" type="pres">
      <dgm:prSet presAssocID="{919B929A-ABA2-4CE9-BE88-5215EC4DD1B6}" presName="text_1" presStyleLbl="node1" presStyleIdx="0" presStyleCnt="7">
        <dgm:presLayoutVars>
          <dgm:bulletEnabled val="1"/>
        </dgm:presLayoutVars>
      </dgm:prSet>
      <dgm:spPr/>
      <dgm:t>
        <a:bodyPr/>
        <a:lstStyle/>
        <a:p>
          <a:endParaRPr lang="en-IN"/>
        </a:p>
      </dgm:t>
    </dgm:pt>
    <dgm:pt modelId="{F001E2EE-7067-4D71-B06B-53666FA19AE1}" type="pres">
      <dgm:prSet presAssocID="{919B929A-ABA2-4CE9-BE88-5215EC4DD1B6}" presName="accent_1" presStyleCnt="0"/>
      <dgm:spPr/>
    </dgm:pt>
    <dgm:pt modelId="{31EE01F4-C038-4DB4-B80D-C2268F71AA84}" type="pres">
      <dgm:prSet presAssocID="{919B929A-ABA2-4CE9-BE88-5215EC4DD1B6}" presName="accentRepeatNode" presStyleLbl="solidFgAcc1" presStyleIdx="0" presStyleCnt="7"/>
      <dgm:spPr>
        <a:solidFill>
          <a:schemeClr val="tx2">
            <a:lumMod val="75000"/>
          </a:schemeClr>
        </a:solidFill>
        <a:ln>
          <a:noFill/>
        </a:ln>
        <a:effectLst>
          <a:outerShdw blurRad="50800" dist="38100" dir="2700000" algn="tl" rotWithShape="0">
            <a:prstClr val="black">
              <a:alpha val="40000"/>
            </a:prstClr>
          </a:outerShdw>
          <a:softEdge rad="12700"/>
        </a:effectLst>
        <a:scene3d>
          <a:camera prst="perspectiveFront"/>
          <a:lightRig rig="threePt" dir="t">
            <a:rot lat="0" lon="0" rev="7500000"/>
          </a:lightRig>
        </a:scene3d>
        <a:sp3d z="152400" extrusionH="63500" prstMaterial="dkEdge">
          <a:bevelT w="120800" h="19050" prst="artDeco"/>
          <a:contourClr>
            <a:schemeClr val="bg1"/>
          </a:contourClr>
        </a:sp3d>
      </dgm:spPr>
      <dgm:t>
        <a:bodyPr/>
        <a:lstStyle/>
        <a:p>
          <a:endParaRPr lang="en-IN"/>
        </a:p>
      </dgm:t>
    </dgm:pt>
    <dgm:pt modelId="{A234543C-B6A0-4E1D-BF9B-7D52B8C11019}" type="pres">
      <dgm:prSet presAssocID="{52562599-5D53-4F10-AB48-DF16D2975164}" presName="text_2" presStyleLbl="node1" presStyleIdx="1" presStyleCnt="7">
        <dgm:presLayoutVars>
          <dgm:bulletEnabled val="1"/>
        </dgm:presLayoutVars>
      </dgm:prSet>
      <dgm:spPr/>
      <dgm:t>
        <a:bodyPr/>
        <a:lstStyle/>
        <a:p>
          <a:endParaRPr lang="en-IN"/>
        </a:p>
      </dgm:t>
    </dgm:pt>
    <dgm:pt modelId="{17F1CC74-837C-4BEC-B1F2-2CD7716BF5E3}" type="pres">
      <dgm:prSet presAssocID="{52562599-5D53-4F10-AB48-DF16D2975164}" presName="accent_2" presStyleCnt="0"/>
      <dgm:spPr/>
    </dgm:pt>
    <dgm:pt modelId="{18613028-24AC-4F12-BA4A-E3FDD0BFD7B3}" type="pres">
      <dgm:prSet presAssocID="{52562599-5D53-4F10-AB48-DF16D2975164}" presName="accentRepeatNode" presStyleLbl="solidFgAcc1" presStyleIdx="1" presStyleCnt="7"/>
      <dgm:spPr>
        <a:solidFill>
          <a:schemeClr val="tx2">
            <a:lumMod val="75000"/>
          </a:schemeClr>
        </a:solidFill>
        <a:ln>
          <a:noFill/>
        </a:ln>
        <a:effectLst>
          <a:outerShdw blurRad="50800" dist="38100" dir="2700000" algn="tl" rotWithShape="0">
            <a:prstClr val="black">
              <a:alpha val="40000"/>
            </a:prstClr>
          </a:outerShdw>
          <a:softEdge rad="12700"/>
        </a:effectLst>
        <a:scene3d>
          <a:camera prst="perspectiveFront"/>
          <a:lightRig rig="threePt" dir="t">
            <a:rot lat="0" lon="0" rev="7500000"/>
          </a:lightRig>
        </a:scene3d>
        <a:sp3d z="152400" extrusionH="63500" prstMaterial="dkEdge">
          <a:bevelT w="120800" h="19050" prst="artDeco"/>
          <a:contourClr>
            <a:schemeClr val="bg1"/>
          </a:contourClr>
        </a:sp3d>
      </dgm:spPr>
      <dgm:t>
        <a:bodyPr/>
        <a:lstStyle/>
        <a:p>
          <a:endParaRPr lang="en-IN"/>
        </a:p>
      </dgm:t>
    </dgm:pt>
    <dgm:pt modelId="{05F247F2-8F77-44BF-AF8F-1010D6DC1576}" type="pres">
      <dgm:prSet presAssocID="{92E254C1-6BEA-4A04-9AF4-3C0AD4177003}" presName="text_3" presStyleLbl="node1" presStyleIdx="2" presStyleCnt="7">
        <dgm:presLayoutVars>
          <dgm:bulletEnabled val="1"/>
        </dgm:presLayoutVars>
      </dgm:prSet>
      <dgm:spPr/>
      <dgm:t>
        <a:bodyPr/>
        <a:lstStyle/>
        <a:p>
          <a:endParaRPr lang="en-IN"/>
        </a:p>
      </dgm:t>
    </dgm:pt>
    <dgm:pt modelId="{3395E0A9-C2A3-4125-844F-004F39BB9A7F}" type="pres">
      <dgm:prSet presAssocID="{92E254C1-6BEA-4A04-9AF4-3C0AD4177003}" presName="accent_3" presStyleCnt="0"/>
      <dgm:spPr/>
    </dgm:pt>
    <dgm:pt modelId="{54873D4D-C683-4A94-B7F0-5D540C0BBC4F}" type="pres">
      <dgm:prSet presAssocID="{92E254C1-6BEA-4A04-9AF4-3C0AD4177003}" presName="accentRepeatNode" presStyleLbl="solidFgAcc1" presStyleIdx="2" presStyleCnt="7" custLinFactNeighborX="-3660" custLinFactNeighborY="-8102"/>
      <dgm:spPr>
        <a:solidFill>
          <a:schemeClr val="tx2">
            <a:lumMod val="75000"/>
          </a:schemeClr>
        </a:solidFill>
        <a:ln>
          <a:noFill/>
        </a:ln>
        <a:effectLst>
          <a:outerShdw blurRad="50800" dist="38100" dir="2700000" algn="tl" rotWithShape="0">
            <a:prstClr val="black">
              <a:alpha val="40000"/>
            </a:prstClr>
          </a:outerShdw>
          <a:softEdge rad="12700"/>
        </a:effectLst>
        <a:scene3d>
          <a:camera prst="perspectiveFront"/>
          <a:lightRig rig="threePt" dir="t">
            <a:rot lat="0" lon="0" rev="7500000"/>
          </a:lightRig>
        </a:scene3d>
        <a:sp3d z="152400" extrusionH="63500" prstMaterial="dkEdge">
          <a:bevelT w="120800" h="19050" prst="artDeco"/>
          <a:contourClr>
            <a:schemeClr val="bg1"/>
          </a:contourClr>
        </a:sp3d>
      </dgm:spPr>
      <dgm:t>
        <a:bodyPr/>
        <a:lstStyle/>
        <a:p>
          <a:endParaRPr lang="en-IN"/>
        </a:p>
      </dgm:t>
    </dgm:pt>
    <dgm:pt modelId="{B8F2C886-6560-4AE3-8368-15720555D87B}" type="pres">
      <dgm:prSet presAssocID="{74398584-FC07-4D6B-8D62-C9C24157A477}" presName="text_4" presStyleLbl="node1" presStyleIdx="3" presStyleCnt="7">
        <dgm:presLayoutVars>
          <dgm:bulletEnabled val="1"/>
        </dgm:presLayoutVars>
      </dgm:prSet>
      <dgm:spPr/>
      <dgm:t>
        <a:bodyPr/>
        <a:lstStyle/>
        <a:p>
          <a:endParaRPr lang="en-IN"/>
        </a:p>
      </dgm:t>
    </dgm:pt>
    <dgm:pt modelId="{AB4AFAB3-63DB-48A7-B613-5F07AE9FBB30}" type="pres">
      <dgm:prSet presAssocID="{74398584-FC07-4D6B-8D62-C9C24157A477}" presName="accent_4" presStyleCnt="0"/>
      <dgm:spPr/>
    </dgm:pt>
    <dgm:pt modelId="{2AA5CCE6-DA5F-42B1-AB55-76C610E841EA}" type="pres">
      <dgm:prSet presAssocID="{74398584-FC07-4D6B-8D62-C9C24157A477}" presName="accentRepeatNode" presStyleLbl="solidFgAcc1" presStyleIdx="3" presStyleCnt="7"/>
      <dgm:spPr>
        <a:solidFill>
          <a:schemeClr val="tx2">
            <a:lumMod val="75000"/>
          </a:schemeClr>
        </a:solidFill>
        <a:ln>
          <a:noFill/>
        </a:ln>
        <a:effectLst>
          <a:outerShdw blurRad="50800" dist="38100" dir="2700000" algn="tl" rotWithShape="0">
            <a:prstClr val="black">
              <a:alpha val="40000"/>
            </a:prstClr>
          </a:outerShdw>
          <a:softEdge rad="12700"/>
        </a:effectLst>
        <a:scene3d>
          <a:camera prst="perspectiveFront"/>
          <a:lightRig rig="threePt" dir="t">
            <a:rot lat="0" lon="0" rev="7500000"/>
          </a:lightRig>
        </a:scene3d>
        <a:sp3d z="152400" extrusionH="63500" prstMaterial="dkEdge">
          <a:bevelT w="120800" h="19050" prst="artDeco"/>
          <a:contourClr>
            <a:schemeClr val="bg1"/>
          </a:contourClr>
        </a:sp3d>
      </dgm:spPr>
      <dgm:t>
        <a:bodyPr/>
        <a:lstStyle/>
        <a:p>
          <a:endParaRPr lang="en-IN"/>
        </a:p>
      </dgm:t>
    </dgm:pt>
    <dgm:pt modelId="{7134BAC5-4900-47EA-8F25-A474BFA18478}" type="pres">
      <dgm:prSet presAssocID="{85D4B1C9-5FEA-4439-BBC5-0C96D12E73E8}" presName="text_5" presStyleLbl="node1" presStyleIdx="4" presStyleCnt="7">
        <dgm:presLayoutVars>
          <dgm:bulletEnabled val="1"/>
        </dgm:presLayoutVars>
      </dgm:prSet>
      <dgm:spPr/>
      <dgm:t>
        <a:bodyPr/>
        <a:lstStyle/>
        <a:p>
          <a:endParaRPr lang="en-IN"/>
        </a:p>
      </dgm:t>
    </dgm:pt>
    <dgm:pt modelId="{B794B0CA-1B01-4819-BC81-1D667B1A10AA}" type="pres">
      <dgm:prSet presAssocID="{85D4B1C9-5FEA-4439-BBC5-0C96D12E73E8}" presName="accent_5" presStyleCnt="0"/>
      <dgm:spPr/>
    </dgm:pt>
    <dgm:pt modelId="{3C1FD874-4DDF-48AB-9F71-23AA83208CFA}" type="pres">
      <dgm:prSet presAssocID="{85D4B1C9-5FEA-4439-BBC5-0C96D12E73E8}" presName="accentRepeatNode" presStyleLbl="solidFgAcc1" presStyleIdx="4" presStyleCnt="7"/>
      <dgm:spPr>
        <a:solidFill>
          <a:schemeClr val="tx2">
            <a:lumMod val="75000"/>
          </a:schemeClr>
        </a:solidFill>
        <a:ln>
          <a:noFill/>
        </a:ln>
        <a:effectLst>
          <a:outerShdw blurRad="50800" dist="38100" dir="2700000" algn="tl" rotWithShape="0">
            <a:prstClr val="black">
              <a:alpha val="40000"/>
            </a:prstClr>
          </a:outerShdw>
          <a:softEdge rad="12700"/>
        </a:effectLst>
        <a:scene3d>
          <a:camera prst="perspectiveFront"/>
          <a:lightRig rig="threePt" dir="t">
            <a:rot lat="0" lon="0" rev="7500000"/>
          </a:lightRig>
        </a:scene3d>
        <a:sp3d z="152400" extrusionH="63500" prstMaterial="dkEdge">
          <a:bevelT w="120800" h="19050" prst="artDeco"/>
          <a:contourClr>
            <a:schemeClr val="bg1"/>
          </a:contourClr>
        </a:sp3d>
      </dgm:spPr>
      <dgm:t>
        <a:bodyPr/>
        <a:lstStyle/>
        <a:p>
          <a:endParaRPr lang="en-IN"/>
        </a:p>
      </dgm:t>
    </dgm:pt>
    <dgm:pt modelId="{38589FE4-5F6C-4D33-98DD-3ED214E84A09}" type="pres">
      <dgm:prSet presAssocID="{A8473C18-BE3F-470F-85C0-85BE815A119C}" presName="text_6" presStyleLbl="node1" presStyleIdx="5" presStyleCnt="7">
        <dgm:presLayoutVars>
          <dgm:bulletEnabled val="1"/>
        </dgm:presLayoutVars>
      </dgm:prSet>
      <dgm:spPr/>
      <dgm:t>
        <a:bodyPr/>
        <a:lstStyle/>
        <a:p>
          <a:endParaRPr lang="en-IN"/>
        </a:p>
      </dgm:t>
    </dgm:pt>
    <dgm:pt modelId="{38DBA594-6AA5-4B63-B515-AF1409B7D50D}" type="pres">
      <dgm:prSet presAssocID="{A8473C18-BE3F-470F-85C0-85BE815A119C}" presName="accent_6" presStyleCnt="0"/>
      <dgm:spPr/>
    </dgm:pt>
    <dgm:pt modelId="{25ACD98C-39E9-4334-B00C-473EC43F1B00}" type="pres">
      <dgm:prSet presAssocID="{A8473C18-BE3F-470F-85C0-85BE815A119C}" presName="accentRepeatNode" presStyleLbl="solidFgAcc1" presStyleIdx="5" presStyleCnt="7"/>
      <dgm:spPr>
        <a:solidFill>
          <a:schemeClr val="tx2">
            <a:lumMod val="75000"/>
          </a:schemeClr>
        </a:solidFill>
        <a:ln>
          <a:noFill/>
        </a:ln>
        <a:effectLst>
          <a:outerShdw blurRad="50800" dist="38100" dir="2700000" algn="tl" rotWithShape="0">
            <a:prstClr val="black">
              <a:alpha val="40000"/>
            </a:prstClr>
          </a:outerShdw>
          <a:softEdge rad="12700"/>
        </a:effectLst>
        <a:scene3d>
          <a:camera prst="perspectiveFront"/>
          <a:lightRig rig="threePt" dir="t">
            <a:rot lat="0" lon="0" rev="7500000"/>
          </a:lightRig>
        </a:scene3d>
        <a:sp3d z="152400" extrusionH="63500" prstMaterial="dkEdge">
          <a:bevelT w="120800" h="19050" prst="artDeco"/>
          <a:contourClr>
            <a:schemeClr val="bg1"/>
          </a:contourClr>
        </a:sp3d>
      </dgm:spPr>
      <dgm:t>
        <a:bodyPr/>
        <a:lstStyle/>
        <a:p>
          <a:endParaRPr lang="en-IN"/>
        </a:p>
      </dgm:t>
    </dgm:pt>
    <dgm:pt modelId="{4B811D49-1627-48E5-856B-0FFD42534229}" type="pres">
      <dgm:prSet presAssocID="{6543E5E0-F21C-47CD-B4CC-342380E67FBB}" presName="text_7" presStyleLbl="node1" presStyleIdx="6" presStyleCnt="7">
        <dgm:presLayoutVars>
          <dgm:bulletEnabled val="1"/>
        </dgm:presLayoutVars>
      </dgm:prSet>
      <dgm:spPr/>
      <dgm:t>
        <a:bodyPr/>
        <a:lstStyle/>
        <a:p>
          <a:endParaRPr lang="en-IN"/>
        </a:p>
      </dgm:t>
    </dgm:pt>
    <dgm:pt modelId="{08382113-293E-4990-B462-83C24F34B8DE}" type="pres">
      <dgm:prSet presAssocID="{6543E5E0-F21C-47CD-B4CC-342380E67FBB}" presName="accent_7" presStyleCnt="0"/>
      <dgm:spPr/>
    </dgm:pt>
    <dgm:pt modelId="{86702760-C940-42DC-81E3-E0349A42A79C}" type="pres">
      <dgm:prSet presAssocID="{6543E5E0-F21C-47CD-B4CC-342380E67FBB}" presName="accentRepeatNode" presStyleLbl="solidFgAcc1" presStyleIdx="6" presStyleCnt="7"/>
      <dgm:spPr>
        <a:solidFill>
          <a:schemeClr val="tx2">
            <a:lumMod val="75000"/>
          </a:schemeClr>
        </a:solidFill>
        <a:ln>
          <a:noFill/>
        </a:ln>
        <a:effectLst>
          <a:outerShdw blurRad="50800" dist="38100" dir="2700000" algn="tl" rotWithShape="0">
            <a:prstClr val="black">
              <a:alpha val="40000"/>
            </a:prstClr>
          </a:outerShdw>
          <a:softEdge rad="12700"/>
        </a:effectLst>
        <a:scene3d>
          <a:camera prst="perspectiveFront"/>
          <a:lightRig rig="threePt" dir="t">
            <a:rot lat="0" lon="0" rev="7500000"/>
          </a:lightRig>
        </a:scene3d>
        <a:sp3d z="152400" extrusionH="63500" prstMaterial="dkEdge">
          <a:bevelT w="120800" h="19050" prst="artDeco"/>
          <a:contourClr>
            <a:schemeClr val="bg1"/>
          </a:contourClr>
        </a:sp3d>
      </dgm:spPr>
      <dgm:t>
        <a:bodyPr/>
        <a:lstStyle/>
        <a:p>
          <a:endParaRPr lang="en-IN"/>
        </a:p>
      </dgm:t>
    </dgm:pt>
  </dgm:ptLst>
  <dgm:cxnLst>
    <dgm:cxn modelId="{49DFD7B0-3F8A-4A18-B8DB-EE956493A446}" srcId="{23044EC2-F1C4-410B-B553-63CA708A2E48}" destId="{92E254C1-6BEA-4A04-9AF4-3C0AD4177003}" srcOrd="2" destOrd="0" parTransId="{26D9D2F5-57A9-45E9-AEA9-6B58E1C0D0A9}" sibTransId="{456458C3-B0D5-42FE-8C98-8A0A620224FB}"/>
    <dgm:cxn modelId="{CCDD2284-9AA3-4726-B130-559680678D85}" type="presOf" srcId="{74398584-FC07-4D6B-8D62-C9C24157A477}" destId="{B8F2C886-6560-4AE3-8368-15720555D87B}" srcOrd="0" destOrd="0" presId="urn:microsoft.com/office/officeart/2008/layout/VerticalCurvedList"/>
    <dgm:cxn modelId="{CAF3F6CF-586D-4A0B-A429-E577682720F4}" srcId="{23044EC2-F1C4-410B-B553-63CA708A2E48}" destId="{74398584-FC07-4D6B-8D62-C9C24157A477}" srcOrd="3" destOrd="0" parTransId="{8FBC683C-BCFA-4E25-B338-88328460D058}" sibTransId="{7FB9D8D8-F3E7-4532-9E3F-9AA97DB394D1}"/>
    <dgm:cxn modelId="{8A5F5E91-BD99-4970-8B65-02904BAD5E89}" srcId="{23044EC2-F1C4-410B-B553-63CA708A2E48}" destId="{96C4955A-F7F4-4A3C-BFD5-15994396BF45}" srcOrd="7" destOrd="0" parTransId="{5E238B44-00A3-42A7-BCAF-7547EE99676F}" sibTransId="{EFFF9E8A-F2D6-45E3-976A-9D1947BC85A0}"/>
    <dgm:cxn modelId="{EC702A31-74F2-4691-AA81-A0AEED1F5842}" type="presOf" srcId="{92E254C1-6BEA-4A04-9AF4-3C0AD4177003}" destId="{05F247F2-8F77-44BF-AF8F-1010D6DC1576}" srcOrd="0" destOrd="0" presId="urn:microsoft.com/office/officeart/2008/layout/VerticalCurvedList"/>
    <dgm:cxn modelId="{8768E3FE-B4AD-4A48-8B61-070C6C2BD783}" srcId="{23044EC2-F1C4-410B-B553-63CA708A2E48}" destId="{919B929A-ABA2-4CE9-BE88-5215EC4DD1B6}" srcOrd="0" destOrd="0" parTransId="{D5A8D111-F97E-4386-8731-26F24F839D3B}" sibTransId="{D98CB06F-F6E3-4DCB-BDB9-295564E0BE9C}"/>
    <dgm:cxn modelId="{CA811D85-6051-42F1-87A8-9D070B9376F2}" srcId="{23044EC2-F1C4-410B-B553-63CA708A2E48}" destId="{A8473C18-BE3F-470F-85C0-85BE815A119C}" srcOrd="5" destOrd="0" parTransId="{E66AF9E2-BEF4-4A52-A880-635A38AF76AB}" sibTransId="{B94FE367-6763-4A67-B1DE-62BCEF9D252F}"/>
    <dgm:cxn modelId="{D71A29A5-4254-4E80-92C5-802E993855AC}" type="presOf" srcId="{23044EC2-F1C4-410B-B553-63CA708A2E48}" destId="{16A1CE3B-F2D0-4DD4-8BD8-48C86D6259FD}" srcOrd="0" destOrd="0" presId="urn:microsoft.com/office/officeart/2008/layout/VerticalCurvedList"/>
    <dgm:cxn modelId="{607251F9-0572-4780-82A0-A3C595F61971}" srcId="{23044EC2-F1C4-410B-B553-63CA708A2E48}" destId="{85D4B1C9-5FEA-4439-BBC5-0C96D12E73E8}" srcOrd="4" destOrd="0" parTransId="{5C30C5DA-3BD0-4AFE-A377-186ADBDDD2F6}" sibTransId="{3BEF4FBD-146D-42ED-86B9-7C8C4E679A6F}"/>
    <dgm:cxn modelId="{85D3BBA2-89DD-4CB1-A071-26E1068E1476}" type="presOf" srcId="{52562599-5D53-4F10-AB48-DF16D2975164}" destId="{A234543C-B6A0-4E1D-BF9B-7D52B8C11019}" srcOrd="0" destOrd="0" presId="urn:microsoft.com/office/officeart/2008/layout/VerticalCurvedList"/>
    <dgm:cxn modelId="{702DFF22-D6FF-4F71-B27B-9631CADE3465}" type="presOf" srcId="{A8473C18-BE3F-470F-85C0-85BE815A119C}" destId="{38589FE4-5F6C-4D33-98DD-3ED214E84A09}" srcOrd="0" destOrd="0" presId="urn:microsoft.com/office/officeart/2008/layout/VerticalCurvedList"/>
    <dgm:cxn modelId="{7DB75963-78AB-41D4-BBAE-7072CE145E79}" type="presOf" srcId="{6543E5E0-F21C-47CD-B4CC-342380E67FBB}" destId="{4B811D49-1627-48E5-856B-0FFD42534229}" srcOrd="0" destOrd="0" presId="urn:microsoft.com/office/officeart/2008/layout/VerticalCurvedList"/>
    <dgm:cxn modelId="{FC177987-B5FD-4FF8-BB84-DD5686C785B4}" srcId="{23044EC2-F1C4-410B-B553-63CA708A2E48}" destId="{6543E5E0-F21C-47CD-B4CC-342380E67FBB}" srcOrd="6" destOrd="0" parTransId="{18AC32F7-3BA9-44A1-948A-CB642B255140}" sibTransId="{B79ECD20-AA38-4070-95A6-A9309EBCE89D}"/>
    <dgm:cxn modelId="{55E1541A-E9A0-41CD-87F5-EF09FE098160}" type="presOf" srcId="{85D4B1C9-5FEA-4439-BBC5-0C96D12E73E8}" destId="{7134BAC5-4900-47EA-8F25-A474BFA18478}" srcOrd="0" destOrd="0" presId="urn:microsoft.com/office/officeart/2008/layout/VerticalCurvedList"/>
    <dgm:cxn modelId="{64AFB989-E759-49D9-A66C-85A3DE27841B}" srcId="{23044EC2-F1C4-410B-B553-63CA708A2E48}" destId="{52562599-5D53-4F10-AB48-DF16D2975164}" srcOrd="1" destOrd="0" parTransId="{B7BF83AD-1FDD-4A60-A0B5-53DA22A3FD69}" sibTransId="{6EB10E7E-7C45-426C-A285-F92C0FFD9B7D}"/>
    <dgm:cxn modelId="{A8B65A30-48F3-41BC-AEE3-8C9B6BC145BA}" type="presOf" srcId="{919B929A-ABA2-4CE9-BE88-5215EC4DD1B6}" destId="{81AE7010-A1A1-4702-892E-2550768E8C9B}" srcOrd="0" destOrd="0" presId="urn:microsoft.com/office/officeart/2008/layout/VerticalCurvedList"/>
    <dgm:cxn modelId="{B374C345-A3D6-4553-915C-2579893681D5}" srcId="{23044EC2-F1C4-410B-B553-63CA708A2E48}" destId="{1B3F4534-A19B-404D-8CC9-C4F4E533B833}" srcOrd="8" destOrd="0" parTransId="{FE312D0B-AABC-4D34-968E-06279EA92C8B}" sibTransId="{26F16B3E-EB4A-472E-9A7C-1E67F9AC7372}"/>
    <dgm:cxn modelId="{C053A7DD-3A6F-46EF-BC9F-E1F0EC04DC6B}" type="presOf" srcId="{D98CB06F-F6E3-4DCB-BDB9-295564E0BE9C}" destId="{088893B9-5D61-4CBE-BA2C-22353FC1BFE6}" srcOrd="0" destOrd="0" presId="urn:microsoft.com/office/officeart/2008/layout/VerticalCurvedList"/>
    <dgm:cxn modelId="{4BCDF04B-B058-4C3D-8A2A-FF7DD0651779}" type="presParOf" srcId="{16A1CE3B-F2D0-4DD4-8BD8-48C86D6259FD}" destId="{26B758CE-3CB7-4ACC-88ED-7F8D6E0C4942}" srcOrd="0" destOrd="0" presId="urn:microsoft.com/office/officeart/2008/layout/VerticalCurvedList"/>
    <dgm:cxn modelId="{BA184425-D76F-4876-90F0-504340FC12A6}" type="presParOf" srcId="{26B758CE-3CB7-4ACC-88ED-7F8D6E0C4942}" destId="{E839CD74-F0CE-4889-BEB6-C961B0C41D28}" srcOrd="0" destOrd="0" presId="urn:microsoft.com/office/officeart/2008/layout/VerticalCurvedList"/>
    <dgm:cxn modelId="{77C0D21A-71D8-40B4-A7AA-2AECB823BE5E}" type="presParOf" srcId="{E839CD74-F0CE-4889-BEB6-C961B0C41D28}" destId="{A1E7F5BE-CECD-46E8-B542-CB1F62CBEEFE}" srcOrd="0" destOrd="0" presId="urn:microsoft.com/office/officeart/2008/layout/VerticalCurvedList"/>
    <dgm:cxn modelId="{69F548F9-CCA7-4BE5-9630-C267B3441BB1}" type="presParOf" srcId="{E839CD74-F0CE-4889-BEB6-C961B0C41D28}" destId="{088893B9-5D61-4CBE-BA2C-22353FC1BFE6}" srcOrd="1" destOrd="0" presId="urn:microsoft.com/office/officeart/2008/layout/VerticalCurvedList"/>
    <dgm:cxn modelId="{6761F650-55F1-4242-A51B-4C2FACB46A81}" type="presParOf" srcId="{E839CD74-F0CE-4889-BEB6-C961B0C41D28}" destId="{30598494-7164-4612-8081-2611F59A18D1}" srcOrd="2" destOrd="0" presId="urn:microsoft.com/office/officeart/2008/layout/VerticalCurvedList"/>
    <dgm:cxn modelId="{04A2C1BF-F6A3-49CB-9A70-B02E81D239DE}" type="presParOf" srcId="{E839CD74-F0CE-4889-BEB6-C961B0C41D28}" destId="{D5AC5B66-FEDC-4539-891A-83A6970D3C73}" srcOrd="3" destOrd="0" presId="urn:microsoft.com/office/officeart/2008/layout/VerticalCurvedList"/>
    <dgm:cxn modelId="{D8F315EC-269D-4EE2-BB52-B16927B0EBF0}" type="presParOf" srcId="{26B758CE-3CB7-4ACC-88ED-7F8D6E0C4942}" destId="{81AE7010-A1A1-4702-892E-2550768E8C9B}" srcOrd="1" destOrd="0" presId="urn:microsoft.com/office/officeart/2008/layout/VerticalCurvedList"/>
    <dgm:cxn modelId="{B64938B4-A321-4CA1-8890-DE93CDC4DCA5}" type="presParOf" srcId="{26B758CE-3CB7-4ACC-88ED-7F8D6E0C4942}" destId="{F001E2EE-7067-4D71-B06B-53666FA19AE1}" srcOrd="2" destOrd="0" presId="urn:microsoft.com/office/officeart/2008/layout/VerticalCurvedList"/>
    <dgm:cxn modelId="{E83CAA81-E004-4CA9-95D0-A95B6164CD7D}" type="presParOf" srcId="{F001E2EE-7067-4D71-B06B-53666FA19AE1}" destId="{31EE01F4-C038-4DB4-B80D-C2268F71AA84}" srcOrd="0" destOrd="0" presId="urn:microsoft.com/office/officeart/2008/layout/VerticalCurvedList"/>
    <dgm:cxn modelId="{A55606D2-861C-4516-A598-99F7FCCC0742}" type="presParOf" srcId="{26B758CE-3CB7-4ACC-88ED-7F8D6E0C4942}" destId="{A234543C-B6A0-4E1D-BF9B-7D52B8C11019}" srcOrd="3" destOrd="0" presId="urn:microsoft.com/office/officeart/2008/layout/VerticalCurvedList"/>
    <dgm:cxn modelId="{709DFE55-45EF-4836-8AE1-E195797E1388}" type="presParOf" srcId="{26B758CE-3CB7-4ACC-88ED-7F8D6E0C4942}" destId="{17F1CC74-837C-4BEC-B1F2-2CD7716BF5E3}" srcOrd="4" destOrd="0" presId="urn:microsoft.com/office/officeart/2008/layout/VerticalCurvedList"/>
    <dgm:cxn modelId="{041A0E88-94C3-4B50-8251-45B3A918D033}" type="presParOf" srcId="{17F1CC74-837C-4BEC-B1F2-2CD7716BF5E3}" destId="{18613028-24AC-4F12-BA4A-E3FDD0BFD7B3}" srcOrd="0" destOrd="0" presId="urn:microsoft.com/office/officeart/2008/layout/VerticalCurvedList"/>
    <dgm:cxn modelId="{F392FD3A-060E-4B34-93AE-47EBDAF1EE9A}" type="presParOf" srcId="{26B758CE-3CB7-4ACC-88ED-7F8D6E0C4942}" destId="{05F247F2-8F77-44BF-AF8F-1010D6DC1576}" srcOrd="5" destOrd="0" presId="urn:microsoft.com/office/officeart/2008/layout/VerticalCurvedList"/>
    <dgm:cxn modelId="{DEEC6960-4D77-49DB-955C-F008FE389AFC}" type="presParOf" srcId="{26B758CE-3CB7-4ACC-88ED-7F8D6E0C4942}" destId="{3395E0A9-C2A3-4125-844F-004F39BB9A7F}" srcOrd="6" destOrd="0" presId="urn:microsoft.com/office/officeart/2008/layout/VerticalCurvedList"/>
    <dgm:cxn modelId="{52392786-4039-4AFD-8799-4C44AE1F797B}" type="presParOf" srcId="{3395E0A9-C2A3-4125-844F-004F39BB9A7F}" destId="{54873D4D-C683-4A94-B7F0-5D540C0BBC4F}" srcOrd="0" destOrd="0" presId="urn:microsoft.com/office/officeart/2008/layout/VerticalCurvedList"/>
    <dgm:cxn modelId="{7FA82FCF-199D-4CD3-8E75-1495512FC17A}" type="presParOf" srcId="{26B758CE-3CB7-4ACC-88ED-7F8D6E0C4942}" destId="{B8F2C886-6560-4AE3-8368-15720555D87B}" srcOrd="7" destOrd="0" presId="urn:microsoft.com/office/officeart/2008/layout/VerticalCurvedList"/>
    <dgm:cxn modelId="{83B70356-29C3-48CB-A658-3AF974036170}" type="presParOf" srcId="{26B758CE-3CB7-4ACC-88ED-7F8D6E0C4942}" destId="{AB4AFAB3-63DB-48A7-B613-5F07AE9FBB30}" srcOrd="8" destOrd="0" presId="urn:microsoft.com/office/officeart/2008/layout/VerticalCurvedList"/>
    <dgm:cxn modelId="{A1C98A4B-73C0-4E5D-B630-80F04BA79FD5}" type="presParOf" srcId="{AB4AFAB3-63DB-48A7-B613-5F07AE9FBB30}" destId="{2AA5CCE6-DA5F-42B1-AB55-76C610E841EA}" srcOrd="0" destOrd="0" presId="urn:microsoft.com/office/officeart/2008/layout/VerticalCurvedList"/>
    <dgm:cxn modelId="{2BD4FD37-EC1A-428E-94DC-B79D43A7DFEB}" type="presParOf" srcId="{26B758CE-3CB7-4ACC-88ED-7F8D6E0C4942}" destId="{7134BAC5-4900-47EA-8F25-A474BFA18478}" srcOrd="9" destOrd="0" presId="urn:microsoft.com/office/officeart/2008/layout/VerticalCurvedList"/>
    <dgm:cxn modelId="{8B9A3C9A-8AA5-4F9F-93C4-F2B1C4572338}" type="presParOf" srcId="{26B758CE-3CB7-4ACC-88ED-7F8D6E0C4942}" destId="{B794B0CA-1B01-4819-BC81-1D667B1A10AA}" srcOrd="10" destOrd="0" presId="urn:microsoft.com/office/officeart/2008/layout/VerticalCurvedList"/>
    <dgm:cxn modelId="{074FD965-87C7-4E09-9730-27F70EEC8A62}" type="presParOf" srcId="{B794B0CA-1B01-4819-BC81-1D667B1A10AA}" destId="{3C1FD874-4DDF-48AB-9F71-23AA83208CFA}" srcOrd="0" destOrd="0" presId="urn:microsoft.com/office/officeart/2008/layout/VerticalCurvedList"/>
    <dgm:cxn modelId="{BCFB3D94-B077-4431-9EBC-2BAB4EB4D357}" type="presParOf" srcId="{26B758CE-3CB7-4ACC-88ED-7F8D6E0C4942}" destId="{38589FE4-5F6C-4D33-98DD-3ED214E84A09}" srcOrd="11" destOrd="0" presId="urn:microsoft.com/office/officeart/2008/layout/VerticalCurvedList"/>
    <dgm:cxn modelId="{6BD02414-D6D1-4D11-9962-310A35875BDC}" type="presParOf" srcId="{26B758CE-3CB7-4ACC-88ED-7F8D6E0C4942}" destId="{38DBA594-6AA5-4B63-B515-AF1409B7D50D}" srcOrd="12" destOrd="0" presId="urn:microsoft.com/office/officeart/2008/layout/VerticalCurvedList"/>
    <dgm:cxn modelId="{B5EA63D6-7E39-4B4D-BC29-BFD80A8B7A22}" type="presParOf" srcId="{38DBA594-6AA5-4B63-B515-AF1409B7D50D}" destId="{25ACD98C-39E9-4334-B00C-473EC43F1B00}" srcOrd="0" destOrd="0" presId="urn:microsoft.com/office/officeart/2008/layout/VerticalCurvedList"/>
    <dgm:cxn modelId="{3FB41502-4ABF-438B-85D6-4B5CB2BDCCFA}" type="presParOf" srcId="{26B758CE-3CB7-4ACC-88ED-7F8D6E0C4942}" destId="{4B811D49-1627-48E5-856B-0FFD42534229}" srcOrd="13" destOrd="0" presId="urn:microsoft.com/office/officeart/2008/layout/VerticalCurvedList"/>
    <dgm:cxn modelId="{AF762159-E2E2-43C6-A817-30CE112EAB6C}" type="presParOf" srcId="{26B758CE-3CB7-4ACC-88ED-7F8D6E0C4942}" destId="{08382113-293E-4990-B462-83C24F34B8DE}" srcOrd="14" destOrd="0" presId="urn:microsoft.com/office/officeart/2008/layout/VerticalCurvedList"/>
    <dgm:cxn modelId="{713DEC70-5A8E-48B1-9797-D5F3DD53223C}" type="presParOf" srcId="{08382113-293E-4990-B462-83C24F34B8DE}" destId="{86702760-C940-42DC-81E3-E0349A42A79C}" srcOrd="0" destOrd="0" presId="urn:microsoft.com/office/officeart/2008/layout/VerticalCurv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E94990D-7C8B-48C2-928E-53E4F72DA4AB}" type="doc">
      <dgm:prSet loTypeId="urn:microsoft.com/office/officeart/2005/8/layout/hierarchy3" loCatId="hierarchy" qsTypeId="urn:microsoft.com/office/officeart/2005/8/quickstyle/simple1" qsCatId="simple" csTypeId="urn:microsoft.com/office/officeart/2005/8/colors/accent2_2" csCatId="accent2" phldr="1"/>
      <dgm:spPr/>
      <dgm:t>
        <a:bodyPr/>
        <a:lstStyle/>
        <a:p>
          <a:endParaRPr lang="en-IN"/>
        </a:p>
      </dgm:t>
    </dgm:pt>
    <dgm:pt modelId="{E99B4C46-26E0-4B5F-A2D9-2BCCD338E4BD}">
      <dgm:prSet phldrT="[Text]" custT="1"/>
      <dgm:spPr>
        <a:solidFill>
          <a:schemeClr val="accent6">
            <a:lumMod val="60000"/>
            <a:lumOff val="40000"/>
          </a:schemeClr>
        </a:solidFill>
      </dgm:spPr>
      <dgm:t>
        <a:bodyPr/>
        <a:lstStyle/>
        <a:p>
          <a:r>
            <a:rPr lang="en-US" sz="2400" b="1" u="sng" dirty="0" smtClean="0">
              <a:solidFill>
                <a:schemeClr val="tx1"/>
              </a:solidFill>
              <a:latin typeface="+mj-lt"/>
            </a:rPr>
            <a:t>Complication in the hospitality Costing </a:t>
          </a:r>
          <a:endParaRPr lang="en-IN" sz="2400" b="1" dirty="0">
            <a:solidFill>
              <a:schemeClr val="tx1"/>
            </a:solidFill>
            <a:latin typeface="+mj-lt"/>
          </a:endParaRPr>
        </a:p>
      </dgm:t>
    </dgm:pt>
    <dgm:pt modelId="{B7287B60-33D5-4D78-BC73-1DEA39CF0243}" type="parTrans" cxnId="{7A6E4C57-C123-4DFF-849F-E348D9A36291}">
      <dgm:prSet/>
      <dgm:spPr/>
      <dgm:t>
        <a:bodyPr/>
        <a:lstStyle/>
        <a:p>
          <a:endParaRPr lang="en-IN"/>
        </a:p>
      </dgm:t>
    </dgm:pt>
    <dgm:pt modelId="{6EB5147A-F85E-4F69-BFDA-71506FC85352}" type="sibTrans" cxnId="{7A6E4C57-C123-4DFF-849F-E348D9A36291}">
      <dgm:prSet/>
      <dgm:spPr/>
      <dgm:t>
        <a:bodyPr/>
        <a:lstStyle/>
        <a:p>
          <a:endParaRPr lang="en-IN"/>
        </a:p>
      </dgm:t>
    </dgm:pt>
    <dgm:pt modelId="{D3DF1496-BFCF-45B6-A101-92FE04CA2C72}">
      <dgm:prSet phldrT="[Text]"/>
      <dgm:spPr>
        <a:ln>
          <a:solidFill>
            <a:schemeClr val="tx1"/>
          </a:solidFill>
        </a:ln>
        <a:scene3d>
          <a:camera prst="orthographicFront"/>
          <a:lightRig rig="threePt" dir="t"/>
        </a:scene3d>
        <a:sp3d>
          <a:bevelT/>
        </a:sp3d>
      </dgm:spPr>
      <dgm:t>
        <a:bodyPr/>
        <a:lstStyle/>
        <a:p>
          <a:r>
            <a:rPr lang="en-US" b="0" i="0" dirty="0" smtClean="0"/>
            <a:t>In certain instances, multiple tests may be performed on a single patient, with each test requiring a small component. However, the revenue generated from these individual small tests may not be recognized separately in accounting records.</a:t>
          </a:r>
          <a:endParaRPr lang="en-IN" dirty="0"/>
        </a:p>
      </dgm:t>
    </dgm:pt>
    <dgm:pt modelId="{F4EFA632-D57A-4F87-A6F6-7358B50D278F}" type="parTrans" cxnId="{A8E2D411-A2D6-43A3-BBBA-F1EE032960A3}">
      <dgm:prSet/>
      <dgm:spPr/>
      <dgm:t>
        <a:bodyPr/>
        <a:lstStyle/>
        <a:p>
          <a:endParaRPr lang="en-IN"/>
        </a:p>
      </dgm:t>
    </dgm:pt>
    <dgm:pt modelId="{511F936E-3BDE-4928-9E46-8C97D4386D54}" type="sibTrans" cxnId="{A8E2D411-A2D6-43A3-BBBA-F1EE032960A3}">
      <dgm:prSet/>
      <dgm:spPr/>
      <dgm:t>
        <a:bodyPr/>
        <a:lstStyle/>
        <a:p>
          <a:endParaRPr lang="en-IN"/>
        </a:p>
      </dgm:t>
    </dgm:pt>
    <dgm:pt modelId="{D7B7001F-024B-454E-B932-E3EB69A0BDB5}">
      <dgm:prSet phldrT="[Text]"/>
      <dgm:spPr>
        <a:ln>
          <a:solidFill>
            <a:schemeClr val="tx1"/>
          </a:solidFill>
        </a:ln>
      </dgm:spPr>
      <dgm:t>
        <a:bodyPr/>
        <a:lstStyle/>
        <a:p>
          <a:r>
            <a:rPr lang="en-US" b="0" i="0" dirty="0" smtClean="0"/>
            <a:t>As a result, the revenue attributed to these smaller tests is not isolated or distinguished in financial documentation, despite their contribution to the overall testing procedures conducted."</a:t>
          </a:r>
          <a:endParaRPr lang="en-IN" dirty="0"/>
        </a:p>
      </dgm:t>
    </dgm:pt>
    <dgm:pt modelId="{5BD3C2B4-8546-4544-B90E-4830BBEF809A}" type="parTrans" cxnId="{569815FA-FE6B-4F3F-8263-5AB70DA3D5D1}">
      <dgm:prSet/>
      <dgm:spPr>
        <a:ln w="38100"/>
      </dgm:spPr>
      <dgm:t>
        <a:bodyPr/>
        <a:lstStyle/>
        <a:p>
          <a:endParaRPr lang="en-IN"/>
        </a:p>
      </dgm:t>
    </dgm:pt>
    <dgm:pt modelId="{7759D957-389C-4947-97B7-823A704BCED6}" type="sibTrans" cxnId="{569815FA-FE6B-4F3F-8263-5AB70DA3D5D1}">
      <dgm:prSet/>
      <dgm:spPr/>
      <dgm:t>
        <a:bodyPr/>
        <a:lstStyle/>
        <a:p>
          <a:endParaRPr lang="en-IN"/>
        </a:p>
      </dgm:t>
    </dgm:pt>
    <dgm:pt modelId="{0E084237-2699-4423-98DF-085933D7A5EA}" type="pres">
      <dgm:prSet presAssocID="{2E94990D-7C8B-48C2-928E-53E4F72DA4AB}" presName="diagram" presStyleCnt="0">
        <dgm:presLayoutVars>
          <dgm:chPref val="1"/>
          <dgm:dir/>
          <dgm:animOne val="branch"/>
          <dgm:animLvl val="lvl"/>
          <dgm:resizeHandles/>
        </dgm:presLayoutVars>
      </dgm:prSet>
      <dgm:spPr/>
      <dgm:t>
        <a:bodyPr/>
        <a:lstStyle/>
        <a:p>
          <a:endParaRPr lang="en-IN"/>
        </a:p>
      </dgm:t>
    </dgm:pt>
    <dgm:pt modelId="{2865CAA9-EA08-415F-A043-60F573E8B84E}" type="pres">
      <dgm:prSet presAssocID="{E99B4C46-26E0-4B5F-A2D9-2BCCD338E4BD}" presName="root" presStyleCnt="0"/>
      <dgm:spPr/>
    </dgm:pt>
    <dgm:pt modelId="{E322FFFA-1A3D-42C8-8E34-89031FBCE7C5}" type="pres">
      <dgm:prSet presAssocID="{E99B4C46-26E0-4B5F-A2D9-2BCCD338E4BD}" presName="rootComposite" presStyleCnt="0"/>
      <dgm:spPr/>
    </dgm:pt>
    <dgm:pt modelId="{40B11E6C-0D64-4E97-B19E-62880924ED8E}" type="pres">
      <dgm:prSet presAssocID="{E99B4C46-26E0-4B5F-A2D9-2BCCD338E4BD}" presName="rootText" presStyleLbl="node1" presStyleIdx="0" presStyleCnt="1"/>
      <dgm:spPr/>
      <dgm:t>
        <a:bodyPr/>
        <a:lstStyle/>
        <a:p>
          <a:endParaRPr lang="en-IN"/>
        </a:p>
      </dgm:t>
    </dgm:pt>
    <dgm:pt modelId="{EED72E38-6F8C-405D-993F-EF2A4CE172F4}" type="pres">
      <dgm:prSet presAssocID="{E99B4C46-26E0-4B5F-A2D9-2BCCD338E4BD}" presName="rootConnector" presStyleLbl="node1" presStyleIdx="0" presStyleCnt="1"/>
      <dgm:spPr/>
      <dgm:t>
        <a:bodyPr/>
        <a:lstStyle/>
        <a:p>
          <a:endParaRPr lang="en-IN"/>
        </a:p>
      </dgm:t>
    </dgm:pt>
    <dgm:pt modelId="{2CA4B70C-D572-4F47-A1C3-80282D76B0EA}" type="pres">
      <dgm:prSet presAssocID="{E99B4C46-26E0-4B5F-A2D9-2BCCD338E4BD}" presName="childShape" presStyleCnt="0"/>
      <dgm:spPr/>
    </dgm:pt>
    <dgm:pt modelId="{72C9B105-CEEA-46E0-9C1D-A05D222ECD05}" type="pres">
      <dgm:prSet presAssocID="{F4EFA632-D57A-4F87-A6F6-7358B50D278F}" presName="Name13" presStyleLbl="parChTrans1D2" presStyleIdx="0" presStyleCnt="2"/>
      <dgm:spPr/>
      <dgm:t>
        <a:bodyPr/>
        <a:lstStyle/>
        <a:p>
          <a:endParaRPr lang="en-IN"/>
        </a:p>
      </dgm:t>
    </dgm:pt>
    <dgm:pt modelId="{1B569F2E-79BA-4919-8757-5C411121DB33}" type="pres">
      <dgm:prSet presAssocID="{D3DF1496-BFCF-45B6-A101-92FE04CA2C72}" presName="childText" presStyleLbl="bgAcc1" presStyleIdx="0" presStyleCnt="2">
        <dgm:presLayoutVars>
          <dgm:bulletEnabled val="1"/>
        </dgm:presLayoutVars>
      </dgm:prSet>
      <dgm:spPr/>
      <dgm:t>
        <a:bodyPr/>
        <a:lstStyle/>
        <a:p>
          <a:endParaRPr lang="en-IN"/>
        </a:p>
      </dgm:t>
    </dgm:pt>
    <dgm:pt modelId="{9BF7DE45-D878-4C04-BFE7-ECC1DEAC448D}" type="pres">
      <dgm:prSet presAssocID="{5BD3C2B4-8546-4544-B90E-4830BBEF809A}" presName="Name13" presStyleLbl="parChTrans1D2" presStyleIdx="1" presStyleCnt="2"/>
      <dgm:spPr/>
      <dgm:t>
        <a:bodyPr/>
        <a:lstStyle/>
        <a:p>
          <a:endParaRPr lang="en-IN"/>
        </a:p>
      </dgm:t>
    </dgm:pt>
    <dgm:pt modelId="{C569DEE8-EFC2-463F-A004-E3C871CBF022}" type="pres">
      <dgm:prSet presAssocID="{D7B7001F-024B-454E-B932-E3EB69A0BDB5}" presName="childText" presStyleLbl="bgAcc1" presStyleIdx="1" presStyleCnt="2">
        <dgm:presLayoutVars>
          <dgm:bulletEnabled val="1"/>
        </dgm:presLayoutVars>
      </dgm:prSet>
      <dgm:spPr/>
      <dgm:t>
        <a:bodyPr/>
        <a:lstStyle/>
        <a:p>
          <a:endParaRPr lang="en-IN"/>
        </a:p>
      </dgm:t>
    </dgm:pt>
  </dgm:ptLst>
  <dgm:cxnLst>
    <dgm:cxn modelId="{A8E2D411-A2D6-43A3-BBBA-F1EE032960A3}" srcId="{E99B4C46-26E0-4B5F-A2D9-2BCCD338E4BD}" destId="{D3DF1496-BFCF-45B6-A101-92FE04CA2C72}" srcOrd="0" destOrd="0" parTransId="{F4EFA632-D57A-4F87-A6F6-7358B50D278F}" sibTransId="{511F936E-3BDE-4928-9E46-8C97D4386D54}"/>
    <dgm:cxn modelId="{569815FA-FE6B-4F3F-8263-5AB70DA3D5D1}" srcId="{E99B4C46-26E0-4B5F-A2D9-2BCCD338E4BD}" destId="{D7B7001F-024B-454E-B932-E3EB69A0BDB5}" srcOrd="1" destOrd="0" parTransId="{5BD3C2B4-8546-4544-B90E-4830BBEF809A}" sibTransId="{7759D957-389C-4947-97B7-823A704BCED6}"/>
    <dgm:cxn modelId="{BDEDAB61-0330-4FA2-824B-63C75CF0C34D}" type="presOf" srcId="{E99B4C46-26E0-4B5F-A2D9-2BCCD338E4BD}" destId="{EED72E38-6F8C-405D-993F-EF2A4CE172F4}" srcOrd="1" destOrd="0" presId="urn:microsoft.com/office/officeart/2005/8/layout/hierarchy3"/>
    <dgm:cxn modelId="{71CEC075-F319-4780-A1AC-3A53BB1508BE}" type="presOf" srcId="{2E94990D-7C8B-48C2-928E-53E4F72DA4AB}" destId="{0E084237-2699-4423-98DF-085933D7A5EA}" srcOrd="0" destOrd="0" presId="urn:microsoft.com/office/officeart/2005/8/layout/hierarchy3"/>
    <dgm:cxn modelId="{E9D47794-90AC-4913-89C8-CA9FAD67E4FA}" type="presOf" srcId="{D3DF1496-BFCF-45B6-A101-92FE04CA2C72}" destId="{1B569F2E-79BA-4919-8757-5C411121DB33}" srcOrd="0" destOrd="0" presId="urn:microsoft.com/office/officeart/2005/8/layout/hierarchy3"/>
    <dgm:cxn modelId="{DB5719A5-054F-444E-BF20-CF4D60D4CC74}" type="presOf" srcId="{F4EFA632-D57A-4F87-A6F6-7358B50D278F}" destId="{72C9B105-CEEA-46E0-9C1D-A05D222ECD05}" srcOrd="0" destOrd="0" presId="urn:microsoft.com/office/officeart/2005/8/layout/hierarchy3"/>
    <dgm:cxn modelId="{91EB913B-88C2-4148-85A2-45D07D3E128F}" type="presOf" srcId="{5BD3C2B4-8546-4544-B90E-4830BBEF809A}" destId="{9BF7DE45-D878-4C04-BFE7-ECC1DEAC448D}" srcOrd="0" destOrd="0" presId="urn:microsoft.com/office/officeart/2005/8/layout/hierarchy3"/>
    <dgm:cxn modelId="{AC4CAFED-DB66-4F5F-93F2-D159FF3DDF81}" type="presOf" srcId="{E99B4C46-26E0-4B5F-A2D9-2BCCD338E4BD}" destId="{40B11E6C-0D64-4E97-B19E-62880924ED8E}" srcOrd="0" destOrd="0" presId="urn:microsoft.com/office/officeart/2005/8/layout/hierarchy3"/>
    <dgm:cxn modelId="{473D18AD-E835-44B4-92D5-4041D208B364}" type="presOf" srcId="{D7B7001F-024B-454E-B932-E3EB69A0BDB5}" destId="{C569DEE8-EFC2-463F-A004-E3C871CBF022}" srcOrd="0" destOrd="0" presId="urn:microsoft.com/office/officeart/2005/8/layout/hierarchy3"/>
    <dgm:cxn modelId="{7A6E4C57-C123-4DFF-849F-E348D9A36291}" srcId="{2E94990D-7C8B-48C2-928E-53E4F72DA4AB}" destId="{E99B4C46-26E0-4B5F-A2D9-2BCCD338E4BD}" srcOrd="0" destOrd="0" parTransId="{B7287B60-33D5-4D78-BC73-1DEA39CF0243}" sibTransId="{6EB5147A-F85E-4F69-BFDA-71506FC85352}"/>
    <dgm:cxn modelId="{64E75554-72B2-4B6B-8F76-65F8D82223D6}" type="presParOf" srcId="{0E084237-2699-4423-98DF-085933D7A5EA}" destId="{2865CAA9-EA08-415F-A043-60F573E8B84E}" srcOrd="0" destOrd="0" presId="urn:microsoft.com/office/officeart/2005/8/layout/hierarchy3"/>
    <dgm:cxn modelId="{52D54162-0212-49B8-B9FC-3414AD93B663}" type="presParOf" srcId="{2865CAA9-EA08-415F-A043-60F573E8B84E}" destId="{E322FFFA-1A3D-42C8-8E34-89031FBCE7C5}" srcOrd="0" destOrd="0" presId="urn:microsoft.com/office/officeart/2005/8/layout/hierarchy3"/>
    <dgm:cxn modelId="{BE5C719D-06C8-4D1D-8851-F4B3EF9ED759}" type="presParOf" srcId="{E322FFFA-1A3D-42C8-8E34-89031FBCE7C5}" destId="{40B11E6C-0D64-4E97-B19E-62880924ED8E}" srcOrd="0" destOrd="0" presId="urn:microsoft.com/office/officeart/2005/8/layout/hierarchy3"/>
    <dgm:cxn modelId="{62F96166-B43E-472C-A028-7D3637817A67}" type="presParOf" srcId="{E322FFFA-1A3D-42C8-8E34-89031FBCE7C5}" destId="{EED72E38-6F8C-405D-993F-EF2A4CE172F4}" srcOrd="1" destOrd="0" presId="urn:microsoft.com/office/officeart/2005/8/layout/hierarchy3"/>
    <dgm:cxn modelId="{C7826914-B997-453C-B1DC-CDD6CDD8A373}" type="presParOf" srcId="{2865CAA9-EA08-415F-A043-60F573E8B84E}" destId="{2CA4B70C-D572-4F47-A1C3-80282D76B0EA}" srcOrd="1" destOrd="0" presId="urn:microsoft.com/office/officeart/2005/8/layout/hierarchy3"/>
    <dgm:cxn modelId="{2C2BC092-AB75-45AC-BD3A-2C52A04DEC7A}" type="presParOf" srcId="{2CA4B70C-D572-4F47-A1C3-80282D76B0EA}" destId="{72C9B105-CEEA-46E0-9C1D-A05D222ECD05}" srcOrd="0" destOrd="0" presId="urn:microsoft.com/office/officeart/2005/8/layout/hierarchy3"/>
    <dgm:cxn modelId="{68176604-8166-463C-994C-705D5A44E2C1}" type="presParOf" srcId="{2CA4B70C-D572-4F47-A1C3-80282D76B0EA}" destId="{1B569F2E-79BA-4919-8757-5C411121DB33}" srcOrd="1" destOrd="0" presId="urn:microsoft.com/office/officeart/2005/8/layout/hierarchy3"/>
    <dgm:cxn modelId="{60A2EEDB-3946-4414-AD7C-85EEF1A40C74}" type="presParOf" srcId="{2CA4B70C-D572-4F47-A1C3-80282D76B0EA}" destId="{9BF7DE45-D878-4C04-BFE7-ECC1DEAC448D}" srcOrd="2" destOrd="0" presId="urn:microsoft.com/office/officeart/2005/8/layout/hierarchy3"/>
    <dgm:cxn modelId="{A9FB4A26-B46D-40D7-8F95-AB2E25FA723D}" type="presParOf" srcId="{2CA4B70C-D572-4F47-A1C3-80282D76B0EA}" destId="{C569DEE8-EFC2-463F-A004-E3C871CBF022}" srcOrd="3" destOrd="0" presId="urn:microsoft.com/office/officeart/2005/8/layout/hierarchy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FD67801-8B02-4BC0-B59D-66CBAFDBB214}"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IN"/>
        </a:p>
      </dgm:t>
    </dgm:pt>
    <dgm:pt modelId="{0B90734E-EB64-4E2E-8B8B-19BAD4309A44}">
      <dgm:prSet phldrT="[Text]" phldr="1"/>
      <dgm:spPr>
        <a:blipFill rotWithShape="0">
          <a:blip xmlns:r="http://schemas.openxmlformats.org/officeDocument/2006/relationships" r:embed="rId1"/>
          <a:stretch>
            <a:fillRect/>
          </a:stretch>
        </a:blipFill>
      </dgm:spPr>
      <dgm:t>
        <a:bodyPr/>
        <a:lstStyle/>
        <a:p>
          <a:endParaRPr lang="en-IN" dirty="0"/>
        </a:p>
      </dgm:t>
    </dgm:pt>
    <dgm:pt modelId="{A0533BFB-AB77-4EDF-9E06-B69F5085EA6D}" type="parTrans" cxnId="{27833CCA-38ED-4CD2-8B10-CD18F3877265}">
      <dgm:prSet/>
      <dgm:spPr/>
      <dgm:t>
        <a:bodyPr/>
        <a:lstStyle/>
        <a:p>
          <a:endParaRPr lang="en-IN"/>
        </a:p>
      </dgm:t>
    </dgm:pt>
    <dgm:pt modelId="{310EEEB3-7466-4169-91E7-1CAEC8CB469F}" type="sibTrans" cxnId="{27833CCA-38ED-4CD2-8B10-CD18F3877265}">
      <dgm:prSet/>
      <dgm:spPr/>
      <dgm:t>
        <a:bodyPr/>
        <a:lstStyle/>
        <a:p>
          <a:endParaRPr lang="en-IN"/>
        </a:p>
      </dgm:t>
    </dgm:pt>
    <dgm:pt modelId="{CEC295D1-860F-462B-9094-2A0C21D33DB2}">
      <dgm:prSet/>
      <dgm:spPr/>
      <dgm:t>
        <a:bodyPr/>
        <a:lstStyle/>
        <a:p>
          <a:r>
            <a:rPr lang="en-US" b="0" i="0" dirty="0" smtClean="0"/>
            <a:t>In the computation of material costs for hospital services, it is customary to account for abnormal costs of materials, particularly when the exact usage cannot be determined. This accounting practice aims to ensure accurate cost allocation despite fluctuations in material consumption.</a:t>
          </a:r>
          <a:endParaRPr lang="en-US" dirty="0"/>
        </a:p>
      </dgm:t>
    </dgm:pt>
    <dgm:pt modelId="{EA491F0F-275E-4E3F-BDC5-1C3D95C31FA9}" type="parTrans" cxnId="{4D7EAE6B-6930-4E15-AB3B-1DEC4E3BD532}">
      <dgm:prSet/>
      <dgm:spPr/>
      <dgm:t>
        <a:bodyPr/>
        <a:lstStyle/>
        <a:p>
          <a:endParaRPr lang="en-IN"/>
        </a:p>
      </dgm:t>
    </dgm:pt>
    <dgm:pt modelId="{A3DB483D-46BF-49E9-9F22-D6C79EAD946C}" type="sibTrans" cxnId="{4D7EAE6B-6930-4E15-AB3B-1DEC4E3BD532}">
      <dgm:prSet/>
      <dgm:spPr/>
      <dgm:t>
        <a:bodyPr/>
        <a:lstStyle/>
        <a:p>
          <a:endParaRPr lang="en-IN"/>
        </a:p>
      </dgm:t>
    </dgm:pt>
    <dgm:pt modelId="{8379B9D5-0405-42CA-9B46-478856C21198}">
      <dgm:prSet phldrT="[Text]"/>
      <dgm:spPr>
        <a:blipFill rotWithShape="0">
          <a:blip xmlns:r="http://schemas.openxmlformats.org/officeDocument/2006/relationships" r:embed="rId2"/>
          <a:stretch>
            <a:fillRect/>
          </a:stretch>
        </a:blipFill>
      </dgm:spPr>
      <dgm:t>
        <a:bodyPr/>
        <a:lstStyle/>
        <a:p>
          <a:endParaRPr lang="en-IN" dirty="0"/>
        </a:p>
      </dgm:t>
    </dgm:pt>
    <dgm:pt modelId="{1E623FC1-69BD-4272-AEF2-A89EF326D27B}" type="parTrans" cxnId="{F308D036-6925-4C80-BB83-114A399BCB26}">
      <dgm:prSet/>
      <dgm:spPr/>
      <dgm:t>
        <a:bodyPr/>
        <a:lstStyle/>
        <a:p>
          <a:endParaRPr lang="en-IN"/>
        </a:p>
      </dgm:t>
    </dgm:pt>
    <dgm:pt modelId="{72DC7F1E-5F1D-40F3-B2A5-8C5631C0EDC7}" type="sibTrans" cxnId="{F308D036-6925-4C80-BB83-114A399BCB26}">
      <dgm:prSet/>
      <dgm:spPr/>
      <dgm:t>
        <a:bodyPr/>
        <a:lstStyle/>
        <a:p>
          <a:endParaRPr lang="en-IN"/>
        </a:p>
      </dgm:t>
    </dgm:pt>
    <dgm:pt modelId="{3DD7D48A-2642-47D3-A83E-6BD42E5E5E72}">
      <dgm:prSet/>
      <dgm:spPr/>
      <dgm:t>
        <a:bodyPr/>
        <a:lstStyle/>
        <a:p>
          <a:r>
            <a:rPr lang="en-US" b="0" i="0" dirty="0" smtClean="0"/>
            <a:t>For instance, consider a scenario where a single pack of material facilitates the execution of 100 tests, yet only 1-2 tests are performed. In such instances, the residual cost associated with the unused portion of the material is allocated to the tests conducted due to the unavailability of precise usage data.</a:t>
          </a:r>
          <a:endParaRPr lang="en-IN" dirty="0"/>
        </a:p>
      </dgm:t>
    </dgm:pt>
    <dgm:pt modelId="{94E03E39-EDE3-47A7-9585-CAA52E6EDE74}" type="parTrans" cxnId="{BE4CB619-52C4-4325-9EB1-904A3DFC766A}">
      <dgm:prSet/>
      <dgm:spPr/>
      <dgm:t>
        <a:bodyPr/>
        <a:lstStyle/>
        <a:p>
          <a:endParaRPr lang="en-IN"/>
        </a:p>
      </dgm:t>
    </dgm:pt>
    <dgm:pt modelId="{BA1CA78D-98BC-4619-93FA-0C6E6FD3883D}" type="sibTrans" cxnId="{BE4CB619-52C4-4325-9EB1-904A3DFC766A}">
      <dgm:prSet/>
      <dgm:spPr/>
      <dgm:t>
        <a:bodyPr/>
        <a:lstStyle/>
        <a:p>
          <a:endParaRPr lang="en-IN"/>
        </a:p>
      </dgm:t>
    </dgm:pt>
    <dgm:pt modelId="{C8A68DF0-D5B3-4A12-A5D8-36424124762F}">
      <dgm:prSet custT="1"/>
      <dgm:spPr/>
      <dgm:t>
        <a:bodyPr/>
        <a:lstStyle/>
        <a:p>
          <a:r>
            <a:rPr lang="en-US" sz="1160" b="0" i="0" dirty="0" smtClean="0"/>
            <a:t>This approach to costing acknowledges the inherent variability in material consumption within healthcare settings and endeavors to reflect the true cost incurred for services rendered..</a:t>
          </a:r>
          <a:endParaRPr lang="en-IN" sz="1160" dirty="0"/>
        </a:p>
      </dgm:t>
    </dgm:pt>
    <dgm:pt modelId="{D41CEED2-3080-4DC8-8F61-6A3A70A85364}" type="parTrans" cxnId="{2945A1E1-E709-4810-9093-3540E8626E42}">
      <dgm:prSet/>
      <dgm:spPr/>
      <dgm:t>
        <a:bodyPr/>
        <a:lstStyle/>
        <a:p>
          <a:endParaRPr lang="en-IN"/>
        </a:p>
      </dgm:t>
    </dgm:pt>
    <dgm:pt modelId="{698FB2DF-4E07-4DBF-B803-63594AB088B3}" type="sibTrans" cxnId="{2945A1E1-E709-4810-9093-3540E8626E42}">
      <dgm:prSet/>
      <dgm:spPr/>
      <dgm:t>
        <a:bodyPr/>
        <a:lstStyle/>
        <a:p>
          <a:endParaRPr lang="en-IN"/>
        </a:p>
      </dgm:t>
    </dgm:pt>
    <dgm:pt modelId="{2898C124-6CBA-46A9-B13C-DA43F8B0D016}">
      <dgm:prSet phldrT="[Text]" phldr="1"/>
      <dgm:spPr>
        <a:blipFill rotWithShape="0">
          <a:blip xmlns:r="http://schemas.openxmlformats.org/officeDocument/2006/relationships" r:embed="rId3"/>
          <a:stretch>
            <a:fillRect/>
          </a:stretch>
        </a:blipFill>
      </dgm:spPr>
      <dgm:t>
        <a:bodyPr/>
        <a:lstStyle/>
        <a:p>
          <a:endParaRPr lang="en-IN" dirty="0"/>
        </a:p>
      </dgm:t>
    </dgm:pt>
    <dgm:pt modelId="{B3E8C2F9-4088-41F6-AB2B-3C2AA4125728}" type="sibTrans" cxnId="{D42A4D8A-1408-4E4A-93C1-A7679695AED9}">
      <dgm:prSet/>
      <dgm:spPr/>
      <dgm:t>
        <a:bodyPr/>
        <a:lstStyle/>
        <a:p>
          <a:endParaRPr lang="en-IN"/>
        </a:p>
      </dgm:t>
    </dgm:pt>
    <dgm:pt modelId="{C02A1D96-C2F9-4CA4-99C7-B68793B74764}" type="parTrans" cxnId="{D42A4D8A-1408-4E4A-93C1-A7679695AED9}">
      <dgm:prSet/>
      <dgm:spPr/>
      <dgm:t>
        <a:bodyPr/>
        <a:lstStyle/>
        <a:p>
          <a:endParaRPr lang="en-IN"/>
        </a:p>
      </dgm:t>
    </dgm:pt>
    <dgm:pt modelId="{E3797114-F52E-4781-A5B2-8C558420A2D4}">
      <dgm:prSet custT="1"/>
      <dgm:spPr/>
      <dgm:t>
        <a:bodyPr/>
        <a:lstStyle/>
        <a:p>
          <a:endParaRPr lang="en-IN" sz="1160" dirty="0"/>
        </a:p>
      </dgm:t>
    </dgm:pt>
    <dgm:pt modelId="{D675FA06-609E-4C0F-8F0E-7AE10D1A147A}" type="parTrans" cxnId="{7261F4EE-9717-46F7-B563-E600AF7701DE}">
      <dgm:prSet/>
      <dgm:spPr/>
      <dgm:t>
        <a:bodyPr/>
        <a:lstStyle/>
        <a:p>
          <a:endParaRPr lang="en-IN"/>
        </a:p>
      </dgm:t>
    </dgm:pt>
    <dgm:pt modelId="{8EE486FB-608C-4F59-8D5E-AE42A68340C6}" type="sibTrans" cxnId="{7261F4EE-9717-46F7-B563-E600AF7701DE}">
      <dgm:prSet/>
      <dgm:spPr/>
      <dgm:t>
        <a:bodyPr/>
        <a:lstStyle/>
        <a:p>
          <a:endParaRPr lang="en-IN"/>
        </a:p>
      </dgm:t>
    </dgm:pt>
    <dgm:pt modelId="{DE36C4E7-8BAA-4F02-B4CD-462EB11337BD}">
      <dgm:prSet custT="1"/>
      <dgm:spPr/>
      <dgm:t>
        <a:bodyPr/>
        <a:lstStyle/>
        <a:p>
          <a:endParaRPr lang="en-IN" sz="1160" dirty="0"/>
        </a:p>
      </dgm:t>
    </dgm:pt>
    <dgm:pt modelId="{E6D8B5FC-458C-47EC-B027-0690017132A3}" type="parTrans" cxnId="{33511EE8-D7DE-46A3-A5D8-C57834F0B9DF}">
      <dgm:prSet/>
      <dgm:spPr/>
      <dgm:t>
        <a:bodyPr/>
        <a:lstStyle/>
        <a:p>
          <a:endParaRPr lang="en-IN"/>
        </a:p>
      </dgm:t>
    </dgm:pt>
    <dgm:pt modelId="{B5E4FAA2-2E05-4CDD-8A37-D952B5F1F79D}" type="sibTrans" cxnId="{33511EE8-D7DE-46A3-A5D8-C57834F0B9DF}">
      <dgm:prSet/>
      <dgm:spPr/>
      <dgm:t>
        <a:bodyPr/>
        <a:lstStyle/>
        <a:p>
          <a:endParaRPr lang="en-IN"/>
        </a:p>
      </dgm:t>
    </dgm:pt>
    <dgm:pt modelId="{8668F7D0-556B-4754-BB15-39C941BC8CC0}" type="pres">
      <dgm:prSet presAssocID="{7FD67801-8B02-4BC0-B59D-66CBAFDBB214}" presName="Name0" presStyleCnt="0">
        <dgm:presLayoutVars>
          <dgm:dir/>
          <dgm:animLvl val="lvl"/>
          <dgm:resizeHandles/>
        </dgm:presLayoutVars>
      </dgm:prSet>
      <dgm:spPr/>
      <dgm:t>
        <a:bodyPr/>
        <a:lstStyle/>
        <a:p>
          <a:endParaRPr lang="en-IN"/>
        </a:p>
      </dgm:t>
    </dgm:pt>
    <dgm:pt modelId="{B2206937-F244-43DF-BC65-E5D2DEDA9EA6}" type="pres">
      <dgm:prSet presAssocID="{2898C124-6CBA-46A9-B13C-DA43F8B0D016}" presName="linNode" presStyleCnt="0"/>
      <dgm:spPr/>
    </dgm:pt>
    <dgm:pt modelId="{0A47E467-E629-49C5-9FA7-B421E002E2A8}" type="pres">
      <dgm:prSet presAssocID="{2898C124-6CBA-46A9-B13C-DA43F8B0D016}" presName="parentShp" presStyleLbl="node1" presStyleIdx="0" presStyleCnt="3">
        <dgm:presLayoutVars>
          <dgm:bulletEnabled val="1"/>
        </dgm:presLayoutVars>
      </dgm:prSet>
      <dgm:spPr/>
      <dgm:t>
        <a:bodyPr/>
        <a:lstStyle/>
        <a:p>
          <a:endParaRPr lang="en-IN"/>
        </a:p>
      </dgm:t>
    </dgm:pt>
    <dgm:pt modelId="{4EAE9CE2-094E-4531-AC91-F41698833E91}" type="pres">
      <dgm:prSet presAssocID="{2898C124-6CBA-46A9-B13C-DA43F8B0D016}" presName="childShp" presStyleLbl="bgAccFollowNode1" presStyleIdx="0" presStyleCnt="3">
        <dgm:presLayoutVars>
          <dgm:bulletEnabled val="1"/>
        </dgm:presLayoutVars>
      </dgm:prSet>
      <dgm:spPr/>
      <dgm:t>
        <a:bodyPr/>
        <a:lstStyle/>
        <a:p>
          <a:endParaRPr lang="en-IN"/>
        </a:p>
      </dgm:t>
    </dgm:pt>
    <dgm:pt modelId="{9680ED55-30D1-4411-BC98-1FA86776258B}" type="pres">
      <dgm:prSet presAssocID="{B3E8C2F9-4088-41F6-AB2B-3C2AA4125728}" presName="spacing" presStyleCnt="0"/>
      <dgm:spPr/>
    </dgm:pt>
    <dgm:pt modelId="{ED3BE6F3-2620-4189-A4A2-A893701973EB}" type="pres">
      <dgm:prSet presAssocID="{0B90734E-EB64-4E2E-8B8B-19BAD4309A44}" presName="linNode" presStyleCnt="0"/>
      <dgm:spPr/>
    </dgm:pt>
    <dgm:pt modelId="{1994247D-7684-4B7F-A45B-891514A57895}" type="pres">
      <dgm:prSet presAssocID="{0B90734E-EB64-4E2E-8B8B-19BAD4309A44}" presName="parentShp" presStyleLbl="node1" presStyleIdx="1" presStyleCnt="3">
        <dgm:presLayoutVars>
          <dgm:bulletEnabled val="1"/>
        </dgm:presLayoutVars>
      </dgm:prSet>
      <dgm:spPr/>
      <dgm:t>
        <a:bodyPr/>
        <a:lstStyle/>
        <a:p>
          <a:endParaRPr lang="en-IN"/>
        </a:p>
      </dgm:t>
    </dgm:pt>
    <dgm:pt modelId="{62C15D9F-300F-4553-BC9C-B51DA74CA7D6}" type="pres">
      <dgm:prSet presAssocID="{0B90734E-EB64-4E2E-8B8B-19BAD4309A44}" presName="childShp" presStyleLbl="bgAccFollowNode1" presStyleIdx="1" presStyleCnt="3">
        <dgm:presLayoutVars>
          <dgm:bulletEnabled val="1"/>
        </dgm:presLayoutVars>
      </dgm:prSet>
      <dgm:spPr/>
      <dgm:t>
        <a:bodyPr/>
        <a:lstStyle/>
        <a:p>
          <a:endParaRPr lang="en-IN"/>
        </a:p>
      </dgm:t>
    </dgm:pt>
    <dgm:pt modelId="{FB8D59DE-5AF5-44E8-9B2B-890016310469}" type="pres">
      <dgm:prSet presAssocID="{310EEEB3-7466-4169-91E7-1CAEC8CB469F}" presName="spacing" presStyleCnt="0"/>
      <dgm:spPr/>
    </dgm:pt>
    <dgm:pt modelId="{7EC92070-93AA-4141-920D-30EF57C07650}" type="pres">
      <dgm:prSet presAssocID="{8379B9D5-0405-42CA-9B46-478856C21198}" presName="linNode" presStyleCnt="0"/>
      <dgm:spPr/>
    </dgm:pt>
    <dgm:pt modelId="{95CA60AC-7D68-4E66-B962-924023C3BB61}" type="pres">
      <dgm:prSet presAssocID="{8379B9D5-0405-42CA-9B46-478856C21198}" presName="parentShp" presStyleLbl="node1" presStyleIdx="2" presStyleCnt="3">
        <dgm:presLayoutVars>
          <dgm:bulletEnabled val="1"/>
        </dgm:presLayoutVars>
      </dgm:prSet>
      <dgm:spPr/>
      <dgm:t>
        <a:bodyPr/>
        <a:lstStyle/>
        <a:p>
          <a:endParaRPr lang="en-IN"/>
        </a:p>
      </dgm:t>
    </dgm:pt>
    <dgm:pt modelId="{0323DE94-716F-4D75-B44A-4B679784097E}" type="pres">
      <dgm:prSet presAssocID="{8379B9D5-0405-42CA-9B46-478856C21198}" presName="childShp" presStyleLbl="bgAccFollowNode1" presStyleIdx="2" presStyleCnt="3">
        <dgm:presLayoutVars>
          <dgm:bulletEnabled val="1"/>
        </dgm:presLayoutVars>
      </dgm:prSet>
      <dgm:spPr/>
      <dgm:t>
        <a:bodyPr/>
        <a:lstStyle/>
        <a:p>
          <a:endParaRPr lang="en-IN"/>
        </a:p>
      </dgm:t>
    </dgm:pt>
  </dgm:ptLst>
  <dgm:cxnLst>
    <dgm:cxn modelId="{A23D9DEA-35F1-4FAC-8494-BE8B2BECFB03}" type="presOf" srcId="{7FD67801-8B02-4BC0-B59D-66CBAFDBB214}" destId="{8668F7D0-556B-4754-BB15-39C941BC8CC0}" srcOrd="0" destOrd="0" presId="urn:microsoft.com/office/officeart/2005/8/layout/vList6"/>
    <dgm:cxn modelId="{2945A1E1-E709-4810-9093-3540E8626E42}" srcId="{8379B9D5-0405-42CA-9B46-478856C21198}" destId="{C8A68DF0-D5B3-4A12-A5D8-36424124762F}" srcOrd="2" destOrd="0" parTransId="{D41CEED2-3080-4DC8-8F61-6A3A70A85364}" sibTransId="{698FB2DF-4E07-4DBF-B803-63594AB088B3}"/>
    <dgm:cxn modelId="{9BC8715B-D13B-4C1A-B5A1-DC69A2D713EA}" type="presOf" srcId="{3DD7D48A-2642-47D3-A83E-6BD42E5E5E72}" destId="{62C15D9F-300F-4553-BC9C-B51DA74CA7D6}" srcOrd="0" destOrd="0" presId="urn:microsoft.com/office/officeart/2005/8/layout/vList6"/>
    <dgm:cxn modelId="{EF59BD20-9FAD-44A8-9762-50F8F9C0E05E}" type="presOf" srcId="{E3797114-F52E-4781-A5B2-8C558420A2D4}" destId="{0323DE94-716F-4D75-B44A-4B679784097E}" srcOrd="0" destOrd="0" presId="urn:microsoft.com/office/officeart/2005/8/layout/vList6"/>
    <dgm:cxn modelId="{2B3702F0-64F5-43D7-AC70-150707263D0D}" type="presOf" srcId="{CEC295D1-860F-462B-9094-2A0C21D33DB2}" destId="{4EAE9CE2-094E-4531-AC91-F41698833E91}" srcOrd="0" destOrd="0" presId="urn:microsoft.com/office/officeart/2005/8/layout/vList6"/>
    <dgm:cxn modelId="{27833CCA-38ED-4CD2-8B10-CD18F3877265}" srcId="{7FD67801-8B02-4BC0-B59D-66CBAFDBB214}" destId="{0B90734E-EB64-4E2E-8B8B-19BAD4309A44}" srcOrd="1" destOrd="0" parTransId="{A0533BFB-AB77-4EDF-9E06-B69F5085EA6D}" sibTransId="{310EEEB3-7466-4169-91E7-1CAEC8CB469F}"/>
    <dgm:cxn modelId="{D42A4D8A-1408-4E4A-93C1-A7679695AED9}" srcId="{7FD67801-8B02-4BC0-B59D-66CBAFDBB214}" destId="{2898C124-6CBA-46A9-B13C-DA43F8B0D016}" srcOrd="0" destOrd="0" parTransId="{C02A1D96-C2F9-4CA4-99C7-B68793B74764}" sibTransId="{B3E8C2F9-4088-41F6-AB2B-3C2AA4125728}"/>
    <dgm:cxn modelId="{A8CD60DC-8C47-4C6B-89EB-AEAF38529F1F}" type="presOf" srcId="{0B90734E-EB64-4E2E-8B8B-19BAD4309A44}" destId="{1994247D-7684-4B7F-A45B-891514A57895}" srcOrd="0" destOrd="0" presId="urn:microsoft.com/office/officeart/2005/8/layout/vList6"/>
    <dgm:cxn modelId="{F308D036-6925-4C80-BB83-114A399BCB26}" srcId="{7FD67801-8B02-4BC0-B59D-66CBAFDBB214}" destId="{8379B9D5-0405-42CA-9B46-478856C21198}" srcOrd="2" destOrd="0" parTransId="{1E623FC1-69BD-4272-AEF2-A89EF326D27B}" sibTransId="{72DC7F1E-5F1D-40F3-B2A5-8C5631C0EDC7}"/>
    <dgm:cxn modelId="{7261F4EE-9717-46F7-B563-E600AF7701DE}" srcId="{8379B9D5-0405-42CA-9B46-478856C21198}" destId="{E3797114-F52E-4781-A5B2-8C558420A2D4}" srcOrd="0" destOrd="0" parTransId="{D675FA06-609E-4C0F-8F0E-7AE10D1A147A}" sibTransId="{8EE486FB-608C-4F59-8D5E-AE42A68340C6}"/>
    <dgm:cxn modelId="{4D7EAE6B-6930-4E15-AB3B-1DEC4E3BD532}" srcId="{2898C124-6CBA-46A9-B13C-DA43F8B0D016}" destId="{CEC295D1-860F-462B-9094-2A0C21D33DB2}" srcOrd="0" destOrd="0" parTransId="{EA491F0F-275E-4E3F-BDC5-1C3D95C31FA9}" sibTransId="{A3DB483D-46BF-49E9-9F22-D6C79EAD946C}"/>
    <dgm:cxn modelId="{33511EE8-D7DE-46A3-A5D8-C57834F0B9DF}" srcId="{8379B9D5-0405-42CA-9B46-478856C21198}" destId="{DE36C4E7-8BAA-4F02-B4CD-462EB11337BD}" srcOrd="1" destOrd="0" parTransId="{E6D8B5FC-458C-47EC-B027-0690017132A3}" sibTransId="{B5E4FAA2-2E05-4CDD-8A37-D952B5F1F79D}"/>
    <dgm:cxn modelId="{F0DBFA1E-B724-4909-914B-D209420986FE}" type="presOf" srcId="{C8A68DF0-D5B3-4A12-A5D8-36424124762F}" destId="{0323DE94-716F-4D75-B44A-4B679784097E}" srcOrd="0" destOrd="2" presId="urn:microsoft.com/office/officeart/2005/8/layout/vList6"/>
    <dgm:cxn modelId="{BE4CB619-52C4-4325-9EB1-904A3DFC766A}" srcId="{0B90734E-EB64-4E2E-8B8B-19BAD4309A44}" destId="{3DD7D48A-2642-47D3-A83E-6BD42E5E5E72}" srcOrd="0" destOrd="0" parTransId="{94E03E39-EDE3-47A7-9585-CAA52E6EDE74}" sibTransId="{BA1CA78D-98BC-4619-93FA-0C6E6FD3883D}"/>
    <dgm:cxn modelId="{22513615-69B3-49CB-B2C0-39525E83805A}" type="presOf" srcId="{2898C124-6CBA-46A9-B13C-DA43F8B0D016}" destId="{0A47E467-E629-49C5-9FA7-B421E002E2A8}" srcOrd="0" destOrd="0" presId="urn:microsoft.com/office/officeart/2005/8/layout/vList6"/>
    <dgm:cxn modelId="{B782BD07-2429-47C4-9A72-E40F494F07A8}" type="presOf" srcId="{DE36C4E7-8BAA-4F02-B4CD-462EB11337BD}" destId="{0323DE94-716F-4D75-B44A-4B679784097E}" srcOrd="0" destOrd="1" presId="urn:microsoft.com/office/officeart/2005/8/layout/vList6"/>
    <dgm:cxn modelId="{0677FB2D-F130-4554-828B-E0746126D605}" type="presOf" srcId="{8379B9D5-0405-42CA-9B46-478856C21198}" destId="{95CA60AC-7D68-4E66-B962-924023C3BB61}" srcOrd="0" destOrd="0" presId="urn:microsoft.com/office/officeart/2005/8/layout/vList6"/>
    <dgm:cxn modelId="{B76CE98F-0796-4C37-A296-338980478F9A}" type="presParOf" srcId="{8668F7D0-556B-4754-BB15-39C941BC8CC0}" destId="{B2206937-F244-43DF-BC65-E5D2DEDA9EA6}" srcOrd="0" destOrd="0" presId="urn:microsoft.com/office/officeart/2005/8/layout/vList6"/>
    <dgm:cxn modelId="{AF7A71B1-3E19-4A9B-B6CB-E07EFF015296}" type="presParOf" srcId="{B2206937-F244-43DF-BC65-E5D2DEDA9EA6}" destId="{0A47E467-E629-49C5-9FA7-B421E002E2A8}" srcOrd="0" destOrd="0" presId="urn:microsoft.com/office/officeart/2005/8/layout/vList6"/>
    <dgm:cxn modelId="{5015D81C-944A-4324-9AB7-95502EA37DE3}" type="presParOf" srcId="{B2206937-F244-43DF-BC65-E5D2DEDA9EA6}" destId="{4EAE9CE2-094E-4531-AC91-F41698833E91}" srcOrd="1" destOrd="0" presId="urn:microsoft.com/office/officeart/2005/8/layout/vList6"/>
    <dgm:cxn modelId="{096FFBA3-C0C3-498F-91A7-29F7C7F50F2A}" type="presParOf" srcId="{8668F7D0-556B-4754-BB15-39C941BC8CC0}" destId="{9680ED55-30D1-4411-BC98-1FA86776258B}" srcOrd="1" destOrd="0" presId="urn:microsoft.com/office/officeart/2005/8/layout/vList6"/>
    <dgm:cxn modelId="{6DF608B0-0380-4D93-959E-9D483591182A}" type="presParOf" srcId="{8668F7D0-556B-4754-BB15-39C941BC8CC0}" destId="{ED3BE6F3-2620-4189-A4A2-A893701973EB}" srcOrd="2" destOrd="0" presId="urn:microsoft.com/office/officeart/2005/8/layout/vList6"/>
    <dgm:cxn modelId="{D3212958-CC01-45FC-9D76-250FAFD6120A}" type="presParOf" srcId="{ED3BE6F3-2620-4189-A4A2-A893701973EB}" destId="{1994247D-7684-4B7F-A45B-891514A57895}" srcOrd="0" destOrd="0" presId="urn:microsoft.com/office/officeart/2005/8/layout/vList6"/>
    <dgm:cxn modelId="{8AC19218-298D-404E-AE09-E5389556DED0}" type="presParOf" srcId="{ED3BE6F3-2620-4189-A4A2-A893701973EB}" destId="{62C15D9F-300F-4553-BC9C-B51DA74CA7D6}" srcOrd="1" destOrd="0" presId="urn:microsoft.com/office/officeart/2005/8/layout/vList6"/>
    <dgm:cxn modelId="{334E5A04-F3C6-4B82-BAAE-ACC9F48C3D8F}" type="presParOf" srcId="{8668F7D0-556B-4754-BB15-39C941BC8CC0}" destId="{FB8D59DE-5AF5-44E8-9B2B-890016310469}" srcOrd="3" destOrd="0" presId="urn:microsoft.com/office/officeart/2005/8/layout/vList6"/>
    <dgm:cxn modelId="{91CEBCE3-7706-4A53-89B3-3441E9936CD1}" type="presParOf" srcId="{8668F7D0-556B-4754-BB15-39C941BC8CC0}" destId="{7EC92070-93AA-4141-920D-30EF57C07650}" srcOrd="4" destOrd="0" presId="urn:microsoft.com/office/officeart/2005/8/layout/vList6"/>
    <dgm:cxn modelId="{D797093F-20C5-463E-925B-9C68B80CDBBD}" type="presParOf" srcId="{7EC92070-93AA-4141-920D-30EF57C07650}" destId="{95CA60AC-7D68-4E66-B962-924023C3BB61}" srcOrd="0" destOrd="0" presId="urn:microsoft.com/office/officeart/2005/8/layout/vList6"/>
    <dgm:cxn modelId="{92498207-2DB9-4E45-AFF3-B050DB7E00A4}" type="presParOf" srcId="{7EC92070-93AA-4141-920D-30EF57C07650}" destId="{0323DE94-716F-4D75-B44A-4B679784097E}"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B4C38A4-B083-455D-90A0-D5FD7CC8324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3D25A794-5AB5-48AB-8FC0-EE35BEEC7EF0}">
      <dgm:prSet phldrT="[Text]"/>
      <dgm:spPr>
        <a:solidFill>
          <a:srgbClr val="84A3E0"/>
        </a:solidFill>
        <a:effectLst>
          <a:outerShdw blurRad="50800" dist="38100" algn="l" rotWithShape="0">
            <a:prstClr val="black">
              <a:alpha val="40000"/>
            </a:prstClr>
          </a:outerShdw>
          <a:reflection blurRad="6350" stA="52000" endA="300" endPos="35000" dir="5400000" sy="-100000" algn="bl" rotWithShape="0"/>
        </a:effectLst>
        <a:scene3d>
          <a:camera prst="orthographicFront"/>
          <a:lightRig rig="threePt" dir="t"/>
        </a:scene3d>
        <a:sp3d>
          <a:bevelT/>
        </a:sp3d>
      </dgm:spPr>
      <dgm:t>
        <a:bodyPr/>
        <a:lstStyle/>
        <a:p>
          <a:r>
            <a:rPr lang="en-US" b="0" i="0" dirty="0" smtClean="0">
              <a:solidFill>
                <a:schemeClr val="tx1"/>
              </a:solidFill>
            </a:rPr>
            <a:t>In certain instances, expenses recorded in the Trial Balance (TB) lack a clear basis for accurate distribution.</a:t>
          </a:r>
          <a:endParaRPr lang="en-IN" dirty="0">
            <a:solidFill>
              <a:schemeClr val="tx1"/>
            </a:solidFill>
          </a:endParaRPr>
        </a:p>
      </dgm:t>
    </dgm:pt>
    <dgm:pt modelId="{1D514263-706E-4BFF-AC3F-69E9D2FB8DD1}" type="parTrans" cxnId="{5BC8329E-FF3C-4533-AFCD-F650F3D207C1}">
      <dgm:prSet/>
      <dgm:spPr/>
      <dgm:t>
        <a:bodyPr/>
        <a:lstStyle/>
        <a:p>
          <a:endParaRPr lang="en-IN"/>
        </a:p>
      </dgm:t>
    </dgm:pt>
    <dgm:pt modelId="{E7293E25-E546-4A84-BAD6-46163F73CD3A}" type="sibTrans" cxnId="{5BC8329E-FF3C-4533-AFCD-F650F3D207C1}">
      <dgm:prSet/>
      <dgm:spPr/>
      <dgm:t>
        <a:bodyPr/>
        <a:lstStyle/>
        <a:p>
          <a:endParaRPr lang="en-IN"/>
        </a:p>
      </dgm:t>
    </dgm:pt>
    <dgm:pt modelId="{0902F62E-EB94-498B-9A68-40279F5F544D}">
      <dgm:prSet phldrT="[Text]"/>
      <dgm:spPr>
        <a:solidFill>
          <a:srgbClr val="84A3E0"/>
        </a:solidFill>
        <a:effectLst>
          <a:outerShdw blurRad="50800" dist="38100" algn="l" rotWithShape="0">
            <a:prstClr val="black">
              <a:alpha val="40000"/>
            </a:prstClr>
          </a:outerShdw>
          <a:reflection blurRad="6350" stA="52000" endA="300" endPos="35000" dir="5400000" sy="-100000" algn="bl" rotWithShape="0"/>
        </a:effectLst>
        <a:scene3d>
          <a:camera prst="orthographicFront"/>
          <a:lightRig rig="threePt" dir="t"/>
        </a:scene3d>
        <a:sp3d>
          <a:bevelT/>
        </a:sp3d>
      </dgm:spPr>
      <dgm:t>
        <a:bodyPr/>
        <a:lstStyle/>
        <a:p>
          <a:r>
            <a:rPr lang="en-US" b="0" i="0" dirty="0" smtClean="0">
              <a:solidFill>
                <a:schemeClr val="tx1"/>
              </a:solidFill>
            </a:rPr>
            <a:t>Consequently, these expenses are allocated based on the tests performed.</a:t>
          </a:r>
          <a:endParaRPr lang="en-IN" dirty="0">
            <a:solidFill>
              <a:schemeClr val="tx1"/>
            </a:solidFill>
          </a:endParaRPr>
        </a:p>
      </dgm:t>
    </dgm:pt>
    <dgm:pt modelId="{688418C2-0E27-4FC3-BA90-F05BDE275BAA}" type="parTrans" cxnId="{BD1D6E51-6144-4CB1-83D7-91DF96CB074A}">
      <dgm:prSet/>
      <dgm:spPr/>
      <dgm:t>
        <a:bodyPr/>
        <a:lstStyle/>
        <a:p>
          <a:endParaRPr lang="en-IN"/>
        </a:p>
      </dgm:t>
    </dgm:pt>
    <dgm:pt modelId="{E53DDCB4-F264-41C5-96C0-399A0F967993}" type="sibTrans" cxnId="{BD1D6E51-6144-4CB1-83D7-91DF96CB074A}">
      <dgm:prSet/>
      <dgm:spPr/>
      <dgm:t>
        <a:bodyPr/>
        <a:lstStyle/>
        <a:p>
          <a:endParaRPr lang="en-IN"/>
        </a:p>
      </dgm:t>
    </dgm:pt>
    <dgm:pt modelId="{E27FB0B8-7A8C-4DB7-AFD7-8E2DDD47909C}">
      <dgm:prSet phldrT="[Text]"/>
      <dgm:spPr>
        <a:solidFill>
          <a:srgbClr val="84A3E0"/>
        </a:solidFill>
        <a:effectLst>
          <a:outerShdw blurRad="50800" dist="38100" algn="l" rotWithShape="0">
            <a:prstClr val="black">
              <a:alpha val="40000"/>
            </a:prstClr>
          </a:outerShdw>
          <a:reflection blurRad="6350" stA="52000" endA="300" endPos="35000" dir="5400000" sy="-100000" algn="bl" rotWithShape="0"/>
        </a:effectLst>
        <a:scene3d>
          <a:camera prst="orthographicFront"/>
          <a:lightRig rig="threePt" dir="t"/>
        </a:scene3d>
        <a:sp3d>
          <a:bevelT/>
        </a:sp3d>
      </dgm:spPr>
      <dgm:t>
        <a:bodyPr/>
        <a:lstStyle/>
        <a:p>
          <a:r>
            <a:rPr lang="en-US" b="0" i="0" dirty="0" smtClean="0">
              <a:solidFill>
                <a:schemeClr val="tx1"/>
              </a:solidFill>
            </a:rPr>
            <a:t>This method ensures a reasonable and proportional distribution of expenses, albeit in the absence of specific allocation criteria, thereby maintaining financial accuracy and integrity in accounting practices."</a:t>
          </a:r>
          <a:endParaRPr lang="en-IN" dirty="0">
            <a:solidFill>
              <a:schemeClr val="tx1"/>
            </a:solidFill>
          </a:endParaRPr>
        </a:p>
      </dgm:t>
    </dgm:pt>
    <dgm:pt modelId="{B54FA0A8-FA69-44FA-B1AE-CFD6DDEC1360}" type="parTrans" cxnId="{B02CF5BD-67D4-4841-9AF7-76D2935468C5}">
      <dgm:prSet/>
      <dgm:spPr/>
      <dgm:t>
        <a:bodyPr/>
        <a:lstStyle/>
        <a:p>
          <a:endParaRPr lang="en-IN"/>
        </a:p>
      </dgm:t>
    </dgm:pt>
    <dgm:pt modelId="{34706D3C-667B-45A2-8EDB-3F56F4EFE544}" type="sibTrans" cxnId="{B02CF5BD-67D4-4841-9AF7-76D2935468C5}">
      <dgm:prSet/>
      <dgm:spPr/>
      <dgm:t>
        <a:bodyPr/>
        <a:lstStyle/>
        <a:p>
          <a:endParaRPr lang="en-IN"/>
        </a:p>
      </dgm:t>
    </dgm:pt>
    <dgm:pt modelId="{BF5FC5E9-BD11-45FB-B01E-B95F768A34A9}" type="pres">
      <dgm:prSet presAssocID="{3B4C38A4-B083-455D-90A0-D5FD7CC83244}" presName="linear" presStyleCnt="0">
        <dgm:presLayoutVars>
          <dgm:animLvl val="lvl"/>
          <dgm:resizeHandles val="exact"/>
        </dgm:presLayoutVars>
      </dgm:prSet>
      <dgm:spPr/>
      <dgm:t>
        <a:bodyPr/>
        <a:lstStyle/>
        <a:p>
          <a:endParaRPr lang="en-IN"/>
        </a:p>
      </dgm:t>
    </dgm:pt>
    <dgm:pt modelId="{4F54FD36-2F00-45FE-9D9F-C3091E7D713B}" type="pres">
      <dgm:prSet presAssocID="{3D25A794-5AB5-48AB-8FC0-EE35BEEC7EF0}" presName="parentText" presStyleLbl="node1" presStyleIdx="0" presStyleCnt="3" custLinFactNeighborY="-7826">
        <dgm:presLayoutVars>
          <dgm:chMax val="0"/>
          <dgm:bulletEnabled val="1"/>
        </dgm:presLayoutVars>
      </dgm:prSet>
      <dgm:spPr/>
      <dgm:t>
        <a:bodyPr/>
        <a:lstStyle/>
        <a:p>
          <a:endParaRPr lang="en-IN"/>
        </a:p>
      </dgm:t>
    </dgm:pt>
    <dgm:pt modelId="{6F6BA81F-9A1A-41F5-9930-3D9A49509F1A}" type="pres">
      <dgm:prSet presAssocID="{E7293E25-E546-4A84-BAD6-46163F73CD3A}" presName="spacer" presStyleCnt="0"/>
      <dgm:spPr/>
    </dgm:pt>
    <dgm:pt modelId="{D001F304-07BA-4B30-ACFB-A6E832A4422C}" type="pres">
      <dgm:prSet presAssocID="{0902F62E-EB94-498B-9A68-40279F5F544D}" presName="parentText" presStyleLbl="node1" presStyleIdx="1" presStyleCnt="3">
        <dgm:presLayoutVars>
          <dgm:chMax val="0"/>
          <dgm:bulletEnabled val="1"/>
        </dgm:presLayoutVars>
      </dgm:prSet>
      <dgm:spPr/>
      <dgm:t>
        <a:bodyPr/>
        <a:lstStyle/>
        <a:p>
          <a:endParaRPr lang="en-IN"/>
        </a:p>
      </dgm:t>
    </dgm:pt>
    <dgm:pt modelId="{139158AB-47DF-4D9E-BC23-485D9B27978F}" type="pres">
      <dgm:prSet presAssocID="{E53DDCB4-F264-41C5-96C0-399A0F967993}" presName="spacer" presStyleCnt="0"/>
      <dgm:spPr/>
    </dgm:pt>
    <dgm:pt modelId="{6BAB2AFA-2B40-46A7-959B-070114275361}" type="pres">
      <dgm:prSet presAssocID="{E27FB0B8-7A8C-4DB7-AFD7-8E2DDD47909C}" presName="parentText" presStyleLbl="node1" presStyleIdx="2" presStyleCnt="3">
        <dgm:presLayoutVars>
          <dgm:chMax val="0"/>
          <dgm:bulletEnabled val="1"/>
        </dgm:presLayoutVars>
      </dgm:prSet>
      <dgm:spPr/>
      <dgm:t>
        <a:bodyPr/>
        <a:lstStyle/>
        <a:p>
          <a:endParaRPr lang="en-IN"/>
        </a:p>
      </dgm:t>
    </dgm:pt>
  </dgm:ptLst>
  <dgm:cxnLst>
    <dgm:cxn modelId="{B02CF5BD-67D4-4841-9AF7-76D2935468C5}" srcId="{3B4C38A4-B083-455D-90A0-D5FD7CC83244}" destId="{E27FB0B8-7A8C-4DB7-AFD7-8E2DDD47909C}" srcOrd="2" destOrd="0" parTransId="{B54FA0A8-FA69-44FA-B1AE-CFD6DDEC1360}" sibTransId="{34706D3C-667B-45A2-8EDB-3F56F4EFE544}"/>
    <dgm:cxn modelId="{33CAC384-3FD5-45CD-8221-7F423BA29365}" type="presOf" srcId="{0902F62E-EB94-498B-9A68-40279F5F544D}" destId="{D001F304-07BA-4B30-ACFB-A6E832A4422C}" srcOrd="0" destOrd="0" presId="urn:microsoft.com/office/officeart/2005/8/layout/vList2"/>
    <dgm:cxn modelId="{BD1D6E51-6144-4CB1-83D7-91DF96CB074A}" srcId="{3B4C38A4-B083-455D-90A0-D5FD7CC83244}" destId="{0902F62E-EB94-498B-9A68-40279F5F544D}" srcOrd="1" destOrd="0" parTransId="{688418C2-0E27-4FC3-BA90-F05BDE275BAA}" sibTransId="{E53DDCB4-F264-41C5-96C0-399A0F967993}"/>
    <dgm:cxn modelId="{BA24708E-F8ED-47F7-AC52-4CAF5FBA01A1}" type="presOf" srcId="{3B4C38A4-B083-455D-90A0-D5FD7CC83244}" destId="{BF5FC5E9-BD11-45FB-B01E-B95F768A34A9}" srcOrd="0" destOrd="0" presId="urn:microsoft.com/office/officeart/2005/8/layout/vList2"/>
    <dgm:cxn modelId="{E81FEA91-8C78-4307-9687-0D511443DE27}" type="presOf" srcId="{3D25A794-5AB5-48AB-8FC0-EE35BEEC7EF0}" destId="{4F54FD36-2F00-45FE-9D9F-C3091E7D713B}" srcOrd="0" destOrd="0" presId="urn:microsoft.com/office/officeart/2005/8/layout/vList2"/>
    <dgm:cxn modelId="{5BC8329E-FF3C-4533-AFCD-F650F3D207C1}" srcId="{3B4C38A4-B083-455D-90A0-D5FD7CC83244}" destId="{3D25A794-5AB5-48AB-8FC0-EE35BEEC7EF0}" srcOrd="0" destOrd="0" parTransId="{1D514263-706E-4BFF-AC3F-69E9D2FB8DD1}" sibTransId="{E7293E25-E546-4A84-BAD6-46163F73CD3A}"/>
    <dgm:cxn modelId="{720424D9-FB81-4061-A0D6-2533C22F27AF}" type="presOf" srcId="{E27FB0B8-7A8C-4DB7-AFD7-8E2DDD47909C}" destId="{6BAB2AFA-2B40-46A7-959B-070114275361}" srcOrd="0" destOrd="0" presId="urn:microsoft.com/office/officeart/2005/8/layout/vList2"/>
    <dgm:cxn modelId="{98B82A36-9C46-4DD3-8D6F-21495D1EA536}" type="presParOf" srcId="{BF5FC5E9-BD11-45FB-B01E-B95F768A34A9}" destId="{4F54FD36-2F00-45FE-9D9F-C3091E7D713B}" srcOrd="0" destOrd="0" presId="urn:microsoft.com/office/officeart/2005/8/layout/vList2"/>
    <dgm:cxn modelId="{B1558C94-0F7E-4DE0-A018-C6DC5478817A}" type="presParOf" srcId="{BF5FC5E9-BD11-45FB-B01E-B95F768A34A9}" destId="{6F6BA81F-9A1A-41F5-9930-3D9A49509F1A}" srcOrd="1" destOrd="0" presId="urn:microsoft.com/office/officeart/2005/8/layout/vList2"/>
    <dgm:cxn modelId="{FD652EB2-0F63-4C2A-B943-D868E094359F}" type="presParOf" srcId="{BF5FC5E9-BD11-45FB-B01E-B95F768A34A9}" destId="{D001F304-07BA-4B30-ACFB-A6E832A4422C}" srcOrd="2" destOrd="0" presId="urn:microsoft.com/office/officeart/2005/8/layout/vList2"/>
    <dgm:cxn modelId="{F1B78F3D-DCAB-474D-ADB6-955EAD756ACA}" type="presParOf" srcId="{BF5FC5E9-BD11-45FB-B01E-B95F768A34A9}" destId="{139158AB-47DF-4D9E-BC23-485D9B27978F}" srcOrd="3" destOrd="0" presId="urn:microsoft.com/office/officeart/2005/8/layout/vList2"/>
    <dgm:cxn modelId="{110D2942-098C-4509-9EFE-B83C420F9A6B}" type="presParOf" srcId="{BF5FC5E9-BD11-45FB-B01E-B95F768A34A9}" destId="{6BAB2AFA-2B40-46A7-959B-070114275361}"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317E41-A0B4-41AC-8353-8844AD872EEA}" type="doc">
      <dgm:prSet loTypeId="urn:microsoft.com/office/officeart/2005/8/layout/hList7#1" loCatId="list" qsTypeId="urn:microsoft.com/office/officeart/2005/8/quickstyle/simple1" qsCatId="simple" csTypeId="urn:microsoft.com/office/officeart/2005/8/colors/accent1_1" csCatId="accent1" phldr="1"/>
      <dgm:spPr/>
      <dgm:t>
        <a:bodyPr/>
        <a:lstStyle/>
        <a:p>
          <a:endParaRPr lang="en-IN"/>
        </a:p>
      </dgm:t>
    </dgm:pt>
    <dgm:pt modelId="{91B30623-5C59-4277-8C67-8296C18FF160}">
      <dgm:prSet custT="1"/>
      <dgm:spPr>
        <a:ln>
          <a:solidFill>
            <a:schemeClr val="tx1"/>
          </a:solidFill>
        </a:ln>
        <a:effectLst>
          <a:outerShdw blurRad="50800" dist="38100" dir="5400000" algn="t" rotWithShape="0">
            <a:prstClr val="black">
              <a:alpha val="40000"/>
            </a:prstClr>
          </a:outerShdw>
          <a:softEdge rad="12700"/>
        </a:effectLst>
        <a:scene3d>
          <a:camera prst="orthographicFront"/>
          <a:lightRig rig="threePt" dir="t"/>
        </a:scene3d>
        <a:sp3d>
          <a:bevelT w="114300" prst="hardEdge"/>
        </a:sp3d>
      </dgm:spPr>
      <dgm:t>
        <a:bodyPr/>
        <a:lstStyle/>
        <a:p>
          <a:pPr rtl="0"/>
          <a:r>
            <a:rPr lang="en-US" sz="1600" dirty="0" smtClean="0">
              <a:latin typeface="+mn-lt"/>
            </a:rPr>
            <a:t>Verification of the cost accounting records such as the accuracy of the cost accounts, cost reports, cost statements, cost data and costing techniques. </a:t>
          </a:r>
          <a:endParaRPr lang="en-IN" sz="1600" dirty="0">
            <a:latin typeface="+mn-lt"/>
          </a:endParaRPr>
        </a:p>
      </dgm:t>
    </dgm:pt>
    <dgm:pt modelId="{CA784BDC-308F-4FAB-9A76-95A536E2417D}" type="parTrans" cxnId="{25F3F3CD-B29E-4A01-A968-718FBDB4CA5A}">
      <dgm:prSet/>
      <dgm:spPr/>
      <dgm:t>
        <a:bodyPr/>
        <a:lstStyle/>
        <a:p>
          <a:endParaRPr lang="en-IN"/>
        </a:p>
      </dgm:t>
    </dgm:pt>
    <dgm:pt modelId="{B125FA85-3BDB-4E8D-976C-DFF3F1629B88}" type="sibTrans" cxnId="{25F3F3CD-B29E-4A01-A968-718FBDB4CA5A}">
      <dgm:prSet/>
      <dgm:spPr/>
      <dgm:t>
        <a:bodyPr/>
        <a:lstStyle/>
        <a:p>
          <a:endParaRPr lang="en-IN"/>
        </a:p>
      </dgm:t>
    </dgm:pt>
    <dgm:pt modelId="{121EB8D5-4C4F-4A03-AC64-9E0DE281E2A0}">
      <dgm:prSet custT="1"/>
      <dgm:spPr>
        <a:ln>
          <a:solidFill>
            <a:schemeClr val="tx1"/>
          </a:solidFill>
        </a:ln>
        <a:effectLst>
          <a:outerShdw blurRad="50800" dist="38100" dir="5400000" algn="t" rotWithShape="0">
            <a:prstClr val="black">
              <a:alpha val="40000"/>
            </a:prstClr>
          </a:outerShdw>
          <a:softEdge rad="12700"/>
        </a:effectLst>
        <a:scene3d>
          <a:camera prst="orthographicFront"/>
          <a:lightRig rig="threePt" dir="t"/>
        </a:scene3d>
        <a:sp3d>
          <a:bevelT w="114300" prst="hardEdge"/>
        </a:sp3d>
      </dgm:spPr>
      <dgm:t>
        <a:bodyPr/>
        <a:lstStyle/>
        <a:p>
          <a:pPr rtl="0"/>
          <a:r>
            <a:rPr lang="en-US" sz="1600" dirty="0" smtClean="0">
              <a:latin typeface="+mn-lt"/>
            </a:rPr>
            <a:t>Examination of these records to ensure that they adhere to the cost accounting and auditing standards, principles, plans, procedures and objective</a:t>
          </a:r>
          <a:r>
            <a:rPr lang="en-US" sz="1600" dirty="0" smtClean="0"/>
            <a:t>. </a:t>
          </a:r>
          <a:r>
            <a:rPr lang="en-US" sz="1600" dirty="0" smtClean="0">
              <a:latin typeface="+mn-lt"/>
            </a:rPr>
            <a:t>Financial Accounting Standards wherever applicable should be followed</a:t>
          </a:r>
          <a:r>
            <a:rPr lang="en-US" sz="1600" dirty="0" smtClean="0"/>
            <a:t>. </a:t>
          </a:r>
          <a:endParaRPr lang="en-IN" sz="1600" dirty="0"/>
        </a:p>
      </dgm:t>
    </dgm:pt>
    <dgm:pt modelId="{572F6F9F-3E0D-4826-8C1A-1D3DC71F5ADE}" type="parTrans" cxnId="{F4CE1174-3CEE-4D1F-A257-B155783F2ABC}">
      <dgm:prSet/>
      <dgm:spPr/>
      <dgm:t>
        <a:bodyPr/>
        <a:lstStyle/>
        <a:p>
          <a:endParaRPr lang="en-IN"/>
        </a:p>
      </dgm:t>
    </dgm:pt>
    <dgm:pt modelId="{4C5D9ADF-F88F-4C06-BBCB-17AE93467CB9}" type="sibTrans" cxnId="{F4CE1174-3CEE-4D1F-A257-B155783F2ABC}">
      <dgm:prSet/>
      <dgm:spPr/>
      <dgm:t>
        <a:bodyPr/>
        <a:lstStyle/>
        <a:p>
          <a:endParaRPr lang="en-IN"/>
        </a:p>
      </dgm:t>
    </dgm:pt>
    <dgm:pt modelId="{48E3FDB0-B5E4-4E86-B924-AAAFABB01EE8}" type="pres">
      <dgm:prSet presAssocID="{17317E41-A0B4-41AC-8353-8844AD872EEA}" presName="Name0" presStyleCnt="0">
        <dgm:presLayoutVars>
          <dgm:dir/>
          <dgm:resizeHandles val="exact"/>
        </dgm:presLayoutVars>
      </dgm:prSet>
      <dgm:spPr/>
      <dgm:t>
        <a:bodyPr/>
        <a:lstStyle/>
        <a:p>
          <a:endParaRPr lang="en-IN"/>
        </a:p>
      </dgm:t>
    </dgm:pt>
    <dgm:pt modelId="{055BC9B5-C089-42DD-8B0C-3658D37B341D}" type="pres">
      <dgm:prSet presAssocID="{17317E41-A0B4-41AC-8353-8844AD872EEA}" presName="fgShape" presStyleLbl="fgShp" presStyleIdx="0" presStyleCnt="1"/>
      <dgm:spPr>
        <a:solidFill>
          <a:schemeClr val="accent5">
            <a:lumMod val="50000"/>
          </a:schemeClr>
        </a:solidFill>
      </dgm:spPr>
    </dgm:pt>
    <dgm:pt modelId="{1FD793CF-E9C2-4633-93D4-44BCE4F9A027}" type="pres">
      <dgm:prSet presAssocID="{17317E41-A0B4-41AC-8353-8844AD872EEA}" presName="linComp" presStyleCnt="0"/>
      <dgm:spPr/>
    </dgm:pt>
    <dgm:pt modelId="{1F491EB2-642F-4F1C-8386-D46DF39D9EBC}" type="pres">
      <dgm:prSet presAssocID="{91B30623-5C59-4277-8C67-8296C18FF160}" presName="compNode" presStyleCnt="0"/>
      <dgm:spPr/>
    </dgm:pt>
    <dgm:pt modelId="{CB8E69CB-9B81-4930-B978-A616C7FE6DC8}" type="pres">
      <dgm:prSet presAssocID="{91B30623-5C59-4277-8C67-8296C18FF160}" presName="bkgdShape" presStyleLbl="node1" presStyleIdx="0" presStyleCnt="2"/>
      <dgm:spPr/>
      <dgm:t>
        <a:bodyPr/>
        <a:lstStyle/>
        <a:p>
          <a:endParaRPr lang="en-IN"/>
        </a:p>
      </dgm:t>
    </dgm:pt>
    <dgm:pt modelId="{5A8B03D7-216A-4267-818C-158968834DAC}" type="pres">
      <dgm:prSet presAssocID="{91B30623-5C59-4277-8C67-8296C18FF160}" presName="nodeTx" presStyleLbl="node1" presStyleIdx="0" presStyleCnt="2">
        <dgm:presLayoutVars>
          <dgm:bulletEnabled val="1"/>
        </dgm:presLayoutVars>
      </dgm:prSet>
      <dgm:spPr/>
      <dgm:t>
        <a:bodyPr/>
        <a:lstStyle/>
        <a:p>
          <a:endParaRPr lang="en-IN"/>
        </a:p>
      </dgm:t>
    </dgm:pt>
    <dgm:pt modelId="{E25F439E-28E1-40B2-8280-6AD47656FC8C}" type="pres">
      <dgm:prSet presAssocID="{91B30623-5C59-4277-8C67-8296C18FF160}" presName="invisiNode" presStyleLbl="node1" presStyleIdx="0" presStyleCnt="2"/>
      <dgm:spPr/>
    </dgm:pt>
    <dgm:pt modelId="{16B79FC2-6585-457F-895B-9EC2DE709FB3}" type="pres">
      <dgm:prSet presAssocID="{91B30623-5C59-4277-8C67-8296C18FF160}" presName="imagNode" presStyleLbl="fgImgPlace1" presStyleIdx="0" presStyleCnt="2"/>
      <dgm:spPr>
        <a:blipFill rotWithShape="1">
          <a:blip xmlns:r="http://schemas.openxmlformats.org/officeDocument/2006/relationships" r:embed="rId1"/>
          <a:stretch>
            <a:fillRect/>
          </a:stretch>
        </a:blipFill>
        <a:ln>
          <a:noFill/>
        </a:ln>
        <a:effectLst>
          <a:outerShdw blurRad="50800" dist="38100" dir="2700000" algn="tl" rotWithShape="0">
            <a:prstClr val="black">
              <a:alpha val="40000"/>
            </a:prstClr>
          </a:outerShdw>
          <a:softEdge rad="12700"/>
        </a:effectLst>
        <a:scene3d>
          <a:camera prst="perspectiveFront"/>
          <a:lightRig rig="threePt" dir="t"/>
        </a:scene3d>
        <a:sp3d>
          <a:bevelT/>
        </a:sp3d>
      </dgm:spPr>
      <dgm:t>
        <a:bodyPr/>
        <a:lstStyle/>
        <a:p>
          <a:endParaRPr lang="en-IN"/>
        </a:p>
      </dgm:t>
    </dgm:pt>
    <dgm:pt modelId="{A977B4F2-FE5D-498D-899C-CF5A445F95BE}" type="pres">
      <dgm:prSet presAssocID="{B125FA85-3BDB-4E8D-976C-DFF3F1629B88}" presName="sibTrans" presStyleLbl="sibTrans2D1" presStyleIdx="0" presStyleCnt="0"/>
      <dgm:spPr/>
      <dgm:t>
        <a:bodyPr/>
        <a:lstStyle/>
        <a:p>
          <a:endParaRPr lang="en-IN"/>
        </a:p>
      </dgm:t>
    </dgm:pt>
    <dgm:pt modelId="{D735739E-1A74-4E2A-BADE-65A5170E1FB8}" type="pres">
      <dgm:prSet presAssocID="{121EB8D5-4C4F-4A03-AC64-9E0DE281E2A0}" presName="compNode" presStyleCnt="0"/>
      <dgm:spPr/>
    </dgm:pt>
    <dgm:pt modelId="{27EECD26-B615-47CD-AC1E-36357B7CD366}" type="pres">
      <dgm:prSet presAssocID="{121EB8D5-4C4F-4A03-AC64-9E0DE281E2A0}" presName="bkgdShape" presStyleLbl="node1" presStyleIdx="1" presStyleCnt="2"/>
      <dgm:spPr/>
      <dgm:t>
        <a:bodyPr/>
        <a:lstStyle/>
        <a:p>
          <a:endParaRPr lang="en-IN"/>
        </a:p>
      </dgm:t>
    </dgm:pt>
    <dgm:pt modelId="{5E53749F-B882-495C-80AF-0AFB5CBF3041}" type="pres">
      <dgm:prSet presAssocID="{121EB8D5-4C4F-4A03-AC64-9E0DE281E2A0}" presName="nodeTx" presStyleLbl="node1" presStyleIdx="1" presStyleCnt="2">
        <dgm:presLayoutVars>
          <dgm:bulletEnabled val="1"/>
        </dgm:presLayoutVars>
      </dgm:prSet>
      <dgm:spPr/>
      <dgm:t>
        <a:bodyPr/>
        <a:lstStyle/>
        <a:p>
          <a:endParaRPr lang="en-IN"/>
        </a:p>
      </dgm:t>
    </dgm:pt>
    <dgm:pt modelId="{76EFEE14-08A4-429F-8A6E-3BA23B5137B4}" type="pres">
      <dgm:prSet presAssocID="{121EB8D5-4C4F-4A03-AC64-9E0DE281E2A0}" presName="invisiNode" presStyleLbl="node1" presStyleIdx="1" presStyleCnt="2"/>
      <dgm:spPr/>
    </dgm:pt>
    <dgm:pt modelId="{6681A35F-692C-4363-80CB-0D29BEF73B0F}" type="pres">
      <dgm:prSet presAssocID="{121EB8D5-4C4F-4A03-AC64-9E0DE281E2A0}" presName="imagNode" presStyleLbl="fgImgPlace1" presStyleIdx="1" presStyleCnt="2"/>
      <dgm:spPr>
        <a:blipFill rotWithShape="1">
          <a:blip xmlns:r="http://schemas.openxmlformats.org/officeDocument/2006/relationships" r:embed="rId2"/>
          <a:stretch>
            <a:fillRect/>
          </a:stretch>
        </a:blipFill>
        <a:ln>
          <a:noFill/>
        </a:ln>
        <a:effectLst>
          <a:softEdge rad="12700"/>
        </a:effectLst>
        <a:scene3d>
          <a:camera prst="perspectiveFront"/>
          <a:lightRig rig="threePt" dir="t"/>
        </a:scene3d>
        <a:sp3d>
          <a:bevelT/>
        </a:sp3d>
      </dgm:spPr>
    </dgm:pt>
  </dgm:ptLst>
  <dgm:cxnLst>
    <dgm:cxn modelId="{159245D6-0BCF-41BB-B46F-27897ED0BC0D}" type="presOf" srcId="{B125FA85-3BDB-4E8D-976C-DFF3F1629B88}" destId="{A977B4F2-FE5D-498D-899C-CF5A445F95BE}" srcOrd="0" destOrd="0" presId="urn:microsoft.com/office/officeart/2005/8/layout/hList7#1"/>
    <dgm:cxn modelId="{25F3F3CD-B29E-4A01-A968-718FBDB4CA5A}" srcId="{17317E41-A0B4-41AC-8353-8844AD872EEA}" destId="{91B30623-5C59-4277-8C67-8296C18FF160}" srcOrd="0" destOrd="0" parTransId="{CA784BDC-308F-4FAB-9A76-95A536E2417D}" sibTransId="{B125FA85-3BDB-4E8D-976C-DFF3F1629B88}"/>
    <dgm:cxn modelId="{6E0E121D-6517-489D-84BB-770B3F63C3DE}" type="presOf" srcId="{121EB8D5-4C4F-4A03-AC64-9E0DE281E2A0}" destId="{5E53749F-B882-495C-80AF-0AFB5CBF3041}" srcOrd="1" destOrd="0" presId="urn:microsoft.com/office/officeart/2005/8/layout/hList7#1"/>
    <dgm:cxn modelId="{F4CE1174-3CEE-4D1F-A257-B155783F2ABC}" srcId="{17317E41-A0B4-41AC-8353-8844AD872EEA}" destId="{121EB8D5-4C4F-4A03-AC64-9E0DE281E2A0}" srcOrd="1" destOrd="0" parTransId="{572F6F9F-3E0D-4826-8C1A-1D3DC71F5ADE}" sibTransId="{4C5D9ADF-F88F-4C06-BBCB-17AE93467CB9}"/>
    <dgm:cxn modelId="{A7EE0944-19B6-4729-941D-C6508DF5EEEC}" type="presOf" srcId="{17317E41-A0B4-41AC-8353-8844AD872EEA}" destId="{48E3FDB0-B5E4-4E86-B924-AAAFABB01EE8}" srcOrd="0" destOrd="0" presId="urn:microsoft.com/office/officeart/2005/8/layout/hList7#1"/>
    <dgm:cxn modelId="{DD1A3786-45F4-4B98-8179-4E3AF113B042}" type="presOf" srcId="{121EB8D5-4C4F-4A03-AC64-9E0DE281E2A0}" destId="{27EECD26-B615-47CD-AC1E-36357B7CD366}" srcOrd="0" destOrd="0" presId="urn:microsoft.com/office/officeart/2005/8/layout/hList7#1"/>
    <dgm:cxn modelId="{E54FDE31-8A4B-4595-AC49-56F1B096646B}" type="presOf" srcId="{91B30623-5C59-4277-8C67-8296C18FF160}" destId="{5A8B03D7-216A-4267-818C-158968834DAC}" srcOrd="1" destOrd="0" presId="urn:microsoft.com/office/officeart/2005/8/layout/hList7#1"/>
    <dgm:cxn modelId="{7424DE84-A49B-4470-A3A9-2F1981CD2740}" type="presOf" srcId="{91B30623-5C59-4277-8C67-8296C18FF160}" destId="{CB8E69CB-9B81-4930-B978-A616C7FE6DC8}" srcOrd="0" destOrd="0" presId="urn:microsoft.com/office/officeart/2005/8/layout/hList7#1"/>
    <dgm:cxn modelId="{B8B66194-2262-4612-9C8C-7574BA7E5D1C}" type="presParOf" srcId="{48E3FDB0-B5E4-4E86-B924-AAAFABB01EE8}" destId="{055BC9B5-C089-42DD-8B0C-3658D37B341D}" srcOrd="0" destOrd="0" presId="urn:microsoft.com/office/officeart/2005/8/layout/hList7#1"/>
    <dgm:cxn modelId="{3A72114B-3C91-4639-8335-1B7C0C86D1F2}" type="presParOf" srcId="{48E3FDB0-B5E4-4E86-B924-AAAFABB01EE8}" destId="{1FD793CF-E9C2-4633-93D4-44BCE4F9A027}" srcOrd="1" destOrd="0" presId="urn:microsoft.com/office/officeart/2005/8/layout/hList7#1"/>
    <dgm:cxn modelId="{C998CBDC-991E-44B7-AD9D-FDE3C4A21D66}" type="presParOf" srcId="{1FD793CF-E9C2-4633-93D4-44BCE4F9A027}" destId="{1F491EB2-642F-4F1C-8386-D46DF39D9EBC}" srcOrd="0" destOrd="0" presId="urn:microsoft.com/office/officeart/2005/8/layout/hList7#1"/>
    <dgm:cxn modelId="{D5847DD2-81F1-44A5-8CB6-467079F52DDA}" type="presParOf" srcId="{1F491EB2-642F-4F1C-8386-D46DF39D9EBC}" destId="{CB8E69CB-9B81-4930-B978-A616C7FE6DC8}" srcOrd="0" destOrd="0" presId="urn:microsoft.com/office/officeart/2005/8/layout/hList7#1"/>
    <dgm:cxn modelId="{21B18081-D941-43E2-BC03-0689EB5B157B}" type="presParOf" srcId="{1F491EB2-642F-4F1C-8386-D46DF39D9EBC}" destId="{5A8B03D7-216A-4267-818C-158968834DAC}" srcOrd="1" destOrd="0" presId="urn:microsoft.com/office/officeart/2005/8/layout/hList7#1"/>
    <dgm:cxn modelId="{D51B95D2-1B02-4242-890E-9184381B9059}" type="presParOf" srcId="{1F491EB2-642F-4F1C-8386-D46DF39D9EBC}" destId="{E25F439E-28E1-40B2-8280-6AD47656FC8C}" srcOrd="2" destOrd="0" presId="urn:microsoft.com/office/officeart/2005/8/layout/hList7#1"/>
    <dgm:cxn modelId="{6D03CB7F-FCE5-442A-9E29-8CA28585919F}" type="presParOf" srcId="{1F491EB2-642F-4F1C-8386-D46DF39D9EBC}" destId="{16B79FC2-6585-457F-895B-9EC2DE709FB3}" srcOrd="3" destOrd="0" presId="urn:microsoft.com/office/officeart/2005/8/layout/hList7#1"/>
    <dgm:cxn modelId="{FD90A3E9-12A7-4B35-991C-8540C70ECA85}" type="presParOf" srcId="{1FD793CF-E9C2-4633-93D4-44BCE4F9A027}" destId="{A977B4F2-FE5D-498D-899C-CF5A445F95BE}" srcOrd="1" destOrd="0" presId="urn:microsoft.com/office/officeart/2005/8/layout/hList7#1"/>
    <dgm:cxn modelId="{1849E524-05F5-4E82-A23B-ABF5A2E535DB}" type="presParOf" srcId="{1FD793CF-E9C2-4633-93D4-44BCE4F9A027}" destId="{D735739E-1A74-4E2A-BADE-65A5170E1FB8}" srcOrd="2" destOrd="0" presId="urn:microsoft.com/office/officeart/2005/8/layout/hList7#1"/>
    <dgm:cxn modelId="{CF2053A5-AB1B-4581-9C3F-A172773A0187}" type="presParOf" srcId="{D735739E-1A74-4E2A-BADE-65A5170E1FB8}" destId="{27EECD26-B615-47CD-AC1E-36357B7CD366}" srcOrd="0" destOrd="0" presId="urn:microsoft.com/office/officeart/2005/8/layout/hList7#1"/>
    <dgm:cxn modelId="{A53A6E6B-F241-40D7-833D-97012707E9CC}" type="presParOf" srcId="{D735739E-1A74-4E2A-BADE-65A5170E1FB8}" destId="{5E53749F-B882-495C-80AF-0AFB5CBF3041}" srcOrd="1" destOrd="0" presId="urn:microsoft.com/office/officeart/2005/8/layout/hList7#1"/>
    <dgm:cxn modelId="{EF592A9E-EA58-4C2F-AC2A-EB694FCCC62E}" type="presParOf" srcId="{D735739E-1A74-4E2A-BADE-65A5170E1FB8}" destId="{76EFEE14-08A4-429F-8A6E-3BA23B5137B4}" srcOrd="2" destOrd="0" presId="urn:microsoft.com/office/officeart/2005/8/layout/hList7#1"/>
    <dgm:cxn modelId="{1B3F7664-34BB-4CE4-820B-429DF2BF2C92}" type="presParOf" srcId="{D735739E-1A74-4E2A-BADE-65A5170E1FB8}" destId="{6681A35F-692C-4363-80CB-0D29BEF73B0F}" srcOrd="3" destOrd="0" presId="urn:microsoft.com/office/officeart/2005/8/layout/hList7#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5454EF-1C0A-4840-8A4C-F215B226D2C6}" type="doc">
      <dgm:prSet loTypeId="urn:microsoft.com/office/officeart/2008/layout/LinedList" loCatId="list" qsTypeId="urn:microsoft.com/office/officeart/2005/8/quickstyle/simple1" qsCatId="simple" csTypeId="urn:microsoft.com/office/officeart/2005/8/colors/accent1_2" csCatId="accent1" phldr="1"/>
      <dgm:spPr>
        <a:scene3d>
          <a:camera prst="perspectiveFront"/>
          <a:lightRig rig="threePt" dir="t"/>
        </a:scene3d>
      </dgm:spPr>
      <dgm:t>
        <a:bodyPr/>
        <a:lstStyle/>
        <a:p>
          <a:endParaRPr lang="en-IN"/>
        </a:p>
      </dgm:t>
    </dgm:pt>
    <dgm:pt modelId="{841D3E35-4D8C-4E87-AFCF-38DEA7B99EBD}">
      <dgm:prSet custT="1"/>
      <dgm:spPr>
        <a:scene3d>
          <a:camera prst="perspectiveFront"/>
          <a:lightRig rig="threePt" dir="t"/>
        </a:scene3d>
        <a:sp3d>
          <a:bevelT prst="angle"/>
        </a:sp3d>
      </dgm:spPr>
      <dgm:t>
        <a:bodyPr/>
        <a:lstStyle/>
        <a:p>
          <a:pPr rtl="0"/>
          <a:r>
            <a:rPr lang="en-US" sz="1400" b="1" smtClean="0"/>
            <a:t>Other Income: is the income that cannot be classified as revenue from operations.</a:t>
          </a:r>
          <a:endParaRPr lang="en-IN" sz="1400"/>
        </a:p>
      </dgm:t>
    </dgm:pt>
    <dgm:pt modelId="{B13D9D0A-163F-415D-A018-7212CA24081D}" type="parTrans" cxnId="{E0263CB5-CA01-4BCF-B58F-6D997B1B7689}">
      <dgm:prSet/>
      <dgm:spPr/>
      <dgm:t>
        <a:bodyPr/>
        <a:lstStyle/>
        <a:p>
          <a:endParaRPr lang="en-IN" sz="2000"/>
        </a:p>
      </dgm:t>
    </dgm:pt>
    <dgm:pt modelId="{815A58CA-59AC-4F36-9ED6-5792E25114BA}" type="sibTrans" cxnId="{E0263CB5-CA01-4BCF-B58F-6D997B1B7689}">
      <dgm:prSet/>
      <dgm:spPr/>
      <dgm:t>
        <a:bodyPr/>
        <a:lstStyle/>
        <a:p>
          <a:endParaRPr lang="en-IN" sz="2000"/>
        </a:p>
      </dgm:t>
    </dgm:pt>
    <dgm:pt modelId="{273823AF-0335-465B-9707-21230C8AA842}">
      <dgm:prSet custT="1"/>
      <dgm:spPr>
        <a:scene3d>
          <a:camera prst="perspectiveFront"/>
          <a:lightRig rig="threePt" dir="t"/>
        </a:scene3d>
        <a:sp3d>
          <a:bevelT prst="angle"/>
        </a:sp3d>
      </dgm:spPr>
      <dgm:t>
        <a:bodyPr/>
        <a:lstStyle/>
        <a:p>
          <a:pPr rtl="0"/>
          <a:r>
            <a:rPr lang="en-US" sz="1400" b="1" smtClean="0"/>
            <a:t>Examples:</a:t>
          </a:r>
          <a:endParaRPr lang="en-IN" sz="1400"/>
        </a:p>
      </dgm:t>
    </dgm:pt>
    <dgm:pt modelId="{265F3136-317C-43B2-8BEB-E3EA0ED503D5}" type="parTrans" cxnId="{52211498-A68E-4561-9234-C5DCB4B46873}">
      <dgm:prSet/>
      <dgm:spPr/>
      <dgm:t>
        <a:bodyPr/>
        <a:lstStyle/>
        <a:p>
          <a:endParaRPr lang="en-IN" sz="2000"/>
        </a:p>
      </dgm:t>
    </dgm:pt>
    <dgm:pt modelId="{1417D7D4-EF37-45BB-B3AD-1B6A3F99782E}" type="sibTrans" cxnId="{52211498-A68E-4561-9234-C5DCB4B46873}">
      <dgm:prSet/>
      <dgm:spPr/>
      <dgm:t>
        <a:bodyPr/>
        <a:lstStyle/>
        <a:p>
          <a:endParaRPr lang="en-IN" sz="2000"/>
        </a:p>
      </dgm:t>
    </dgm:pt>
    <dgm:pt modelId="{766A34C6-1A19-492C-9516-8CC9857EF61E}">
      <dgm:prSet custT="1"/>
      <dgm:spPr>
        <a:scene3d>
          <a:camera prst="perspectiveFront"/>
          <a:lightRig rig="threePt" dir="t"/>
        </a:scene3d>
        <a:sp3d>
          <a:bevelT prst="angle"/>
        </a:sp3d>
      </dgm:spPr>
      <dgm:t>
        <a:bodyPr/>
        <a:lstStyle/>
        <a:p>
          <a:pPr rtl="0"/>
          <a:r>
            <a:rPr lang="en-US" sz="1400" dirty="0" smtClean="0"/>
            <a:t>· Profit on sale of fixed assets and investments.</a:t>
          </a:r>
          <a:endParaRPr lang="en-IN" sz="1400" dirty="0"/>
        </a:p>
      </dgm:t>
    </dgm:pt>
    <dgm:pt modelId="{F142313E-A44B-4FBA-BDFA-A4D3354C9EC4}" type="parTrans" cxnId="{38125638-18D6-416B-881E-CB2F34037D41}">
      <dgm:prSet/>
      <dgm:spPr/>
      <dgm:t>
        <a:bodyPr/>
        <a:lstStyle/>
        <a:p>
          <a:endParaRPr lang="en-IN" sz="2000"/>
        </a:p>
      </dgm:t>
    </dgm:pt>
    <dgm:pt modelId="{8293D426-A477-4966-82E0-6082DF9640D0}" type="sibTrans" cxnId="{38125638-18D6-416B-881E-CB2F34037D41}">
      <dgm:prSet/>
      <dgm:spPr/>
      <dgm:t>
        <a:bodyPr/>
        <a:lstStyle/>
        <a:p>
          <a:endParaRPr lang="en-IN" sz="2000"/>
        </a:p>
      </dgm:t>
    </dgm:pt>
    <dgm:pt modelId="{35524C13-E189-4908-A83D-B4CBE4E9FCFE}">
      <dgm:prSet custT="1"/>
      <dgm:spPr>
        <a:scene3d>
          <a:camera prst="perspectiveFront"/>
          <a:lightRig rig="threePt" dir="t"/>
        </a:scene3d>
        <a:sp3d>
          <a:bevelT prst="angle"/>
        </a:sp3d>
      </dgm:spPr>
      <dgm:t>
        <a:bodyPr/>
        <a:lstStyle/>
        <a:p>
          <a:pPr rtl="0"/>
          <a:r>
            <a:rPr lang="en-US" sz="1400" smtClean="0"/>
            <a:t>· Interest from investments or deposits outside the business.</a:t>
          </a:r>
          <a:endParaRPr lang="en-IN" sz="1400"/>
        </a:p>
      </dgm:t>
    </dgm:pt>
    <dgm:pt modelId="{EA8C87FF-F37F-41E1-87E7-2984253B7134}" type="parTrans" cxnId="{F1FE3F72-13F6-4EB9-A06A-147D20BBECAF}">
      <dgm:prSet/>
      <dgm:spPr/>
      <dgm:t>
        <a:bodyPr/>
        <a:lstStyle/>
        <a:p>
          <a:endParaRPr lang="en-IN" sz="2000"/>
        </a:p>
      </dgm:t>
    </dgm:pt>
    <dgm:pt modelId="{65DEE1DE-2443-4067-819B-A95FF988FE83}" type="sibTrans" cxnId="{F1FE3F72-13F6-4EB9-A06A-147D20BBECAF}">
      <dgm:prSet/>
      <dgm:spPr/>
      <dgm:t>
        <a:bodyPr/>
        <a:lstStyle/>
        <a:p>
          <a:endParaRPr lang="en-IN" sz="2000"/>
        </a:p>
      </dgm:t>
    </dgm:pt>
    <dgm:pt modelId="{8EE07E6B-08DB-40C9-88F2-CADE2B3C4F99}">
      <dgm:prSet custT="1"/>
      <dgm:spPr>
        <a:scene3d>
          <a:camera prst="perspectiveFront"/>
          <a:lightRig rig="threePt" dir="t"/>
        </a:scene3d>
        <a:sp3d>
          <a:bevelT prst="angle"/>
        </a:sp3d>
      </dgm:spPr>
      <dgm:t>
        <a:bodyPr/>
        <a:lstStyle/>
        <a:p>
          <a:pPr rtl="0"/>
          <a:r>
            <a:rPr lang="en-US" sz="1400" smtClean="0"/>
            <a:t>· Insurance claims received, not adjusted against an item of cost.</a:t>
          </a:r>
          <a:endParaRPr lang="en-IN" sz="1400"/>
        </a:p>
      </dgm:t>
    </dgm:pt>
    <dgm:pt modelId="{149682E6-DDE5-4095-9E9F-854CA744DA59}" type="parTrans" cxnId="{B91EC9E3-E9BB-4BBB-A329-02E4F2C2D13F}">
      <dgm:prSet/>
      <dgm:spPr/>
      <dgm:t>
        <a:bodyPr/>
        <a:lstStyle/>
        <a:p>
          <a:endParaRPr lang="en-IN" sz="2000"/>
        </a:p>
      </dgm:t>
    </dgm:pt>
    <dgm:pt modelId="{0DD45C2C-3636-4283-85A0-B32A8637D999}" type="sibTrans" cxnId="{B91EC9E3-E9BB-4BBB-A329-02E4F2C2D13F}">
      <dgm:prSet/>
      <dgm:spPr/>
      <dgm:t>
        <a:bodyPr/>
        <a:lstStyle/>
        <a:p>
          <a:endParaRPr lang="en-IN" sz="2000"/>
        </a:p>
      </dgm:t>
    </dgm:pt>
    <dgm:pt modelId="{BC9C6F99-ADBF-43AA-96AC-D213F8B6C2C9}">
      <dgm:prSet custT="1"/>
      <dgm:spPr>
        <a:scene3d>
          <a:camera prst="perspectiveFront"/>
          <a:lightRig rig="threePt" dir="t"/>
        </a:scene3d>
        <a:sp3d>
          <a:bevelT prst="angle"/>
        </a:sp3d>
      </dgm:spPr>
      <dgm:t>
        <a:bodyPr/>
        <a:lstStyle/>
        <a:p>
          <a:pPr rtl="0"/>
          <a:r>
            <a:rPr lang="en-US" sz="1400" smtClean="0"/>
            <a:t>· Penalties or liquidated damages received, not adjusted against an item of cost.</a:t>
          </a:r>
          <a:endParaRPr lang="en-IN" sz="1400"/>
        </a:p>
      </dgm:t>
    </dgm:pt>
    <dgm:pt modelId="{1FC276FD-7FF0-4FE1-93CE-57899AFD90B3}" type="parTrans" cxnId="{94EF8456-9A57-400F-B4C9-452E1E0437A1}">
      <dgm:prSet/>
      <dgm:spPr/>
      <dgm:t>
        <a:bodyPr/>
        <a:lstStyle/>
        <a:p>
          <a:endParaRPr lang="en-IN" sz="2000"/>
        </a:p>
      </dgm:t>
    </dgm:pt>
    <dgm:pt modelId="{8BD4AAE2-145B-4636-BE17-E8CACB84459C}" type="sibTrans" cxnId="{94EF8456-9A57-400F-B4C9-452E1E0437A1}">
      <dgm:prSet/>
      <dgm:spPr/>
      <dgm:t>
        <a:bodyPr/>
        <a:lstStyle/>
        <a:p>
          <a:endParaRPr lang="en-IN" sz="2000"/>
        </a:p>
      </dgm:t>
    </dgm:pt>
    <dgm:pt modelId="{25922059-0385-4C3F-B199-79BC5E24A597}">
      <dgm:prSet custT="1"/>
      <dgm:spPr>
        <a:scene3d>
          <a:camera prst="perspectiveFront"/>
          <a:lightRig rig="threePt" dir="t"/>
        </a:scene3d>
        <a:sp3d>
          <a:bevelT prst="angle"/>
        </a:sp3d>
      </dgm:spPr>
      <dgm:t>
        <a:bodyPr/>
        <a:lstStyle/>
        <a:p>
          <a:pPr rtl="0"/>
          <a:r>
            <a:rPr lang="en-US" sz="1400" smtClean="0"/>
            <a:t>· Fees received, not adjusted against an item of cost. </a:t>
          </a:r>
          <a:endParaRPr lang="en-IN" sz="1400"/>
        </a:p>
      </dgm:t>
    </dgm:pt>
    <dgm:pt modelId="{5671D124-7D37-4A08-9E81-E309DA751446}" type="parTrans" cxnId="{E37F1845-EAF4-4063-B337-8C64F69AD5BC}">
      <dgm:prSet/>
      <dgm:spPr/>
      <dgm:t>
        <a:bodyPr/>
        <a:lstStyle/>
        <a:p>
          <a:endParaRPr lang="en-IN" sz="2000"/>
        </a:p>
      </dgm:t>
    </dgm:pt>
    <dgm:pt modelId="{A6A9E64F-4CFD-4FF0-A272-C524189ED30B}" type="sibTrans" cxnId="{E37F1845-EAF4-4063-B337-8C64F69AD5BC}">
      <dgm:prSet/>
      <dgm:spPr/>
      <dgm:t>
        <a:bodyPr/>
        <a:lstStyle/>
        <a:p>
          <a:endParaRPr lang="en-IN" sz="2000"/>
        </a:p>
      </dgm:t>
    </dgm:pt>
    <dgm:pt modelId="{EF93DEEB-316A-46CF-9CF2-D7D8E946C48E}">
      <dgm:prSet custT="1"/>
      <dgm:spPr>
        <a:scene3d>
          <a:camera prst="perspectiveFront"/>
          <a:lightRig rig="threePt" dir="t"/>
        </a:scene3d>
        <a:sp3d>
          <a:bevelT prst="angle"/>
        </a:sp3d>
      </dgm:spPr>
      <dgm:t>
        <a:bodyPr/>
        <a:lstStyle/>
        <a:p>
          <a:pPr rtl="0"/>
          <a:r>
            <a:rPr lang="en-US" sz="1400" smtClean="0"/>
            <a:t>· Rent or lease from properties leased (unless the primary activity itself is leasing)</a:t>
          </a:r>
          <a:endParaRPr lang="en-IN" sz="1400"/>
        </a:p>
      </dgm:t>
    </dgm:pt>
    <dgm:pt modelId="{2FF8BE28-E191-44D5-99BF-4957918C4373}" type="parTrans" cxnId="{F15011FD-4708-4363-A0A9-D3BA6D5A2A53}">
      <dgm:prSet/>
      <dgm:spPr/>
      <dgm:t>
        <a:bodyPr/>
        <a:lstStyle/>
        <a:p>
          <a:endParaRPr lang="en-IN" sz="2000"/>
        </a:p>
      </dgm:t>
    </dgm:pt>
    <dgm:pt modelId="{69E35FA8-A424-4BF2-945B-3302F1BA7FD3}" type="sibTrans" cxnId="{F15011FD-4708-4363-A0A9-D3BA6D5A2A53}">
      <dgm:prSet/>
      <dgm:spPr/>
      <dgm:t>
        <a:bodyPr/>
        <a:lstStyle/>
        <a:p>
          <a:endParaRPr lang="en-IN" sz="2000"/>
        </a:p>
      </dgm:t>
    </dgm:pt>
    <dgm:pt modelId="{92CEC624-4F06-4A6F-8716-965FD181930F}">
      <dgm:prSet custT="1"/>
      <dgm:spPr>
        <a:scene3d>
          <a:camera prst="perspectiveFront"/>
          <a:lightRig rig="threePt" dir="t"/>
        </a:scene3d>
        <a:sp3d>
          <a:bevelT prst="angle"/>
        </a:sp3d>
      </dgm:spPr>
      <dgm:t>
        <a:bodyPr/>
        <a:lstStyle/>
        <a:p>
          <a:pPr rtl="0"/>
          <a:r>
            <a:rPr lang="en-US" sz="1400" smtClean="0"/>
            <a:t>· Grants received.</a:t>
          </a:r>
          <a:endParaRPr lang="en-IN" sz="1400"/>
        </a:p>
      </dgm:t>
    </dgm:pt>
    <dgm:pt modelId="{7AFEB000-78D2-401D-A2B7-07BB9C7A3F50}" type="parTrans" cxnId="{0E2BA2A4-9416-49F6-8D81-1CAE3F07B1B9}">
      <dgm:prSet/>
      <dgm:spPr/>
      <dgm:t>
        <a:bodyPr/>
        <a:lstStyle/>
        <a:p>
          <a:endParaRPr lang="en-IN" sz="2000"/>
        </a:p>
      </dgm:t>
    </dgm:pt>
    <dgm:pt modelId="{80C97B6B-A042-44F1-918A-4E3FC720725D}" type="sibTrans" cxnId="{0E2BA2A4-9416-49F6-8D81-1CAE3F07B1B9}">
      <dgm:prSet/>
      <dgm:spPr/>
      <dgm:t>
        <a:bodyPr/>
        <a:lstStyle/>
        <a:p>
          <a:endParaRPr lang="en-IN" sz="2000"/>
        </a:p>
      </dgm:t>
    </dgm:pt>
    <dgm:pt modelId="{3BB11F94-4338-4C9D-AD6C-C42CFFF973F9}">
      <dgm:prSet custT="1"/>
      <dgm:spPr>
        <a:scene3d>
          <a:camera prst="perspectiveFront"/>
          <a:lightRig rig="threePt" dir="t"/>
        </a:scene3d>
        <a:sp3d>
          <a:bevelT prst="angle"/>
        </a:sp3d>
      </dgm:spPr>
      <dgm:t>
        <a:bodyPr/>
        <a:lstStyle/>
        <a:p>
          <a:pPr rtl="0"/>
          <a:r>
            <a:rPr lang="en-US" sz="1400" smtClean="0"/>
            <a:t>· Royalties received (unless it is a part of major activity of the entity). </a:t>
          </a:r>
          <a:endParaRPr lang="en-IN" sz="1400"/>
        </a:p>
      </dgm:t>
    </dgm:pt>
    <dgm:pt modelId="{1603CADD-A0D1-4717-B317-F0E5E2E639E7}" type="parTrans" cxnId="{57538943-3BAB-4FE8-A4B7-110960F71A01}">
      <dgm:prSet/>
      <dgm:spPr/>
      <dgm:t>
        <a:bodyPr/>
        <a:lstStyle/>
        <a:p>
          <a:endParaRPr lang="en-IN" sz="2000"/>
        </a:p>
      </dgm:t>
    </dgm:pt>
    <dgm:pt modelId="{8D04D854-C210-4E28-BA16-9FEDDEE351A5}" type="sibTrans" cxnId="{57538943-3BAB-4FE8-A4B7-110960F71A01}">
      <dgm:prSet/>
      <dgm:spPr/>
      <dgm:t>
        <a:bodyPr/>
        <a:lstStyle/>
        <a:p>
          <a:endParaRPr lang="en-IN" sz="2000"/>
        </a:p>
      </dgm:t>
    </dgm:pt>
    <dgm:pt modelId="{3B417113-1055-44E5-A161-0141236A464B}">
      <dgm:prSet custT="1"/>
      <dgm:spPr>
        <a:scene3d>
          <a:camera prst="perspectiveFront"/>
          <a:lightRig rig="threePt" dir="t"/>
        </a:scene3d>
        <a:sp3d>
          <a:bevelT prst="angle"/>
        </a:sp3d>
      </dgm:spPr>
      <dgm:t>
        <a:bodyPr/>
        <a:lstStyle/>
        <a:p>
          <a:pPr rtl="0"/>
          <a:r>
            <a:rPr lang="en-US" sz="1400" smtClean="0"/>
            <a:t>· Credits for previous years’ adjustments.</a:t>
          </a:r>
          <a:endParaRPr lang="en-IN" sz="1400"/>
        </a:p>
      </dgm:t>
    </dgm:pt>
    <dgm:pt modelId="{EC4C97DB-A36B-41AB-A59B-AD39EE45F2E2}" type="parTrans" cxnId="{870578AB-B1D3-49BE-BF21-96FC7288CC20}">
      <dgm:prSet/>
      <dgm:spPr/>
      <dgm:t>
        <a:bodyPr/>
        <a:lstStyle/>
        <a:p>
          <a:endParaRPr lang="en-IN" sz="2000"/>
        </a:p>
      </dgm:t>
    </dgm:pt>
    <dgm:pt modelId="{68D8DD35-310D-4CC2-95D9-DF3C2AE4B729}" type="sibTrans" cxnId="{870578AB-B1D3-49BE-BF21-96FC7288CC20}">
      <dgm:prSet/>
      <dgm:spPr/>
      <dgm:t>
        <a:bodyPr/>
        <a:lstStyle/>
        <a:p>
          <a:endParaRPr lang="en-IN" sz="2000"/>
        </a:p>
      </dgm:t>
    </dgm:pt>
    <dgm:pt modelId="{F4E17951-24C1-4775-BF6C-2EEF0D6FCA02}">
      <dgm:prSet custT="1"/>
      <dgm:spPr>
        <a:scene3d>
          <a:camera prst="perspectiveFront"/>
          <a:lightRig rig="threePt" dir="t"/>
        </a:scene3d>
        <a:sp3d>
          <a:bevelT prst="angle"/>
        </a:sp3d>
      </dgm:spPr>
      <dgm:t>
        <a:bodyPr/>
        <a:lstStyle/>
        <a:p>
          <a:pPr rtl="0"/>
          <a:r>
            <a:rPr lang="en-US" sz="1400" smtClean="0"/>
            <a:t>· Dividend income on investments (other than in a financial enterprise ). </a:t>
          </a:r>
          <a:endParaRPr lang="en-IN" sz="1400"/>
        </a:p>
      </dgm:t>
    </dgm:pt>
    <dgm:pt modelId="{909B5FF8-498B-4CA7-9D1E-2A86E74E7421}" type="parTrans" cxnId="{7B3DD02F-F12E-47AC-AD1A-62C0D35B5291}">
      <dgm:prSet/>
      <dgm:spPr/>
      <dgm:t>
        <a:bodyPr/>
        <a:lstStyle/>
        <a:p>
          <a:endParaRPr lang="en-IN" sz="2000"/>
        </a:p>
      </dgm:t>
    </dgm:pt>
    <dgm:pt modelId="{BAC66212-36AE-476F-BBB6-1C8D10224E57}" type="sibTrans" cxnId="{7B3DD02F-F12E-47AC-AD1A-62C0D35B5291}">
      <dgm:prSet/>
      <dgm:spPr/>
      <dgm:t>
        <a:bodyPr/>
        <a:lstStyle/>
        <a:p>
          <a:endParaRPr lang="en-IN" sz="2000"/>
        </a:p>
      </dgm:t>
    </dgm:pt>
    <dgm:pt modelId="{2FB9FFE1-0D29-48C0-90A2-A82161E6DD69}">
      <dgm:prSet custT="1"/>
      <dgm:spPr>
        <a:scene3d>
          <a:camera prst="perspectiveFront"/>
          <a:lightRig rig="threePt" dir="t"/>
        </a:scene3d>
        <a:sp3d>
          <a:bevelT prst="angle"/>
        </a:sp3d>
      </dgm:spPr>
      <dgm:t>
        <a:bodyPr/>
        <a:lstStyle/>
        <a:p>
          <a:pPr rtl="0"/>
          <a:r>
            <a:rPr lang="en-US" sz="1400" smtClean="0"/>
            <a:t>· Gain on foreign currency transaction and translation (other than considered as finance cost).</a:t>
          </a:r>
          <a:endParaRPr lang="en-IN" sz="1400"/>
        </a:p>
      </dgm:t>
    </dgm:pt>
    <dgm:pt modelId="{5D49D19F-069A-48D4-ABAB-90A26F3733DB}" type="parTrans" cxnId="{AA2D1105-4187-4936-9CBF-DAFB6066A512}">
      <dgm:prSet/>
      <dgm:spPr/>
      <dgm:t>
        <a:bodyPr/>
        <a:lstStyle/>
        <a:p>
          <a:endParaRPr lang="en-IN" sz="2000"/>
        </a:p>
      </dgm:t>
    </dgm:pt>
    <dgm:pt modelId="{4232C913-8F47-468D-9BD4-87C4CFBC5824}" type="sibTrans" cxnId="{AA2D1105-4187-4936-9CBF-DAFB6066A512}">
      <dgm:prSet/>
      <dgm:spPr/>
      <dgm:t>
        <a:bodyPr/>
        <a:lstStyle/>
        <a:p>
          <a:endParaRPr lang="en-IN" sz="2000"/>
        </a:p>
      </dgm:t>
    </dgm:pt>
    <dgm:pt modelId="{F8C8B6EE-C4B5-4B6B-8B64-A0AD68A908A4}">
      <dgm:prSet custT="1"/>
      <dgm:spPr>
        <a:scene3d>
          <a:camera prst="perspectiveFront"/>
          <a:lightRig rig="threePt" dir="t"/>
        </a:scene3d>
        <a:sp3d>
          <a:bevelT prst="angle"/>
        </a:sp3d>
      </dgm:spPr>
      <dgm:t>
        <a:bodyPr/>
        <a:lstStyle/>
        <a:p>
          <a:pPr rtl="0"/>
          <a:r>
            <a:rPr lang="en-US" sz="1400" smtClean="0"/>
            <a:t>· Excess provisions written back.</a:t>
          </a:r>
          <a:endParaRPr lang="en-IN" sz="1400"/>
        </a:p>
      </dgm:t>
    </dgm:pt>
    <dgm:pt modelId="{0D5B92AF-A7AF-41D9-8E69-577DE2155DAB}" type="parTrans" cxnId="{72AF4152-BCED-4BFD-9716-213714CD5986}">
      <dgm:prSet/>
      <dgm:spPr/>
      <dgm:t>
        <a:bodyPr/>
        <a:lstStyle/>
        <a:p>
          <a:endParaRPr lang="en-IN" sz="2000"/>
        </a:p>
      </dgm:t>
    </dgm:pt>
    <dgm:pt modelId="{12D126BC-75F1-4043-9A99-7AB7E7C942B3}" type="sibTrans" cxnId="{72AF4152-BCED-4BFD-9716-213714CD5986}">
      <dgm:prSet/>
      <dgm:spPr/>
      <dgm:t>
        <a:bodyPr/>
        <a:lstStyle/>
        <a:p>
          <a:endParaRPr lang="en-IN" sz="2000"/>
        </a:p>
      </dgm:t>
    </dgm:pt>
    <dgm:pt modelId="{AA9C5D9A-7993-42B7-B898-01EE383496F8}">
      <dgm:prSet custT="1"/>
      <dgm:spPr>
        <a:scene3d>
          <a:camera prst="perspectiveFront"/>
          <a:lightRig rig="threePt" dir="t"/>
        </a:scene3d>
        <a:sp3d>
          <a:bevelT prst="angle"/>
        </a:sp3d>
      </dgm:spPr>
      <dgm:t>
        <a:bodyPr/>
        <a:lstStyle/>
        <a:p>
          <a:pPr rtl="0"/>
          <a:r>
            <a:rPr lang="en-US" sz="1400" smtClean="0"/>
            <a:t>· Credits on account of revaluation of capital assets.</a:t>
          </a:r>
          <a:endParaRPr lang="en-IN" sz="1400"/>
        </a:p>
      </dgm:t>
    </dgm:pt>
    <dgm:pt modelId="{8DBF23BC-CBF7-416E-A169-7C7335A772B9}" type="parTrans" cxnId="{DFACE0CD-C24F-4CEC-B328-87EA6BEAAA37}">
      <dgm:prSet/>
      <dgm:spPr/>
      <dgm:t>
        <a:bodyPr/>
        <a:lstStyle/>
        <a:p>
          <a:endParaRPr lang="en-IN" sz="2000"/>
        </a:p>
      </dgm:t>
    </dgm:pt>
    <dgm:pt modelId="{BE6A38B8-8D13-444F-A845-95E5946E3341}" type="sibTrans" cxnId="{DFACE0CD-C24F-4CEC-B328-87EA6BEAAA37}">
      <dgm:prSet/>
      <dgm:spPr/>
      <dgm:t>
        <a:bodyPr/>
        <a:lstStyle/>
        <a:p>
          <a:endParaRPr lang="en-IN" sz="2000"/>
        </a:p>
      </dgm:t>
    </dgm:pt>
    <dgm:pt modelId="{85AB2C4F-2540-4DBB-BF0D-790B6768F1E7}">
      <dgm:prSet custT="1"/>
      <dgm:spPr>
        <a:scene3d>
          <a:camera prst="perspectiveFront"/>
          <a:lightRig rig="threePt" dir="t"/>
        </a:scene3d>
        <a:sp3d>
          <a:bevelT prst="angle"/>
        </a:sp3d>
      </dgm:spPr>
      <dgm:t>
        <a:bodyPr/>
        <a:lstStyle/>
        <a:p>
          <a:pPr rtl="0"/>
          <a:r>
            <a:rPr lang="en-US" sz="1400" smtClean="0"/>
            <a:t>· All items of abnormal revenue. </a:t>
          </a:r>
          <a:endParaRPr lang="en-IN" sz="1400"/>
        </a:p>
      </dgm:t>
    </dgm:pt>
    <dgm:pt modelId="{4742E18F-FE64-4CDB-B969-F6E9832CF32E}" type="parTrans" cxnId="{4BDBE534-CB88-43BE-87E8-2FF9F800224D}">
      <dgm:prSet/>
      <dgm:spPr/>
      <dgm:t>
        <a:bodyPr/>
        <a:lstStyle/>
        <a:p>
          <a:endParaRPr lang="en-IN" sz="2000"/>
        </a:p>
      </dgm:t>
    </dgm:pt>
    <dgm:pt modelId="{56300D57-0756-493B-BC00-324E6DC7391B}" type="sibTrans" cxnId="{4BDBE534-CB88-43BE-87E8-2FF9F800224D}">
      <dgm:prSet/>
      <dgm:spPr/>
      <dgm:t>
        <a:bodyPr/>
        <a:lstStyle/>
        <a:p>
          <a:endParaRPr lang="en-IN" sz="2000"/>
        </a:p>
      </dgm:t>
    </dgm:pt>
    <dgm:pt modelId="{15B08946-4A79-461E-829C-24095A22455C}" type="pres">
      <dgm:prSet presAssocID="{695454EF-1C0A-4840-8A4C-F215B226D2C6}" presName="vert0" presStyleCnt="0">
        <dgm:presLayoutVars>
          <dgm:dir/>
          <dgm:animOne val="branch"/>
          <dgm:animLvl val="lvl"/>
        </dgm:presLayoutVars>
      </dgm:prSet>
      <dgm:spPr/>
      <dgm:t>
        <a:bodyPr/>
        <a:lstStyle/>
        <a:p>
          <a:endParaRPr lang="en-IN"/>
        </a:p>
      </dgm:t>
    </dgm:pt>
    <dgm:pt modelId="{EAF0B627-217E-4D91-8C0A-22939F95D87A}" type="pres">
      <dgm:prSet presAssocID="{841D3E35-4D8C-4E87-AFCF-38DEA7B99EBD}" presName="thickLine" presStyleLbl="alignNode1" presStyleIdx="0" presStyleCnt="16"/>
      <dgm:spPr>
        <a:scene3d>
          <a:camera prst="perspectiveFront"/>
          <a:lightRig rig="threePt" dir="t"/>
        </a:scene3d>
        <a:sp3d>
          <a:bevelT prst="angle"/>
        </a:sp3d>
      </dgm:spPr>
    </dgm:pt>
    <dgm:pt modelId="{AF63A39D-0D24-4AA6-8169-5CDB5A7F49A7}" type="pres">
      <dgm:prSet presAssocID="{841D3E35-4D8C-4E87-AFCF-38DEA7B99EBD}" presName="horz1" presStyleCnt="0"/>
      <dgm:spPr>
        <a:scene3d>
          <a:camera prst="perspectiveFront"/>
          <a:lightRig rig="threePt" dir="t"/>
        </a:scene3d>
        <a:sp3d>
          <a:bevelT prst="angle"/>
        </a:sp3d>
      </dgm:spPr>
    </dgm:pt>
    <dgm:pt modelId="{7DD82CC5-3B91-4C57-B3D8-C0F887FE39C3}" type="pres">
      <dgm:prSet presAssocID="{841D3E35-4D8C-4E87-AFCF-38DEA7B99EBD}" presName="tx1" presStyleLbl="revTx" presStyleIdx="0" presStyleCnt="16"/>
      <dgm:spPr/>
      <dgm:t>
        <a:bodyPr/>
        <a:lstStyle/>
        <a:p>
          <a:endParaRPr lang="en-IN"/>
        </a:p>
      </dgm:t>
    </dgm:pt>
    <dgm:pt modelId="{D9629FAF-42D1-419E-815D-DDD081B27963}" type="pres">
      <dgm:prSet presAssocID="{841D3E35-4D8C-4E87-AFCF-38DEA7B99EBD}" presName="vert1" presStyleCnt="0"/>
      <dgm:spPr>
        <a:scene3d>
          <a:camera prst="perspectiveFront"/>
          <a:lightRig rig="threePt" dir="t"/>
        </a:scene3d>
        <a:sp3d>
          <a:bevelT prst="angle"/>
        </a:sp3d>
      </dgm:spPr>
    </dgm:pt>
    <dgm:pt modelId="{84F38822-CB41-4FA5-9863-8D182B85AC49}" type="pres">
      <dgm:prSet presAssocID="{273823AF-0335-465B-9707-21230C8AA842}" presName="thickLine" presStyleLbl="alignNode1" presStyleIdx="1" presStyleCnt="16"/>
      <dgm:spPr>
        <a:scene3d>
          <a:camera prst="perspectiveFront"/>
          <a:lightRig rig="threePt" dir="t"/>
        </a:scene3d>
        <a:sp3d>
          <a:bevelT prst="angle"/>
        </a:sp3d>
      </dgm:spPr>
    </dgm:pt>
    <dgm:pt modelId="{4AD65B31-CB75-4737-BE67-2E832E8E55F9}" type="pres">
      <dgm:prSet presAssocID="{273823AF-0335-465B-9707-21230C8AA842}" presName="horz1" presStyleCnt="0"/>
      <dgm:spPr>
        <a:scene3d>
          <a:camera prst="perspectiveFront"/>
          <a:lightRig rig="threePt" dir="t"/>
        </a:scene3d>
        <a:sp3d>
          <a:bevelT prst="angle"/>
        </a:sp3d>
      </dgm:spPr>
    </dgm:pt>
    <dgm:pt modelId="{97B936DE-F243-4007-9439-91DE1DEC88B3}" type="pres">
      <dgm:prSet presAssocID="{273823AF-0335-465B-9707-21230C8AA842}" presName="tx1" presStyleLbl="revTx" presStyleIdx="1" presStyleCnt="16"/>
      <dgm:spPr/>
      <dgm:t>
        <a:bodyPr/>
        <a:lstStyle/>
        <a:p>
          <a:endParaRPr lang="en-IN"/>
        </a:p>
      </dgm:t>
    </dgm:pt>
    <dgm:pt modelId="{49DB49CA-711E-40F7-A24C-D31966B484EF}" type="pres">
      <dgm:prSet presAssocID="{273823AF-0335-465B-9707-21230C8AA842}" presName="vert1" presStyleCnt="0"/>
      <dgm:spPr>
        <a:scene3d>
          <a:camera prst="perspectiveFront"/>
          <a:lightRig rig="threePt" dir="t"/>
        </a:scene3d>
        <a:sp3d>
          <a:bevelT prst="angle"/>
        </a:sp3d>
      </dgm:spPr>
    </dgm:pt>
    <dgm:pt modelId="{D2CB9A67-3767-469A-8B5E-CF62E61B64A2}" type="pres">
      <dgm:prSet presAssocID="{766A34C6-1A19-492C-9516-8CC9857EF61E}" presName="thickLine" presStyleLbl="alignNode1" presStyleIdx="2" presStyleCnt="16"/>
      <dgm:spPr>
        <a:scene3d>
          <a:camera prst="perspectiveFront"/>
          <a:lightRig rig="threePt" dir="t"/>
        </a:scene3d>
        <a:sp3d>
          <a:bevelT prst="angle"/>
        </a:sp3d>
      </dgm:spPr>
    </dgm:pt>
    <dgm:pt modelId="{71364C5E-FAB0-41E2-B21E-803709EDFBC9}" type="pres">
      <dgm:prSet presAssocID="{766A34C6-1A19-492C-9516-8CC9857EF61E}" presName="horz1" presStyleCnt="0"/>
      <dgm:spPr>
        <a:scene3d>
          <a:camera prst="perspectiveFront"/>
          <a:lightRig rig="threePt" dir="t"/>
        </a:scene3d>
        <a:sp3d>
          <a:bevelT prst="angle"/>
        </a:sp3d>
      </dgm:spPr>
    </dgm:pt>
    <dgm:pt modelId="{5E6BBD21-CD94-4510-8F24-BE3282DAE404}" type="pres">
      <dgm:prSet presAssocID="{766A34C6-1A19-492C-9516-8CC9857EF61E}" presName="tx1" presStyleLbl="revTx" presStyleIdx="2" presStyleCnt="16"/>
      <dgm:spPr/>
      <dgm:t>
        <a:bodyPr/>
        <a:lstStyle/>
        <a:p>
          <a:endParaRPr lang="en-IN"/>
        </a:p>
      </dgm:t>
    </dgm:pt>
    <dgm:pt modelId="{3B42FA68-F506-425E-8CF5-ADB6AEAF4016}" type="pres">
      <dgm:prSet presAssocID="{766A34C6-1A19-492C-9516-8CC9857EF61E}" presName="vert1" presStyleCnt="0"/>
      <dgm:spPr>
        <a:scene3d>
          <a:camera prst="perspectiveFront"/>
          <a:lightRig rig="threePt" dir="t"/>
        </a:scene3d>
        <a:sp3d>
          <a:bevelT prst="angle"/>
        </a:sp3d>
      </dgm:spPr>
    </dgm:pt>
    <dgm:pt modelId="{20DAE9DE-D204-4483-AF31-C06EC227EEDF}" type="pres">
      <dgm:prSet presAssocID="{35524C13-E189-4908-A83D-B4CBE4E9FCFE}" presName="thickLine" presStyleLbl="alignNode1" presStyleIdx="3" presStyleCnt="16"/>
      <dgm:spPr>
        <a:scene3d>
          <a:camera prst="perspectiveFront"/>
          <a:lightRig rig="threePt" dir="t"/>
        </a:scene3d>
        <a:sp3d>
          <a:bevelT prst="angle"/>
        </a:sp3d>
      </dgm:spPr>
    </dgm:pt>
    <dgm:pt modelId="{1878DCFF-7475-4409-B795-AC0BAC587D78}" type="pres">
      <dgm:prSet presAssocID="{35524C13-E189-4908-A83D-B4CBE4E9FCFE}" presName="horz1" presStyleCnt="0"/>
      <dgm:spPr>
        <a:scene3d>
          <a:camera prst="perspectiveFront"/>
          <a:lightRig rig="threePt" dir="t"/>
        </a:scene3d>
        <a:sp3d>
          <a:bevelT prst="angle"/>
        </a:sp3d>
      </dgm:spPr>
    </dgm:pt>
    <dgm:pt modelId="{C090221E-EC17-45E8-8054-AD74F7CD5B82}" type="pres">
      <dgm:prSet presAssocID="{35524C13-E189-4908-A83D-B4CBE4E9FCFE}" presName="tx1" presStyleLbl="revTx" presStyleIdx="3" presStyleCnt="16"/>
      <dgm:spPr/>
      <dgm:t>
        <a:bodyPr/>
        <a:lstStyle/>
        <a:p>
          <a:endParaRPr lang="en-IN"/>
        </a:p>
      </dgm:t>
    </dgm:pt>
    <dgm:pt modelId="{E6AF919D-07C2-4025-8B5A-0FC427C71241}" type="pres">
      <dgm:prSet presAssocID="{35524C13-E189-4908-A83D-B4CBE4E9FCFE}" presName="vert1" presStyleCnt="0"/>
      <dgm:spPr>
        <a:scene3d>
          <a:camera prst="perspectiveFront"/>
          <a:lightRig rig="threePt" dir="t"/>
        </a:scene3d>
        <a:sp3d>
          <a:bevelT prst="angle"/>
        </a:sp3d>
      </dgm:spPr>
    </dgm:pt>
    <dgm:pt modelId="{B52A1AF7-AC2F-42E6-A7B6-34424EEF43CC}" type="pres">
      <dgm:prSet presAssocID="{8EE07E6B-08DB-40C9-88F2-CADE2B3C4F99}" presName="thickLine" presStyleLbl="alignNode1" presStyleIdx="4" presStyleCnt="16"/>
      <dgm:spPr>
        <a:scene3d>
          <a:camera prst="perspectiveFront"/>
          <a:lightRig rig="threePt" dir="t"/>
        </a:scene3d>
        <a:sp3d>
          <a:bevelT prst="angle"/>
        </a:sp3d>
      </dgm:spPr>
    </dgm:pt>
    <dgm:pt modelId="{ADDEF27E-358D-4368-8404-128DE620D85F}" type="pres">
      <dgm:prSet presAssocID="{8EE07E6B-08DB-40C9-88F2-CADE2B3C4F99}" presName="horz1" presStyleCnt="0"/>
      <dgm:spPr>
        <a:scene3d>
          <a:camera prst="perspectiveFront"/>
          <a:lightRig rig="threePt" dir="t"/>
        </a:scene3d>
        <a:sp3d>
          <a:bevelT prst="angle"/>
        </a:sp3d>
      </dgm:spPr>
    </dgm:pt>
    <dgm:pt modelId="{9D2EC373-4F97-4182-AE18-225F02408E2B}" type="pres">
      <dgm:prSet presAssocID="{8EE07E6B-08DB-40C9-88F2-CADE2B3C4F99}" presName="tx1" presStyleLbl="revTx" presStyleIdx="4" presStyleCnt="16"/>
      <dgm:spPr/>
      <dgm:t>
        <a:bodyPr/>
        <a:lstStyle/>
        <a:p>
          <a:endParaRPr lang="en-IN"/>
        </a:p>
      </dgm:t>
    </dgm:pt>
    <dgm:pt modelId="{D2C6F679-481F-4C38-A1B8-8C9A67ACDA5A}" type="pres">
      <dgm:prSet presAssocID="{8EE07E6B-08DB-40C9-88F2-CADE2B3C4F99}" presName="vert1" presStyleCnt="0"/>
      <dgm:spPr>
        <a:scene3d>
          <a:camera prst="perspectiveFront"/>
          <a:lightRig rig="threePt" dir="t"/>
        </a:scene3d>
        <a:sp3d>
          <a:bevelT prst="angle"/>
        </a:sp3d>
      </dgm:spPr>
    </dgm:pt>
    <dgm:pt modelId="{968209EE-6F14-415C-8243-55C3C5D6CFEE}" type="pres">
      <dgm:prSet presAssocID="{BC9C6F99-ADBF-43AA-96AC-D213F8B6C2C9}" presName="thickLine" presStyleLbl="alignNode1" presStyleIdx="5" presStyleCnt="16"/>
      <dgm:spPr>
        <a:scene3d>
          <a:camera prst="perspectiveFront"/>
          <a:lightRig rig="threePt" dir="t"/>
        </a:scene3d>
        <a:sp3d>
          <a:bevelT prst="angle"/>
        </a:sp3d>
      </dgm:spPr>
    </dgm:pt>
    <dgm:pt modelId="{447C0D75-16C1-46AA-874C-DD82E2E5921B}" type="pres">
      <dgm:prSet presAssocID="{BC9C6F99-ADBF-43AA-96AC-D213F8B6C2C9}" presName="horz1" presStyleCnt="0"/>
      <dgm:spPr>
        <a:scene3d>
          <a:camera prst="perspectiveFront"/>
          <a:lightRig rig="threePt" dir="t"/>
        </a:scene3d>
        <a:sp3d>
          <a:bevelT prst="angle"/>
        </a:sp3d>
      </dgm:spPr>
    </dgm:pt>
    <dgm:pt modelId="{6306AB49-A233-447E-AE44-631076BF22BE}" type="pres">
      <dgm:prSet presAssocID="{BC9C6F99-ADBF-43AA-96AC-D213F8B6C2C9}" presName="tx1" presStyleLbl="revTx" presStyleIdx="5" presStyleCnt="16"/>
      <dgm:spPr/>
      <dgm:t>
        <a:bodyPr/>
        <a:lstStyle/>
        <a:p>
          <a:endParaRPr lang="en-IN"/>
        </a:p>
      </dgm:t>
    </dgm:pt>
    <dgm:pt modelId="{A2B73A1C-D983-4787-908F-0CE3F6CFD76E}" type="pres">
      <dgm:prSet presAssocID="{BC9C6F99-ADBF-43AA-96AC-D213F8B6C2C9}" presName="vert1" presStyleCnt="0"/>
      <dgm:spPr>
        <a:scene3d>
          <a:camera prst="perspectiveFront"/>
          <a:lightRig rig="threePt" dir="t"/>
        </a:scene3d>
        <a:sp3d>
          <a:bevelT prst="angle"/>
        </a:sp3d>
      </dgm:spPr>
    </dgm:pt>
    <dgm:pt modelId="{A56EB727-31F4-474A-A974-7CD0B1361665}" type="pres">
      <dgm:prSet presAssocID="{25922059-0385-4C3F-B199-79BC5E24A597}" presName="thickLine" presStyleLbl="alignNode1" presStyleIdx="6" presStyleCnt="16"/>
      <dgm:spPr>
        <a:scene3d>
          <a:camera prst="perspectiveFront"/>
          <a:lightRig rig="threePt" dir="t"/>
        </a:scene3d>
        <a:sp3d>
          <a:bevelT prst="angle"/>
        </a:sp3d>
      </dgm:spPr>
    </dgm:pt>
    <dgm:pt modelId="{8C5CA421-7E62-42ED-AD3F-A5AE97C22336}" type="pres">
      <dgm:prSet presAssocID="{25922059-0385-4C3F-B199-79BC5E24A597}" presName="horz1" presStyleCnt="0"/>
      <dgm:spPr>
        <a:scene3d>
          <a:camera prst="perspectiveFront"/>
          <a:lightRig rig="threePt" dir="t"/>
        </a:scene3d>
        <a:sp3d>
          <a:bevelT prst="angle"/>
        </a:sp3d>
      </dgm:spPr>
    </dgm:pt>
    <dgm:pt modelId="{8A294DF8-7E26-4BA7-B49F-DF3AC606E708}" type="pres">
      <dgm:prSet presAssocID="{25922059-0385-4C3F-B199-79BC5E24A597}" presName="tx1" presStyleLbl="revTx" presStyleIdx="6" presStyleCnt="16"/>
      <dgm:spPr/>
      <dgm:t>
        <a:bodyPr/>
        <a:lstStyle/>
        <a:p>
          <a:endParaRPr lang="en-IN"/>
        </a:p>
      </dgm:t>
    </dgm:pt>
    <dgm:pt modelId="{378E6D4D-6A87-4176-84E0-CFB1320B9547}" type="pres">
      <dgm:prSet presAssocID="{25922059-0385-4C3F-B199-79BC5E24A597}" presName="vert1" presStyleCnt="0"/>
      <dgm:spPr>
        <a:scene3d>
          <a:camera prst="perspectiveFront"/>
          <a:lightRig rig="threePt" dir="t"/>
        </a:scene3d>
        <a:sp3d>
          <a:bevelT prst="angle"/>
        </a:sp3d>
      </dgm:spPr>
    </dgm:pt>
    <dgm:pt modelId="{804B9A60-6A93-4C01-AF6D-530A04D20620}" type="pres">
      <dgm:prSet presAssocID="{EF93DEEB-316A-46CF-9CF2-D7D8E946C48E}" presName="thickLine" presStyleLbl="alignNode1" presStyleIdx="7" presStyleCnt="16"/>
      <dgm:spPr>
        <a:scene3d>
          <a:camera prst="perspectiveFront"/>
          <a:lightRig rig="threePt" dir="t"/>
        </a:scene3d>
        <a:sp3d>
          <a:bevelT prst="angle"/>
        </a:sp3d>
      </dgm:spPr>
    </dgm:pt>
    <dgm:pt modelId="{CEDCCE9D-8606-4850-BD4C-195078C01325}" type="pres">
      <dgm:prSet presAssocID="{EF93DEEB-316A-46CF-9CF2-D7D8E946C48E}" presName="horz1" presStyleCnt="0"/>
      <dgm:spPr>
        <a:scene3d>
          <a:camera prst="perspectiveFront"/>
          <a:lightRig rig="threePt" dir="t"/>
        </a:scene3d>
        <a:sp3d>
          <a:bevelT prst="angle"/>
        </a:sp3d>
      </dgm:spPr>
    </dgm:pt>
    <dgm:pt modelId="{F66097CF-C3EA-498E-A38F-CBC5AA0542C4}" type="pres">
      <dgm:prSet presAssocID="{EF93DEEB-316A-46CF-9CF2-D7D8E946C48E}" presName="tx1" presStyleLbl="revTx" presStyleIdx="7" presStyleCnt="16"/>
      <dgm:spPr/>
      <dgm:t>
        <a:bodyPr/>
        <a:lstStyle/>
        <a:p>
          <a:endParaRPr lang="en-IN"/>
        </a:p>
      </dgm:t>
    </dgm:pt>
    <dgm:pt modelId="{58231DD8-2CCA-45FA-8BCD-DA63251F6278}" type="pres">
      <dgm:prSet presAssocID="{EF93DEEB-316A-46CF-9CF2-D7D8E946C48E}" presName="vert1" presStyleCnt="0"/>
      <dgm:spPr>
        <a:scene3d>
          <a:camera prst="perspectiveFront"/>
          <a:lightRig rig="threePt" dir="t"/>
        </a:scene3d>
        <a:sp3d>
          <a:bevelT prst="angle"/>
        </a:sp3d>
      </dgm:spPr>
    </dgm:pt>
    <dgm:pt modelId="{79E27021-0DBD-493A-81C4-9ADFCE94EA3C}" type="pres">
      <dgm:prSet presAssocID="{92CEC624-4F06-4A6F-8716-965FD181930F}" presName="thickLine" presStyleLbl="alignNode1" presStyleIdx="8" presStyleCnt="16"/>
      <dgm:spPr>
        <a:scene3d>
          <a:camera prst="perspectiveFront"/>
          <a:lightRig rig="threePt" dir="t"/>
        </a:scene3d>
        <a:sp3d>
          <a:bevelT prst="angle"/>
        </a:sp3d>
      </dgm:spPr>
    </dgm:pt>
    <dgm:pt modelId="{E19BBB28-C51A-46FE-A978-4BA4A950BC00}" type="pres">
      <dgm:prSet presAssocID="{92CEC624-4F06-4A6F-8716-965FD181930F}" presName="horz1" presStyleCnt="0"/>
      <dgm:spPr>
        <a:scene3d>
          <a:camera prst="perspectiveFront"/>
          <a:lightRig rig="threePt" dir="t"/>
        </a:scene3d>
        <a:sp3d>
          <a:bevelT prst="angle"/>
        </a:sp3d>
      </dgm:spPr>
    </dgm:pt>
    <dgm:pt modelId="{52A598A1-3494-4E3B-85B8-94E2BD945BE2}" type="pres">
      <dgm:prSet presAssocID="{92CEC624-4F06-4A6F-8716-965FD181930F}" presName="tx1" presStyleLbl="revTx" presStyleIdx="8" presStyleCnt="16"/>
      <dgm:spPr/>
      <dgm:t>
        <a:bodyPr/>
        <a:lstStyle/>
        <a:p>
          <a:endParaRPr lang="en-IN"/>
        </a:p>
      </dgm:t>
    </dgm:pt>
    <dgm:pt modelId="{8E40E765-DA3A-493D-A4CF-921690D0E5E7}" type="pres">
      <dgm:prSet presAssocID="{92CEC624-4F06-4A6F-8716-965FD181930F}" presName="vert1" presStyleCnt="0"/>
      <dgm:spPr>
        <a:scene3d>
          <a:camera prst="perspectiveFront"/>
          <a:lightRig rig="threePt" dir="t"/>
        </a:scene3d>
        <a:sp3d>
          <a:bevelT prst="angle"/>
        </a:sp3d>
      </dgm:spPr>
    </dgm:pt>
    <dgm:pt modelId="{9AF28DC5-064C-4BAA-9814-033BFFD3A44A}" type="pres">
      <dgm:prSet presAssocID="{3BB11F94-4338-4C9D-AD6C-C42CFFF973F9}" presName="thickLine" presStyleLbl="alignNode1" presStyleIdx="9" presStyleCnt="16"/>
      <dgm:spPr>
        <a:scene3d>
          <a:camera prst="perspectiveFront"/>
          <a:lightRig rig="threePt" dir="t"/>
        </a:scene3d>
        <a:sp3d>
          <a:bevelT prst="angle"/>
        </a:sp3d>
      </dgm:spPr>
    </dgm:pt>
    <dgm:pt modelId="{9210DB78-3EE6-4D98-857F-71789766591F}" type="pres">
      <dgm:prSet presAssocID="{3BB11F94-4338-4C9D-AD6C-C42CFFF973F9}" presName="horz1" presStyleCnt="0"/>
      <dgm:spPr>
        <a:scene3d>
          <a:camera prst="perspectiveFront"/>
          <a:lightRig rig="threePt" dir="t"/>
        </a:scene3d>
        <a:sp3d>
          <a:bevelT prst="angle"/>
        </a:sp3d>
      </dgm:spPr>
    </dgm:pt>
    <dgm:pt modelId="{D23B46AB-FCE0-4621-8C44-D1A8A852A356}" type="pres">
      <dgm:prSet presAssocID="{3BB11F94-4338-4C9D-AD6C-C42CFFF973F9}" presName="tx1" presStyleLbl="revTx" presStyleIdx="9" presStyleCnt="16"/>
      <dgm:spPr/>
      <dgm:t>
        <a:bodyPr/>
        <a:lstStyle/>
        <a:p>
          <a:endParaRPr lang="en-IN"/>
        </a:p>
      </dgm:t>
    </dgm:pt>
    <dgm:pt modelId="{BF78DE8F-64CF-4760-B6CE-49E2FF4CFD25}" type="pres">
      <dgm:prSet presAssocID="{3BB11F94-4338-4C9D-AD6C-C42CFFF973F9}" presName="vert1" presStyleCnt="0"/>
      <dgm:spPr>
        <a:scene3d>
          <a:camera prst="perspectiveFront"/>
          <a:lightRig rig="threePt" dir="t"/>
        </a:scene3d>
        <a:sp3d>
          <a:bevelT prst="angle"/>
        </a:sp3d>
      </dgm:spPr>
    </dgm:pt>
    <dgm:pt modelId="{09FA2778-BAA8-4F20-A1AA-67B2BE458154}" type="pres">
      <dgm:prSet presAssocID="{3B417113-1055-44E5-A161-0141236A464B}" presName="thickLine" presStyleLbl="alignNode1" presStyleIdx="10" presStyleCnt="16"/>
      <dgm:spPr>
        <a:scene3d>
          <a:camera prst="perspectiveFront"/>
          <a:lightRig rig="threePt" dir="t"/>
        </a:scene3d>
        <a:sp3d>
          <a:bevelT prst="angle"/>
        </a:sp3d>
      </dgm:spPr>
    </dgm:pt>
    <dgm:pt modelId="{C0D7EF80-7D72-4D8E-AB70-423F9F18932D}" type="pres">
      <dgm:prSet presAssocID="{3B417113-1055-44E5-A161-0141236A464B}" presName="horz1" presStyleCnt="0"/>
      <dgm:spPr>
        <a:scene3d>
          <a:camera prst="perspectiveFront"/>
          <a:lightRig rig="threePt" dir="t"/>
        </a:scene3d>
        <a:sp3d>
          <a:bevelT prst="angle"/>
        </a:sp3d>
      </dgm:spPr>
    </dgm:pt>
    <dgm:pt modelId="{A58875CA-FCA5-4EFF-957D-9E0160A1A389}" type="pres">
      <dgm:prSet presAssocID="{3B417113-1055-44E5-A161-0141236A464B}" presName="tx1" presStyleLbl="revTx" presStyleIdx="10" presStyleCnt="16"/>
      <dgm:spPr/>
      <dgm:t>
        <a:bodyPr/>
        <a:lstStyle/>
        <a:p>
          <a:endParaRPr lang="en-IN"/>
        </a:p>
      </dgm:t>
    </dgm:pt>
    <dgm:pt modelId="{93D424CB-171E-43AE-980D-777708BAC066}" type="pres">
      <dgm:prSet presAssocID="{3B417113-1055-44E5-A161-0141236A464B}" presName="vert1" presStyleCnt="0"/>
      <dgm:spPr>
        <a:scene3d>
          <a:camera prst="perspectiveFront"/>
          <a:lightRig rig="threePt" dir="t"/>
        </a:scene3d>
        <a:sp3d>
          <a:bevelT prst="angle"/>
        </a:sp3d>
      </dgm:spPr>
    </dgm:pt>
    <dgm:pt modelId="{89A2C49F-5A4E-44FE-AA53-03FB86C19AC8}" type="pres">
      <dgm:prSet presAssocID="{F4E17951-24C1-4775-BF6C-2EEF0D6FCA02}" presName="thickLine" presStyleLbl="alignNode1" presStyleIdx="11" presStyleCnt="16"/>
      <dgm:spPr>
        <a:scene3d>
          <a:camera prst="perspectiveFront"/>
          <a:lightRig rig="threePt" dir="t"/>
        </a:scene3d>
        <a:sp3d>
          <a:bevelT prst="angle"/>
        </a:sp3d>
      </dgm:spPr>
    </dgm:pt>
    <dgm:pt modelId="{7D32D3FC-12FA-420B-AE0A-5AE2717A6A0D}" type="pres">
      <dgm:prSet presAssocID="{F4E17951-24C1-4775-BF6C-2EEF0D6FCA02}" presName="horz1" presStyleCnt="0"/>
      <dgm:spPr>
        <a:scene3d>
          <a:camera prst="perspectiveFront"/>
          <a:lightRig rig="threePt" dir="t"/>
        </a:scene3d>
        <a:sp3d>
          <a:bevelT prst="angle"/>
        </a:sp3d>
      </dgm:spPr>
    </dgm:pt>
    <dgm:pt modelId="{0132E8A4-3B92-491C-9AEF-ABD0DDA523FA}" type="pres">
      <dgm:prSet presAssocID="{F4E17951-24C1-4775-BF6C-2EEF0D6FCA02}" presName="tx1" presStyleLbl="revTx" presStyleIdx="11" presStyleCnt="16"/>
      <dgm:spPr/>
      <dgm:t>
        <a:bodyPr/>
        <a:lstStyle/>
        <a:p>
          <a:endParaRPr lang="en-IN"/>
        </a:p>
      </dgm:t>
    </dgm:pt>
    <dgm:pt modelId="{606CF907-35FD-4771-903E-FA8E143003BF}" type="pres">
      <dgm:prSet presAssocID="{F4E17951-24C1-4775-BF6C-2EEF0D6FCA02}" presName="vert1" presStyleCnt="0"/>
      <dgm:spPr>
        <a:scene3d>
          <a:camera prst="perspectiveFront"/>
          <a:lightRig rig="threePt" dir="t"/>
        </a:scene3d>
        <a:sp3d>
          <a:bevelT prst="angle"/>
        </a:sp3d>
      </dgm:spPr>
    </dgm:pt>
    <dgm:pt modelId="{50BC71BB-F709-4A17-A692-1819589EC878}" type="pres">
      <dgm:prSet presAssocID="{2FB9FFE1-0D29-48C0-90A2-A82161E6DD69}" presName="thickLine" presStyleLbl="alignNode1" presStyleIdx="12" presStyleCnt="16"/>
      <dgm:spPr>
        <a:scene3d>
          <a:camera prst="perspectiveFront"/>
          <a:lightRig rig="threePt" dir="t"/>
        </a:scene3d>
        <a:sp3d>
          <a:bevelT prst="angle"/>
        </a:sp3d>
      </dgm:spPr>
    </dgm:pt>
    <dgm:pt modelId="{F849EF16-6F77-4990-B12E-B0BEBF790C39}" type="pres">
      <dgm:prSet presAssocID="{2FB9FFE1-0D29-48C0-90A2-A82161E6DD69}" presName="horz1" presStyleCnt="0"/>
      <dgm:spPr>
        <a:scene3d>
          <a:camera prst="perspectiveFront"/>
          <a:lightRig rig="threePt" dir="t"/>
        </a:scene3d>
        <a:sp3d>
          <a:bevelT prst="angle"/>
        </a:sp3d>
      </dgm:spPr>
    </dgm:pt>
    <dgm:pt modelId="{ECD8563F-F7E9-41E8-868D-D2C9C4C80820}" type="pres">
      <dgm:prSet presAssocID="{2FB9FFE1-0D29-48C0-90A2-A82161E6DD69}" presName="tx1" presStyleLbl="revTx" presStyleIdx="12" presStyleCnt="16"/>
      <dgm:spPr/>
      <dgm:t>
        <a:bodyPr/>
        <a:lstStyle/>
        <a:p>
          <a:endParaRPr lang="en-IN"/>
        </a:p>
      </dgm:t>
    </dgm:pt>
    <dgm:pt modelId="{4DD324C3-EF89-48CD-A25F-98452EF40C7C}" type="pres">
      <dgm:prSet presAssocID="{2FB9FFE1-0D29-48C0-90A2-A82161E6DD69}" presName="vert1" presStyleCnt="0"/>
      <dgm:spPr>
        <a:scene3d>
          <a:camera prst="perspectiveFront"/>
          <a:lightRig rig="threePt" dir="t"/>
        </a:scene3d>
        <a:sp3d>
          <a:bevelT prst="angle"/>
        </a:sp3d>
      </dgm:spPr>
    </dgm:pt>
    <dgm:pt modelId="{AC5F6D0B-64C3-4EE4-9C51-B71157FDA21B}" type="pres">
      <dgm:prSet presAssocID="{F8C8B6EE-C4B5-4B6B-8B64-A0AD68A908A4}" presName="thickLine" presStyleLbl="alignNode1" presStyleIdx="13" presStyleCnt="16"/>
      <dgm:spPr>
        <a:scene3d>
          <a:camera prst="perspectiveFront"/>
          <a:lightRig rig="threePt" dir="t"/>
        </a:scene3d>
        <a:sp3d>
          <a:bevelT prst="angle"/>
        </a:sp3d>
      </dgm:spPr>
    </dgm:pt>
    <dgm:pt modelId="{7DA6B0DC-AAD9-4FC1-872D-AE94A8F770A2}" type="pres">
      <dgm:prSet presAssocID="{F8C8B6EE-C4B5-4B6B-8B64-A0AD68A908A4}" presName="horz1" presStyleCnt="0"/>
      <dgm:spPr>
        <a:scene3d>
          <a:camera prst="perspectiveFront"/>
          <a:lightRig rig="threePt" dir="t"/>
        </a:scene3d>
        <a:sp3d>
          <a:bevelT prst="angle"/>
        </a:sp3d>
      </dgm:spPr>
    </dgm:pt>
    <dgm:pt modelId="{025A785B-6402-45B6-895A-F1422D815E6A}" type="pres">
      <dgm:prSet presAssocID="{F8C8B6EE-C4B5-4B6B-8B64-A0AD68A908A4}" presName="tx1" presStyleLbl="revTx" presStyleIdx="13" presStyleCnt="16"/>
      <dgm:spPr/>
      <dgm:t>
        <a:bodyPr/>
        <a:lstStyle/>
        <a:p>
          <a:endParaRPr lang="en-IN"/>
        </a:p>
      </dgm:t>
    </dgm:pt>
    <dgm:pt modelId="{360A20EB-DBA3-47A8-BA28-6159211866E4}" type="pres">
      <dgm:prSet presAssocID="{F8C8B6EE-C4B5-4B6B-8B64-A0AD68A908A4}" presName="vert1" presStyleCnt="0"/>
      <dgm:spPr>
        <a:scene3d>
          <a:camera prst="perspectiveFront"/>
          <a:lightRig rig="threePt" dir="t"/>
        </a:scene3d>
        <a:sp3d>
          <a:bevelT prst="angle"/>
        </a:sp3d>
      </dgm:spPr>
    </dgm:pt>
    <dgm:pt modelId="{CF31BA9F-FC4A-48C1-9B66-A3486C71B8F5}" type="pres">
      <dgm:prSet presAssocID="{AA9C5D9A-7993-42B7-B898-01EE383496F8}" presName="thickLine" presStyleLbl="alignNode1" presStyleIdx="14" presStyleCnt="16"/>
      <dgm:spPr>
        <a:scene3d>
          <a:camera prst="perspectiveFront"/>
          <a:lightRig rig="threePt" dir="t"/>
        </a:scene3d>
        <a:sp3d>
          <a:bevelT prst="angle"/>
        </a:sp3d>
      </dgm:spPr>
    </dgm:pt>
    <dgm:pt modelId="{578A6EBD-02D1-414D-8923-51894A45395D}" type="pres">
      <dgm:prSet presAssocID="{AA9C5D9A-7993-42B7-B898-01EE383496F8}" presName="horz1" presStyleCnt="0"/>
      <dgm:spPr>
        <a:scene3d>
          <a:camera prst="perspectiveFront"/>
          <a:lightRig rig="threePt" dir="t"/>
        </a:scene3d>
        <a:sp3d>
          <a:bevelT prst="angle"/>
        </a:sp3d>
      </dgm:spPr>
    </dgm:pt>
    <dgm:pt modelId="{7B042AA1-48F0-40A4-B97F-97D5F29A13FB}" type="pres">
      <dgm:prSet presAssocID="{AA9C5D9A-7993-42B7-B898-01EE383496F8}" presName="tx1" presStyleLbl="revTx" presStyleIdx="14" presStyleCnt="16"/>
      <dgm:spPr/>
      <dgm:t>
        <a:bodyPr/>
        <a:lstStyle/>
        <a:p>
          <a:endParaRPr lang="en-IN"/>
        </a:p>
      </dgm:t>
    </dgm:pt>
    <dgm:pt modelId="{AE9887A4-9223-4839-BDC5-7F525011F217}" type="pres">
      <dgm:prSet presAssocID="{AA9C5D9A-7993-42B7-B898-01EE383496F8}" presName="vert1" presStyleCnt="0"/>
      <dgm:spPr>
        <a:scene3d>
          <a:camera prst="perspectiveFront"/>
          <a:lightRig rig="threePt" dir="t"/>
        </a:scene3d>
        <a:sp3d>
          <a:bevelT prst="angle"/>
        </a:sp3d>
      </dgm:spPr>
    </dgm:pt>
    <dgm:pt modelId="{926BC11D-1C13-4E98-B4C2-C65924457E21}" type="pres">
      <dgm:prSet presAssocID="{85AB2C4F-2540-4DBB-BF0D-790B6768F1E7}" presName="thickLine" presStyleLbl="alignNode1" presStyleIdx="15" presStyleCnt="16"/>
      <dgm:spPr>
        <a:scene3d>
          <a:camera prst="perspectiveFront"/>
          <a:lightRig rig="threePt" dir="t"/>
        </a:scene3d>
        <a:sp3d>
          <a:bevelT prst="angle"/>
        </a:sp3d>
      </dgm:spPr>
    </dgm:pt>
    <dgm:pt modelId="{D46B62F7-CFFA-4D11-B94A-D74AF452BCD0}" type="pres">
      <dgm:prSet presAssocID="{85AB2C4F-2540-4DBB-BF0D-790B6768F1E7}" presName="horz1" presStyleCnt="0"/>
      <dgm:spPr>
        <a:scene3d>
          <a:camera prst="perspectiveFront"/>
          <a:lightRig rig="threePt" dir="t"/>
        </a:scene3d>
        <a:sp3d>
          <a:bevelT prst="angle"/>
        </a:sp3d>
      </dgm:spPr>
    </dgm:pt>
    <dgm:pt modelId="{BA8A55F9-C996-4B8C-B426-93522F5158B5}" type="pres">
      <dgm:prSet presAssocID="{85AB2C4F-2540-4DBB-BF0D-790B6768F1E7}" presName="tx1" presStyleLbl="revTx" presStyleIdx="15" presStyleCnt="16"/>
      <dgm:spPr/>
      <dgm:t>
        <a:bodyPr/>
        <a:lstStyle/>
        <a:p>
          <a:endParaRPr lang="en-IN"/>
        </a:p>
      </dgm:t>
    </dgm:pt>
    <dgm:pt modelId="{55C496D8-06D4-4429-A212-CFAB49F90823}" type="pres">
      <dgm:prSet presAssocID="{85AB2C4F-2540-4DBB-BF0D-790B6768F1E7}" presName="vert1" presStyleCnt="0"/>
      <dgm:spPr>
        <a:scene3d>
          <a:camera prst="perspectiveFront"/>
          <a:lightRig rig="threePt" dir="t"/>
        </a:scene3d>
        <a:sp3d>
          <a:bevelT prst="angle"/>
        </a:sp3d>
      </dgm:spPr>
    </dgm:pt>
  </dgm:ptLst>
  <dgm:cxnLst>
    <dgm:cxn modelId="{40B96AFD-EC2C-4811-9B8E-7EBB49914E09}" type="presOf" srcId="{8EE07E6B-08DB-40C9-88F2-CADE2B3C4F99}" destId="{9D2EC373-4F97-4182-AE18-225F02408E2B}" srcOrd="0" destOrd="0" presId="urn:microsoft.com/office/officeart/2008/layout/LinedList"/>
    <dgm:cxn modelId="{C9428CE1-D398-4209-9913-6269B6F0E39E}" type="presOf" srcId="{F8C8B6EE-C4B5-4B6B-8B64-A0AD68A908A4}" destId="{025A785B-6402-45B6-895A-F1422D815E6A}" srcOrd="0" destOrd="0" presId="urn:microsoft.com/office/officeart/2008/layout/LinedList"/>
    <dgm:cxn modelId="{F15011FD-4708-4363-A0A9-D3BA6D5A2A53}" srcId="{695454EF-1C0A-4840-8A4C-F215B226D2C6}" destId="{EF93DEEB-316A-46CF-9CF2-D7D8E946C48E}" srcOrd="7" destOrd="0" parTransId="{2FF8BE28-E191-44D5-99BF-4957918C4373}" sibTransId="{69E35FA8-A424-4BF2-945B-3302F1BA7FD3}"/>
    <dgm:cxn modelId="{AA2D1105-4187-4936-9CBF-DAFB6066A512}" srcId="{695454EF-1C0A-4840-8A4C-F215B226D2C6}" destId="{2FB9FFE1-0D29-48C0-90A2-A82161E6DD69}" srcOrd="12" destOrd="0" parTransId="{5D49D19F-069A-48D4-ABAB-90A26F3733DB}" sibTransId="{4232C913-8F47-468D-9BD4-87C4CFBC5824}"/>
    <dgm:cxn modelId="{0E2BA2A4-9416-49F6-8D81-1CAE3F07B1B9}" srcId="{695454EF-1C0A-4840-8A4C-F215B226D2C6}" destId="{92CEC624-4F06-4A6F-8716-965FD181930F}" srcOrd="8" destOrd="0" parTransId="{7AFEB000-78D2-401D-A2B7-07BB9C7A3F50}" sibTransId="{80C97B6B-A042-44F1-918A-4E3FC720725D}"/>
    <dgm:cxn modelId="{870578AB-B1D3-49BE-BF21-96FC7288CC20}" srcId="{695454EF-1C0A-4840-8A4C-F215B226D2C6}" destId="{3B417113-1055-44E5-A161-0141236A464B}" srcOrd="10" destOrd="0" parTransId="{EC4C97DB-A36B-41AB-A59B-AD39EE45F2E2}" sibTransId="{68D8DD35-310D-4CC2-95D9-DF3C2AE4B729}"/>
    <dgm:cxn modelId="{EF00F8EE-6ED3-41B4-998D-E9A1EE8A5336}" type="presOf" srcId="{EF93DEEB-316A-46CF-9CF2-D7D8E946C48E}" destId="{F66097CF-C3EA-498E-A38F-CBC5AA0542C4}" srcOrd="0" destOrd="0" presId="urn:microsoft.com/office/officeart/2008/layout/LinedList"/>
    <dgm:cxn modelId="{57538943-3BAB-4FE8-A4B7-110960F71A01}" srcId="{695454EF-1C0A-4840-8A4C-F215B226D2C6}" destId="{3BB11F94-4338-4C9D-AD6C-C42CFFF973F9}" srcOrd="9" destOrd="0" parTransId="{1603CADD-A0D1-4717-B317-F0E5E2E639E7}" sibTransId="{8D04D854-C210-4E28-BA16-9FEDDEE351A5}"/>
    <dgm:cxn modelId="{A4719AAA-7B47-4FFB-A02C-2EBBB3E1E0D1}" type="presOf" srcId="{273823AF-0335-465B-9707-21230C8AA842}" destId="{97B936DE-F243-4007-9439-91DE1DEC88B3}" srcOrd="0" destOrd="0" presId="urn:microsoft.com/office/officeart/2008/layout/LinedList"/>
    <dgm:cxn modelId="{E37F1845-EAF4-4063-B337-8C64F69AD5BC}" srcId="{695454EF-1C0A-4840-8A4C-F215B226D2C6}" destId="{25922059-0385-4C3F-B199-79BC5E24A597}" srcOrd="6" destOrd="0" parTransId="{5671D124-7D37-4A08-9E81-E309DA751446}" sibTransId="{A6A9E64F-4CFD-4FF0-A272-C524189ED30B}"/>
    <dgm:cxn modelId="{38125638-18D6-416B-881E-CB2F34037D41}" srcId="{695454EF-1C0A-4840-8A4C-F215B226D2C6}" destId="{766A34C6-1A19-492C-9516-8CC9857EF61E}" srcOrd="2" destOrd="0" parTransId="{F142313E-A44B-4FBA-BDFA-A4D3354C9EC4}" sibTransId="{8293D426-A477-4966-82E0-6082DF9640D0}"/>
    <dgm:cxn modelId="{780678F9-FAB4-4F91-B94D-68682A660353}" type="presOf" srcId="{25922059-0385-4C3F-B199-79BC5E24A597}" destId="{8A294DF8-7E26-4BA7-B49F-DF3AC606E708}" srcOrd="0" destOrd="0" presId="urn:microsoft.com/office/officeart/2008/layout/LinedList"/>
    <dgm:cxn modelId="{C6F8DFFE-2D7A-4D61-9A75-7BC59E2AA6BD}" type="presOf" srcId="{F4E17951-24C1-4775-BF6C-2EEF0D6FCA02}" destId="{0132E8A4-3B92-491C-9AEF-ABD0DDA523FA}" srcOrd="0" destOrd="0" presId="urn:microsoft.com/office/officeart/2008/layout/LinedList"/>
    <dgm:cxn modelId="{A6B98D8D-B227-4F87-B75A-9CF17A57FEAE}" type="presOf" srcId="{2FB9FFE1-0D29-48C0-90A2-A82161E6DD69}" destId="{ECD8563F-F7E9-41E8-868D-D2C9C4C80820}" srcOrd="0" destOrd="0" presId="urn:microsoft.com/office/officeart/2008/layout/LinedList"/>
    <dgm:cxn modelId="{72AF4152-BCED-4BFD-9716-213714CD5986}" srcId="{695454EF-1C0A-4840-8A4C-F215B226D2C6}" destId="{F8C8B6EE-C4B5-4B6B-8B64-A0AD68A908A4}" srcOrd="13" destOrd="0" parTransId="{0D5B92AF-A7AF-41D9-8E69-577DE2155DAB}" sibTransId="{12D126BC-75F1-4043-9A99-7AB7E7C942B3}"/>
    <dgm:cxn modelId="{F1CA8E5C-7E8F-4CA8-B919-CEECEC6CD7B3}" type="presOf" srcId="{3B417113-1055-44E5-A161-0141236A464B}" destId="{A58875CA-FCA5-4EFF-957D-9E0160A1A389}" srcOrd="0" destOrd="0" presId="urn:microsoft.com/office/officeart/2008/layout/LinedList"/>
    <dgm:cxn modelId="{F1FE3F72-13F6-4EB9-A06A-147D20BBECAF}" srcId="{695454EF-1C0A-4840-8A4C-F215B226D2C6}" destId="{35524C13-E189-4908-A83D-B4CBE4E9FCFE}" srcOrd="3" destOrd="0" parTransId="{EA8C87FF-F37F-41E1-87E7-2984253B7134}" sibTransId="{65DEE1DE-2443-4067-819B-A95FF988FE83}"/>
    <dgm:cxn modelId="{B91EC9E3-E9BB-4BBB-A329-02E4F2C2D13F}" srcId="{695454EF-1C0A-4840-8A4C-F215B226D2C6}" destId="{8EE07E6B-08DB-40C9-88F2-CADE2B3C4F99}" srcOrd="4" destOrd="0" parTransId="{149682E6-DDE5-4095-9E9F-854CA744DA59}" sibTransId="{0DD45C2C-3636-4283-85A0-B32A8637D999}"/>
    <dgm:cxn modelId="{40E3C8BB-48F9-49A3-8C78-B88F21F1298C}" type="presOf" srcId="{AA9C5D9A-7993-42B7-B898-01EE383496F8}" destId="{7B042AA1-48F0-40A4-B97F-97D5F29A13FB}" srcOrd="0" destOrd="0" presId="urn:microsoft.com/office/officeart/2008/layout/LinedList"/>
    <dgm:cxn modelId="{94EF8456-9A57-400F-B4C9-452E1E0437A1}" srcId="{695454EF-1C0A-4840-8A4C-F215B226D2C6}" destId="{BC9C6F99-ADBF-43AA-96AC-D213F8B6C2C9}" srcOrd="5" destOrd="0" parTransId="{1FC276FD-7FF0-4FE1-93CE-57899AFD90B3}" sibTransId="{8BD4AAE2-145B-4636-BE17-E8CACB84459C}"/>
    <dgm:cxn modelId="{DFACE0CD-C24F-4CEC-B328-87EA6BEAAA37}" srcId="{695454EF-1C0A-4840-8A4C-F215B226D2C6}" destId="{AA9C5D9A-7993-42B7-B898-01EE383496F8}" srcOrd="14" destOrd="0" parTransId="{8DBF23BC-CBF7-416E-A169-7C7335A772B9}" sibTransId="{BE6A38B8-8D13-444F-A845-95E5946E3341}"/>
    <dgm:cxn modelId="{6C91BA5B-57DC-486E-B2B8-D890E48AE128}" type="presOf" srcId="{92CEC624-4F06-4A6F-8716-965FD181930F}" destId="{52A598A1-3494-4E3B-85B8-94E2BD945BE2}" srcOrd="0" destOrd="0" presId="urn:microsoft.com/office/officeart/2008/layout/LinedList"/>
    <dgm:cxn modelId="{D1230890-68B1-456E-B5FB-E144737D3060}" type="presOf" srcId="{3BB11F94-4338-4C9D-AD6C-C42CFFF973F9}" destId="{D23B46AB-FCE0-4621-8C44-D1A8A852A356}" srcOrd="0" destOrd="0" presId="urn:microsoft.com/office/officeart/2008/layout/LinedList"/>
    <dgm:cxn modelId="{4BDBE534-CB88-43BE-87E8-2FF9F800224D}" srcId="{695454EF-1C0A-4840-8A4C-F215B226D2C6}" destId="{85AB2C4F-2540-4DBB-BF0D-790B6768F1E7}" srcOrd="15" destOrd="0" parTransId="{4742E18F-FE64-4CDB-B969-F6E9832CF32E}" sibTransId="{56300D57-0756-493B-BC00-324E6DC7391B}"/>
    <dgm:cxn modelId="{14D60C55-50DF-4C73-AB84-5767084E36DA}" type="presOf" srcId="{35524C13-E189-4908-A83D-B4CBE4E9FCFE}" destId="{C090221E-EC17-45E8-8054-AD74F7CD5B82}" srcOrd="0" destOrd="0" presId="urn:microsoft.com/office/officeart/2008/layout/LinedList"/>
    <dgm:cxn modelId="{DD663322-2D79-4DE8-A5B0-1157A2929206}" type="presOf" srcId="{695454EF-1C0A-4840-8A4C-F215B226D2C6}" destId="{15B08946-4A79-461E-829C-24095A22455C}" srcOrd="0" destOrd="0" presId="urn:microsoft.com/office/officeart/2008/layout/LinedList"/>
    <dgm:cxn modelId="{52211498-A68E-4561-9234-C5DCB4B46873}" srcId="{695454EF-1C0A-4840-8A4C-F215B226D2C6}" destId="{273823AF-0335-465B-9707-21230C8AA842}" srcOrd="1" destOrd="0" parTransId="{265F3136-317C-43B2-8BEB-E3EA0ED503D5}" sibTransId="{1417D7D4-EF37-45BB-B3AD-1B6A3F99782E}"/>
    <dgm:cxn modelId="{DD1AC779-6414-4D0E-8AE4-8DE3B85977A9}" type="presOf" srcId="{85AB2C4F-2540-4DBB-BF0D-790B6768F1E7}" destId="{BA8A55F9-C996-4B8C-B426-93522F5158B5}" srcOrd="0" destOrd="0" presId="urn:microsoft.com/office/officeart/2008/layout/LinedList"/>
    <dgm:cxn modelId="{4727FCC1-F9ED-4C13-8FC9-80130F7F9BC9}" type="presOf" srcId="{BC9C6F99-ADBF-43AA-96AC-D213F8B6C2C9}" destId="{6306AB49-A233-447E-AE44-631076BF22BE}" srcOrd="0" destOrd="0" presId="urn:microsoft.com/office/officeart/2008/layout/LinedList"/>
    <dgm:cxn modelId="{7B3DD02F-F12E-47AC-AD1A-62C0D35B5291}" srcId="{695454EF-1C0A-4840-8A4C-F215B226D2C6}" destId="{F4E17951-24C1-4775-BF6C-2EEF0D6FCA02}" srcOrd="11" destOrd="0" parTransId="{909B5FF8-498B-4CA7-9D1E-2A86E74E7421}" sibTransId="{BAC66212-36AE-476F-BBB6-1C8D10224E57}"/>
    <dgm:cxn modelId="{B3C7D321-2E1B-4060-AA58-AC335D88454D}" type="presOf" srcId="{766A34C6-1A19-492C-9516-8CC9857EF61E}" destId="{5E6BBD21-CD94-4510-8F24-BE3282DAE404}" srcOrd="0" destOrd="0" presId="urn:microsoft.com/office/officeart/2008/layout/LinedList"/>
    <dgm:cxn modelId="{E0263CB5-CA01-4BCF-B58F-6D997B1B7689}" srcId="{695454EF-1C0A-4840-8A4C-F215B226D2C6}" destId="{841D3E35-4D8C-4E87-AFCF-38DEA7B99EBD}" srcOrd="0" destOrd="0" parTransId="{B13D9D0A-163F-415D-A018-7212CA24081D}" sibTransId="{815A58CA-59AC-4F36-9ED6-5792E25114BA}"/>
    <dgm:cxn modelId="{27C1F9FE-E85E-4AE9-913D-DE2BD4F0A1DA}" type="presOf" srcId="{841D3E35-4D8C-4E87-AFCF-38DEA7B99EBD}" destId="{7DD82CC5-3B91-4C57-B3D8-C0F887FE39C3}" srcOrd="0" destOrd="0" presId="urn:microsoft.com/office/officeart/2008/layout/LinedList"/>
    <dgm:cxn modelId="{6FAADFB0-9D4A-4B89-8825-8CE9AB510003}" type="presParOf" srcId="{15B08946-4A79-461E-829C-24095A22455C}" destId="{EAF0B627-217E-4D91-8C0A-22939F95D87A}" srcOrd="0" destOrd="0" presId="urn:microsoft.com/office/officeart/2008/layout/LinedList"/>
    <dgm:cxn modelId="{158307F6-DBAC-488B-ADA3-6741A2D51FC4}" type="presParOf" srcId="{15B08946-4A79-461E-829C-24095A22455C}" destId="{AF63A39D-0D24-4AA6-8169-5CDB5A7F49A7}" srcOrd="1" destOrd="0" presId="urn:microsoft.com/office/officeart/2008/layout/LinedList"/>
    <dgm:cxn modelId="{C6F65F25-064C-4BDF-89C9-A459C6A833F9}" type="presParOf" srcId="{AF63A39D-0D24-4AA6-8169-5CDB5A7F49A7}" destId="{7DD82CC5-3B91-4C57-B3D8-C0F887FE39C3}" srcOrd="0" destOrd="0" presId="urn:microsoft.com/office/officeart/2008/layout/LinedList"/>
    <dgm:cxn modelId="{44340B50-BFF7-44AE-B5D0-F444ABB40CCD}" type="presParOf" srcId="{AF63A39D-0D24-4AA6-8169-5CDB5A7F49A7}" destId="{D9629FAF-42D1-419E-815D-DDD081B27963}" srcOrd="1" destOrd="0" presId="urn:microsoft.com/office/officeart/2008/layout/LinedList"/>
    <dgm:cxn modelId="{42AE2404-7013-40A6-BA3B-5FEDFDFE7FB8}" type="presParOf" srcId="{15B08946-4A79-461E-829C-24095A22455C}" destId="{84F38822-CB41-4FA5-9863-8D182B85AC49}" srcOrd="2" destOrd="0" presId="urn:microsoft.com/office/officeart/2008/layout/LinedList"/>
    <dgm:cxn modelId="{480F6D45-7BB0-4049-B32A-71A7286F69A6}" type="presParOf" srcId="{15B08946-4A79-461E-829C-24095A22455C}" destId="{4AD65B31-CB75-4737-BE67-2E832E8E55F9}" srcOrd="3" destOrd="0" presId="urn:microsoft.com/office/officeart/2008/layout/LinedList"/>
    <dgm:cxn modelId="{91868B2E-48E2-43F5-85C2-F5670572B8ED}" type="presParOf" srcId="{4AD65B31-CB75-4737-BE67-2E832E8E55F9}" destId="{97B936DE-F243-4007-9439-91DE1DEC88B3}" srcOrd="0" destOrd="0" presId="urn:microsoft.com/office/officeart/2008/layout/LinedList"/>
    <dgm:cxn modelId="{914254E3-3477-4C61-A0E1-4BD1C7E2C6F4}" type="presParOf" srcId="{4AD65B31-CB75-4737-BE67-2E832E8E55F9}" destId="{49DB49CA-711E-40F7-A24C-D31966B484EF}" srcOrd="1" destOrd="0" presId="urn:microsoft.com/office/officeart/2008/layout/LinedList"/>
    <dgm:cxn modelId="{B17D2A34-4768-43F5-8AE9-519F9D6462B9}" type="presParOf" srcId="{15B08946-4A79-461E-829C-24095A22455C}" destId="{D2CB9A67-3767-469A-8B5E-CF62E61B64A2}" srcOrd="4" destOrd="0" presId="urn:microsoft.com/office/officeart/2008/layout/LinedList"/>
    <dgm:cxn modelId="{56335160-4E65-4AB0-8544-AD1BFB4D84A5}" type="presParOf" srcId="{15B08946-4A79-461E-829C-24095A22455C}" destId="{71364C5E-FAB0-41E2-B21E-803709EDFBC9}" srcOrd="5" destOrd="0" presId="urn:microsoft.com/office/officeart/2008/layout/LinedList"/>
    <dgm:cxn modelId="{9A8F18ED-6F91-40FE-841E-3C02C6B91EAB}" type="presParOf" srcId="{71364C5E-FAB0-41E2-B21E-803709EDFBC9}" destId="{5E6BBD21-CD94-4510-8F24-BE3282DAE404}" srcOrd="0" destOrd="0" presId="urn:microsoft.com/office/officeart/2008/layout/LinedList"/>
    <dgm:cxn modelId="{F0F7FE03-0829-4E33-B9B5-7E1F637C40E0}" type="presParOf" srcId="{71364C5E-FAB0-41E2-B21E-803709EDFBC9}" destId="{3B42FA68-F506-425E-8CF5-ADB6AEAF4016}" srcOrd="1" destOrd="0" presId="urn:microsoft.com/office/officeart/2008/layout/LinedList"/>
    <dgm:cxn modelId="{9BECA5E8-892E-4EB1-B430-FC92994B49BF}" type="presParOf" srcId="{15B08946-4A79-461E-829C-24095A22455C}" destId="{20DAE9DE-D204-4483-AF31-C06EC227EEDF}" srcOrd="6" destOrd="0" presId="urn:microsoft.com/office/officeart/2008/layout/LinedList"/>
    <dgm:cxn modelId="{23A62E91-D775-40F1-84BB-6E54A6C47007}" type="presParOf" srcId="{15B08946-4A79-461E-829C-24095A22455C}" destId="{1878DCFF-7475-4409-B795-AC0BAC587D78}" srcOrd="7" destOrd="0" presId="urn:microsoft.com/office/officeart/2008/layout/LinedList"/>
    <dgm:cxn modelId="{738E94C7-1AE2-4F5E-AB5A-17DDC5A8ACFD}" type="presParOf" srcId="{1878DCFF-7475-4409-B795-AC0BAC587D78}" destId="{C090221E-EC17-45E8-8054-AD74F7CD5B82}" srcOrd="0" destOrd="0" presId="urn:microsoft.com/office/officeart/2008/layout/LinedList"/>
    <dgm:cxn modelId="{9EEFA887-E67B-4A69-B30F-3E18253CC95D}" type="presParOf" srcId="{1878DCFF-7475-4409-B795-AC0BAC587D78}" destId="{E6AF919D-07C2-4025-8B5A-0FC427C71241}" srcOrd="1" destOrd="0" presId="urn:microsoft.com/office/officeart/2008/layout/LinedList"/>
    <dgm:cxn modelId="{B1A2B6A1-FEC9-4114-A6BF-445C0497F0F4}" type="presParOf" srcId="{15B08946-4A79-461E-829C-24095A22455C}" destId="{B52A1AF7-AC2F-42E6-A7B6-34424EEF43CC}" srcOrd="8" destOrd="0" presId="urn:microsoft.com/office/officeart/2008/layout/LinedList"/>
    <dgm:cxn modelId="{F5FE2CB2-E73E-4266-B03B-E2A7C11787AF}" type="presParOf" srcId="{15B08946-4A79-461E-829C-24095A22455C}" destId="{ADDEF27E-358D-4368-8404-128DE620D85F}" srcOrd="9" destOrd="0" presId="urn:microsoft.com/office/officeart/2008/layout/LinedList"/>
    <dgm:cxn modelId="{383435B5-28C5-4536-947A-5DAFDE4FC250}" type="presParOf" srcId="{ADDEF27E-358D-4368-8404-128DE620D85F}" destId="{9D2EC373-4F97-4182-AE18-225F02408E2B}" srcOrd="0" destOrd="0" presId="urn:microsoft.com/office/officeart/2008/layout/LinedList"/>
    <dgm:cxn modelId="{2F1F5ED6-7B13-4271-AE87-84F869F87BD8}" type="presParOf" srcId="{ADDEF27E-358D-4368-8404-128DE620D85F}" destId="{D2C6F679-481F-4C38-A1B8-8C9A67ACDA5A}" srcOrd="1" destOrd="0" presId="urn:microsoft.com/office/officeart/2008/layout/LinedList"/>
    <dgm:cxn modelId="{CDF00A4B-1478-44B5-AC3C-613CECC01D63}" type="presParOf" srcId="{15B08946-4A79-461E-829C-24095A22455C}" destId="{968209EE-6F14-415C-8243-55C3C5D6CFEE}" srcOrd="10" destOrd="0" presId="urn:microsoft.com/office/officeart/2008/layout/LinedList"/>
    <dgm:cxn modelId="{679BF90D-8C09-4139-9807-97845DE98E68}" type="presParOf" srcId="{15B08946-4A79-461E-829C-24095A22455C}" destId="{447C0D75-16C1-46AA-874C-DD82E2E5921B}" srcOrd="11" destOrd="0" presId="urn:microsoft.com/office/officeart/2008/layout/LinedList"/>
    <dgm:cxn modelId="{F0942615-F661-45E9-B94E-7F9C97D7577D}" type="presParOf" srcId="{447C0D75-16C1-46AA-874C-DD82E2E5921B}" destId="{6306AB49-A233-447E-AE44-631076BF22BE}" srcOrd="0" destOrd="0" presId="urn:microsoft.com/office/officeart/2008/layout/LinedList"/>
    <dgm:cxn modelId="{5E3ED394-30C9-47D9-9E7D-CFE3822E55B3}" type="presParOf" srcId="{447C0D75-16C1-46AA-874C-DD82E2E5921B}" destId="{A2B73A1C-D983-4787-908F-0CE3F6CFD76E}" srcOrd="1" destOrd="0" presId="urn:microsoft.com/office/officeart/2008/layout/LinedList"/>
    <dgm:cxn modelId="{8649C03C-4FEE-4E80-9FDF-17F6604E1791}" type="presParOf" srcId="{15B08946-4A79-461E-829C-24095A22455C}" destId="{A56EB727-31F4-474A-A974-7CD0B1361665}" srcOrd="12" destOrd="0" presId="urn:microsoft.com/office/officeart/2008/layout/LinedList"/>
    <dgm:cxn modelId="{16CA25D2-7968-4B64-A85E-730B7EEA2061}" type="presParOf" srcId="{15B08946-4A79-461E-829C-24095A22455C}" destId="{8C5CA421-7E62-42ED-AD3F-A5AE97C22336}" srcOrd="13" destOrd="0" presId="urn:microsoft.com/office/officeart/2008/layout/LinedList"/>
    <dgm:cxn modelId="{5D40AEC1-008F-40F4-A660-27F7E0F4CE1F}" type="presParOf" srcId="{8C5CA421-7E62-42ED-AD3F-A5AE97C22336}" destId="{8A294DF8-7E26-4BA7-B49F-DF3AC606E708}" srcOrd="0" destOrd="0" presId="urn:microsoft.com/office/officeart/2008/layout/LinedList"/>
    <dgm:cxn modelId="{35F9A66B-9501-445E-955B-AECF99E69710}" type="presParOf" srcId="{8C5CA421-7E62-42ED-AD3F-A5AE97C22336}" destId="{378E6D4D-6A87-4176-84E0-CFB1320B9547}" srcOrd="1" destOrd="0" presId="urn:microsoft.com/office/officeart/2008/layout/LinedList"/>
    <dgm:cxn modelId="{01C258D2-E811-40C2-BF9D-E72C0CB63E9F}" type="presParOf" srcId="{15B08946-4A79-461E-829C-24095A22455C}" destId="{804B9A60-6A93-4C01-AF6D-530A04D20620}" srcOrd="14" destOrd="0" presId="urn:microsoft.com/office/officeart/2008/layout/LinedList"/>
    <dgm:cxn modelId="{2E6BFCB8-065B-4508-93C3-6CD4B516D9F0}" type="presParOf" srcId="{15B08946-4A79-461E-829C-24095A22455C}" destId="{CEDCCE9D-8606-4850-BD4C-195078C01325}" srcOrd="15" destOrd="0" presId="urn:microsoft.com/office/officeart/2008/layout/LinedList"/>
    <dgm:cxn modelId="{D2BC54FA-9F13-45DC-9391-06911F68690E}" type="presParOf" srcId="{CEDCCE9D-8606-4850-BD4C-195078C01325}" destId="{F66097CF-C3EA-498E-A38F-CBC5AA0542C4}" srcOrd="0" destOrd="0" presId="urn:microsoft.com/office/officeart/2008/layout/LinedList"/>
    <dgm:cxn modelId="{A0E608FA-CE9D-477B-8779-72A6797C522F}" type="presParOf" srcId="{CEDCCE9D-8606-4850-BD4C-195078C01325}" destId="{58231DD8-2CCA-45FA-8BCD-DA63251F6278}" srcOrd="1" destOrd="0" presId="urn:microsoft.com/office/officeart/2008/layout/LinedList"/>
    <dgm:cxn modelId="{F4418ABA-8E34-4CA0-94B7-313D87C033B4}" type="presParOf" srcId="{15B08946-4A79-461E-829C-24095A22455C}" destId="{79E27021-0DBD-493A-81C4-9ADFCE94EA3C}" srcOrd="16" destOrd="0" presId="urn:microsoft.com/office/officeart/2008/layout/LinedList"/>
    <dgm:cxn modelId="{6C865A77-7451-4065-9386-27E318677129}" type="presParOf" srcId="{15B08946-4A79-461E-829C-24095A22455C}" destId="{E19BBB28-C51A-46FE-A978-4BA4A950BC00}" srcOrd="17" destOrd="0" presId="urn:microsoft.com/office/officeart/2008/layout/LinedList"/>
    <dgm:cxn modelId="{0C537EB2-5069-4B45-977A-CFEE08013C0D}" type="presParOf" srcId="{E19BBB28-C51A-46FE-A978-4BA4A950BC00}" destId="{52A598A1-3494-4E3B-85B8-94E2BD945BE2}" srcOrd="0" destOrd="0" presId="urn:microsoft.com/office/officeart/2008/layout/LinedList"/>
    <dgm:cxn modelId="{7A8D972D-0DC8-424A-86AB-4402DD681F67}" type="presParOf" srcId="{E19BBB28-C51A-46FE-A978-4BA4A950BC00}" destId="{8E40E765-DA3A-493D-A4CF-921690D0E5E7}" srcOrd="1" destOrd="0" presId="urn:microsoft.com/office/officeart/2008/layout/LinedList"/>
    <dgm:cxn modelId="{AE3669A0-3F6F-4796-9546-E377B2EAD1C0}" type="presParOf" srcId="{15B08946-4A79-461E-829C-24095A22455C}" destId="{9AF28DC5-064C-4BAA-9814-033BFFD3A44A}" srcOrd="18" destOrd="0" presId="urn:microsoft.com/office/officeart/2008/layout/LinedList"/>
    <dgm:cxn modelId="{09CE3360-D28C-46C7-9A07-EFFDACC4156F}" type="presParOf" srcId="{15B08946-4A79-461E-829C-24095A22455C}" destId="{9210DB78-3EE6-4D98-857F-71789766591F}" srcOrd="19" destOrd="0" presId="urn:microsoft.com/office/officeart/2008/layout/LinedList"/>
    <dgm:cxn modelId="{833F97AE-97D6-4468-A551-E8D7555C0FA1}" type="presParOf" srcId="{9210DB78-3EE6-4D98-857F-71789766591F}" destId="{D23B46AB-FCE0-4621-8C44-D1A8A852A356}" srcOrd="0" destOrd="0" presId="urn:microsoft.com/office/officeart/2008/layout/LinedList"/>
    <dgm:cxn modelId="{1E764A1F-56F6-4C16-A810-8F8962CDE65A}" type="presParOf" srcId="{9210DB78-3EE6-4D98-857F-71789766591F}" destId="{BF78DE8F-64CF-4760-B6CE-49E2FF4CFD25}" srcOrd="1" destOrd="0" presId="urn:microsoft.com/office/officeart/2008/layout/LinedList"/>
    <dgm:cxn modelId="{3DB39496-14EE-4B66-891D-56FB8F0BD7DC}" type="presParOf" srcId="{15B08946-4A79-461E-829C-24095A22455C}" destId="{09FA2778-BAA8-4F20-A1AA-67B2BE458154}" srcOrd="20" destOrd="0" presId="urn:microsoft.com/office/officeart/2008/layout/LinedList"/>
    <dgm:cxn modelId="{44AF33FC-4BBA-4355-B2B6-1B825144E03E}" type="presParOf" srcId="{15B08946-4A79-461E-829C-24095A22455C}" destId="{C0D7EF80-7D72-4D8E-AB70-423F9F18932D}" srcOrd="21" destOrd="0" presId="urn:microsoft.com/office/officeart/2008/layout/LinedList"/>
    <dgm:cxn modelId="{6D4B0C32-874A-41BF-906D-A31ECDF8AAE0}" type="presParOf" srcId="{C0D7EF80-7D72-4D8E-AB70-423F9F18932D}" destId="{A58875CA-FCA5-4EFF-957D-9E0160A1A389}" srcOrd="0" destOrd="0" presId="urn:microsoft.com/office/officeart/2008/layout/LinedList"/>
    <dgm:cxn modelId="{861B8B27-9A8E-410B-A5C0-A0FCB28FE640}" type="presParOf" srcId="{C0D7EF80-7D72-4D8E-AB70-423F9F18932D}" destId="{93D424CB-171E-43AE-980D-777708BAC066}" srcOrd="1" destOrd="0" presId="urn:microsoft.com/office/officeart/2008/layout/LinedList"/>
    <dgm:cxn modelId="{854059E3-5DB9-49FD-954F-E2E05549C4AC}" type="presParOf" srcId="{15B08946-4A79-461E-829C-24095A22455C}" destId="{89A2C49F-5A4E-44FE-AA53-03FB86C19AC8}" srcOrd="22" destOrd="0" presId="urn:microsoft.com/office/officeart/2008/layout/LinedList"/>
    <dgm:cxn modelId="{867EB411-B881-42CB-ABC3-23D2C23C669E}" type="presParOf" srcId="{15B08946-4A79-461E-829C-24095A22455C}" destId="{7D32D3FC-12FA-420B-AE0A-5AE2717A6A0D}" srcOrd="23" destOrd="0" presId="urn:microsoft.com/office/officeart/2008/layout/LinedList"/>
    <dgm:cxn modelId="{D6123392-0C83-4788-B192-4DDB626288F0}" type="presParOf" srcId="{7D32D3FC-12FA-420B-AE0A-5AE2717A6A0D}" destId="{0132E8A4-3B92-491C-9AEF-ABD0DDA523FA}" srcOrd="0" destOrd="0" presId="urn:microsoft.com/office/officeart/2008/layout/LinedList"/>
    <dgm:cxn modelId="{FFFB03FC-00D6-496C-8763-423FCB6B5A88}" type="presParOf" srcId="{7D32D3FC-12FA-420B-AE0A-5AE2717A6A0D}" destId="{606CF907-35FD-4771-903E-FA8E143003BF}" srcOrd="1" destOrd="0" presId="urn:microsoft.com/office/officeart/2008/layout/LinedList"/>
    <dgm:cxn modelId="{8438F59E-76D5-44FA-99B1-05AC9A122356}" type="presParOf" srcId="{15B08946-4A79-461E-829C-24095A22455C}" destId="{50BC71BB-F709-4A17-A692-1819589EC878}" srcOrd="24" destOrd="0" presId="urn:microsoft.com/office/officeart/2008/layout/LinedList"/>
    <dgm:cxn modelId="{18BC8591-6964-40B9-ACBD-D2386C6BF4E9}" type="presParOf" srcId="{15B08946-4A79-461E-829C-24095A22455C}" destId="{F849EF16-6F77-4990-B12E-B0BEBF790C39}" srcOrd="25" destOrd="0" presId="urn:microsoft.com/office/officeart/2008/layout/LinedList"/>
    <dgm:cxn modelId="{3348035C-CFFB-4A96-B304-3E7B0AD490B3}" type="presParOf" srcId="{F849EF16-6F77-4990-B12E-B0BEBF790C39}" destId="{ECD8563F-F7E9-41E8-868D-D2C9C4C80820}" srcOrd="0" destOrd="0" presId="urn:microsoft.com/office/officeart/2008/layout/LinedList"/>
    <dgm:cxn modelId="{71E9C95E-1A9B-406B-A3C6-C70CFCF483F4}" type="presParOf" srcId="{F849EF16-6F77-4990-B12E-B0BEBF790C39}" destId="{4DD324C3-EF89-48CD-A25F-98452EF40C7C}" srcOrd="1" destOrd="0" presId="urn:microsoft.com/office/officeart/2008/layout/LinedList"/>
    <dgm:cxn modelId="{D7A78064-A0F7-4D80-BF93-BD2F533A8076}" type="presParOf" srcId="{15B08946-4A79-461E-829C-24095A22455C}" destId="{AC5F6D0B-64C3-4EE4-9C51-B71157FDA21B}" srcOrd="26" destOrd="0" presId="urn:microsoft.com/office/officeart/2008/layout/LinedList"/>
    <dgm:cxn modelId="{055C93DE-06CE-41B8-A7A9-5E1F6E7B71F4}" type="presParOf" srcId="{15B08946-4A79-461E-829C-24095A22455C}" destId="{7DA6B0DC-AAD9-4FC1-872D-AE94A8F770A2}" srcOrd="27" destOrd="0" presId="urn:microsoft.com/office/officeart/2008/layout/LinedList"/>
    <dgm:cxn modelId="{79D09833-D7BC-4678-ACBD-716C5085951E}" type="presParOf" srcId="{7DA6B0DC-AAD9-4FC1-872D-AE94A8F770A2}" destId="{025A785B-6402-45B6-895A-F1422D815E6A}" srcOrd="0" destOrd="0" presId="urn:microsoft.com/office/officeart/2008/layout/LinedList"/>
    <dgm:cxn modelId="{9B799430-736F-4EC2-A548-7C541739E785}" type="presParOf" srcId="{7DA6B0DC-AAD9-4FC1-872D-AE94A8F770A2}" destId="{360A20EB-DBA3-47A8-BA28-6159211866E4}" srcOrd="1" destOrd="0" presId="urn:microsoft.com/office/officeart/2008/layout/LinedList"/>
    <dgm:cxn modelId="{63D67678-1393-4BA4-91D6-5C10BA49FA57}" type="presParOf" srcId="{15B08946-4A79-461E-829C-24095A22455C}" destId="{CF31BA9F-FC4A-48C1-9B66-A3486C71B8F5}" srcOrd="28" destOrd="0" presId="urn:microsoft.com/office/officeart/2008/layout/LinedList"/>
    <dgm:cxn modelId="{3DB9468E-3485-41E3-A6C2-43B7F9AD15A1}" type="presParOf" srcId="{15B08946-4A79-461E-829C-24095A22455C}" destId="{578A6EBD-02D1-414D-8923-51894A45395D}" srcOrd="29" destOrd="0" presId="urn:microsoft.com/office/officeart/2008/layout/LinedList"/>
    <dgm:cxn modelId="{1055E940-1848-4978-9FF9-107A7964B074}" type="presParOf" srcId="{578A6EBD-02D1-414D-8923-51894A45395D}" destId="{7B042AA1-48F0-40A4-B97F-97D5F29A13FB}" srcOrd="0" destOrd="0" presId="urn:microsoft.com/office/officeart/2008/layout/LinedList"/>
    <dgm:cxn modelId="{DD15D7D4-217C-484E-8396-F51B13B8DAE3}" type="presParOf" srcId="{578A6EBD-02D1-414D-8923-51894A45395D}" destId="{AE9887A4-9223-4839-BDC5-7F525011F217}" srcOrd="1" destOrd="0" presId="urn:microsoft.com/office/officeart/2008/layout/LinedList"/>
    <dgm:cxn modelId="{5E42A67A-45EC-4AAA-86E7-0BA660E31FD8}" type="presParOf" srcId="{15B08946-4A79-461E-829C-24095A22455C}" destId="{926BC11D-1C13-4E98-B4C2-C65924457E21}" srcOrd="30" destOrd="0" presId="urn:microsoft.com/office/officeart/2008/layout/LinedList"/>
    <dgm:cxn modelId="{48EE5B64-E835-4168-905A-0771F03E7A02}" type="presParOf" srcId="{15B08946-4A79-461E-829C-24095A22455C}" destId="{D46B62F7-CFFA-4D11-B94A-D74AF452BCD0}" srcOrd="31" destOrd="0" presId="urn:microsoft.com/office/officeart/2008/layout/LinedList"/>
    <dgm:cxn modelId="{493CF05D-0B20-438B-BB7B-EC3D9BEB7DD7}" type="presParOf" srcId="{D46B62F7-CFFA-4D11-B94A-D74AF452BCD0}" destId="{BA8A55F9-C996-4B8C-B426-93522F5158B5}" srcOrd="0" destOrd="0" presId="urn:microsoft.com/office/officeart/2008/layout/LinedList"/>
    <dgm:cxn modelId="{A2695BB6-C6D5-456A-A325-C1C51275C13D}" type="presParOf" srcId="{D46B62F7-CFFA-4D11-B94A-D74AF452BCD0}" destId="{55C496D8-06D4-4429-A212-CFAB49F90823}" srcOrd="1" destOrd="0" presId="urn:microsoft.com/office/officeart/2008/layout/LinedList"/>
  </dgm:cxnLst>
  <dgm:bg>
    <a:effectLst>
      <a:softEdge rad="12700"/>
    </a:effectLst>
  </dgm:bg>
  <dgm:whole>
    <a:ln>
      <a:solidFill>
        <a:schemeClr val="tx1"/>
      </a:solidFill>
    </a:ln>
    <a:effectLst>
      <a:reflection blurRad="6350" stA="52000" endA="300" endPos="35000" dir="5400000" sy="-100000" algn="bl" rotWithShape="0"/>
    </a:effectLst>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8E4EED-592D-411D-9AEF-9A6784E3C020}" type="doc">
      <dgm:prSet loTypeId="urn:microsoft.com/office/officeart/2005/8/layout/vList3#1" loCatId="list" qsTypeId="urn:microsoft.com/office/officeart/2005/8/quickstyle/simple1" qsCatId="simple" csTypeId="urn:microsoft.com/office/officeart/2005/8/colors/accent0_1" csCatId="mainScheme" phldr="1"/>
      <dgm:spPr/>
      <dgm:t>
        <a:bodyPr/>
        <a:lstStyle/>
        <a:p>
          <a:endParaRPr lang="en-IN"/>
        </a:p>
      </dgm:t>
    </dgm:pt>
    <dgm:pt modelId="{DF738210-3C30-46C0-A3BC-898108AFC6D3}">
      <dgm:prSet/>
      <dgm:spPr>
        <a:scene3d>
          <a:camera prst="orthographicFront"/>
          <a:lightRig rig="threePt" dir="t"/>
        </a:scene3d>
        <a:sp3d>
          <a:bevelT/>
        </a:sp3d>
      </dgm:spPr>
      <dgm:t>
        <a:bodyPr/>
        <a:lstStyle/>
        <a:p>
          <a:pPr rtl="0"/>
          <a:r>
            <a:rPr lang="en-US" smtClean="0"/>
            <a:t>For material Usage Variance Standard Quantities and rate are required.</a:t>
          </a:r>
          <a:endParaRPr lang="en-IN"/>
        </a:p>
      </dgm:t>
    </dgm:pt>
    <dgm:pt modelId="{5385CC2C-7EE0-49C9-8F35-89C43778982B}" type="parTrans" cxnId="{5BA98774-A35F-4DD1-8697-21B16F7100B5}">
      <dgm:prSet/>
      <dgm:spPr/>
      <dgm:t>
        <a:bodyPr/>
        <a:lstStyle/>
        <a:p>
          <a:endParaRPr lang="en-IN"/>
        </a:p>
      </dgm:t>
    </dgm:pt>
    <dgm:pt modelId="{5C5FF6B1-2D87-4463-BA18-BC5072B9C992}" type="sibTrans" cxnId="{5BA98774-A35F-4DD1-8697-21B16F7100B5}">
      <dgm:prSet/>
      <dgm:spPr/>
      <dgm:t>
        <a:bodyPr/>
        <a:lstStyle/>
        <a:p>
          <a:endParaRPr lang="en-IN"/>
        </a:p>
      </dgm:t>
    </dgm:pt>
    <dgm:pt modelId="{0D474822-6A85-488E-BBEC-4E703124C717}">
      <dgm:prSet/>
      <dgm:spPr>
        <a:scene3d>
          <a:camera prst="orthographicFront"/>
          <a:lightRig rig="threePt" dir="t"/>
        </a:scene3d>
        <a:sp3d>
          <a:bevelT/>
        </a:sp3d>
      </dgm:spPr>
      <dgm:t>
        <a:bodyPr/>
        <a:lstStyle/>
        <a:p>
          <a:pPr rtl="0"/>
          <a:r>
            <a:rPr lang="en-US" smtClean="0"/>
            <a:t>If standard costing is not implemented then actual rate may be considered as standard rate for calculating usage variance which give management an idea of control. </a:t>
          </a:r>
          <a:endParaRPr lang="en-IN"/>
        </a:p>
      </dgm:t>
    </dgm:pt>
    <dgm:pt modelId="{62DCAE69-5BB4-44E7-92D6-AC934ADBF137}" type="parTrans" cxnId="{FB67B9D5-714C-4BE0-977E-B857238F1831}">
      <dgm:prSet/>
      <dgm:spPr/>
      <dgm:t>
        <a:bodyPr/>
        <a:lstStyle/>
        <a:p>
          <a:endParaRPr lang="en-IN"/>
        </a:p>
      </dgm:t>
    </dgm:pt>
    <dgm:pt modelId="{76A8CA24-B06A-4A3C-8943-55CB63DA3680}" type="sibTrans" cxnId="{FB67B9D5-714C-4BE0-977E-B857238F1831}">
      <dgm:prSet/>
      <dgm:spPr/>
      <dgm:t>
        <a:bodyPr/>
        <a:lstStyle/>
        <a:p>
          <a:endParaRPr lang="en-IN"/>
        </a:p>
      </dgm:t>
    </dgm:pt>
    <dgm:pt modelId="{6DB5FFA8-514F-4BFA-802E-50F63C8ED83B}" type="pres">
      <dgm:prSet presAssocID="{028E4EED-592D-411D-9AEF-9A6784E3C020}" presName="linearFlow" presStyleCnt="0">
        <dgm:presLayoutVars>
          <dgm:dir/>
          <dgm:resizeHandles val="exact"/>
        </dgm:presLayoutVars>
      </dgm:prSet>
      <dgm:spPr/>
      <dgm:t>
        <a:bodyPr/>
        <a:lstStyle/>
        <a:p>
          <a:endParaRPr lang="en-IN"/>
        </a:p>
      </dgm:t>
    </dgm:pt>
    <dgm:pt modelId="{EB7E8EF7-0023-4F2D-894F-84829714408C}" type="pres">
      <dgm:prSet presAssocID="{DF738210-3C30-46C0-A3BC-898108AFC6D3}" presName="composite" presStyleCnt="0"/>
      <dgm:spPr>
        <a:scene3d>
          <a:camera prst="orthographicFront"/>
          <a:lightRig rig="threePt" dir="t"/>
        </a:scene3d>
        <a:sp3d>
          <a:bevelT/>
        </a:sp3d>
      </dgm:spPr>
    </dgm:pt>
    <dgm:pt modelId="{A89CB3CE-892B-4683-92F9-803A7D0A98BF}" type="pres">
      <dgm:prSet presAssocID="{DF738210-3C30-46C0-A3BC-898108AFC6D3}" presName="imgShp" presStyleLbl="fgImgPlace1" presStyleIdx="0" presStyleCnt="2"/>
      <dgm:spPr>
        <a:scene3d>
          <a:camera prst="orthographicFront"/>
          <a:lightRig rig="threePt" dir="t"/>
        </a:scene3d>
        <a:sp3d>
          <a:bevelT/>
        </a:sp3d>
      </dgm:spPr>
    </dgm:pt>
    <dgm:pt modelId="{C5E190E9-8E42-4B74-BC55-7CD00364D9A3}" type="pres">
      <dgm:prSet presAssocID="{DF738210-3C30-46C0-A3BC-898108AFC6D3}" presName="txShp" presStyleLbl="node1" presStyleIdx="0" presStyleCnt="2">
        <dgm:presLayoutVars>
          <dgm:bulletEnabled val="1"/>
        </dgm:presLayoutVars>
      </dgm:prSet>
      <dgm:spPr/>
      <dgm:t>
        <a:bodyPr/>
        <a:lstStyle/>
        <a:p>
          <a:endParaRPr lang="en-IN"/>
        </a:p>
      </dgm:t>
    </dgm:pt>
    <dgm:pt modelId="{273E0B6A-5E9A-4FF4-80AB-B90C0582D8F5}" type="pres">
      <dgm:prSet presAssocID="{5C5FF6B1-2D87-4463-BA18-BC5072B9C992}" presName="spacing" presStyleCnt="0"/>
      <dgm:spPr>
        <a:scene3d>
          <a:camera prst="orthographicFront"/>
          <a:lightRig rig="threePt" dir="t"/>
        </a:scene3d>
        <a:sp3d>
          <a:bevelT/>
        </a:sp3d>
      </dgm:spPr>
    </dgm:pt>
    <dgm:pt modelId="{C0BF6849-EA5A-47E3-A775-56793151E5D5}" type="pres">
      <dgm:prSet presAssocID="{0D474822-6A85-488E-BBEC-4E703124C717}" presName="composite" presStyleCnt="0"/>
      <dgm:spPr>
        <a:scene3d>
          <a:camera prst="orthographicFront"/>
          <a:lightRig rig="threePt" dir="t"/>
        </a:scene3d>
        <a:sp3d>
          <a:bevelT/>
        </a:sp3d>
      </dgm:spPr>
    </dgm:pt>
    <dgm:pt modelId="{7BCAF754-BCEA-4DA1-AEAD-A5BB4F1A0565}" type="pres">
      <dgm:prSet presAssocID="{0D474822-6A85-488E-BBEC-4E703124C717}" presName="imgShp" presStyleLbl="fgImgPlace1" presStyleIdx="1" presStyleCnt="2"/>
      <dgm:spPr>
        <a:scene3d>
          <a:camera prst="orthographicFront"/>
          <a:lightRig rig="threePt" dir="t"/>
        </a:scene3d>
        <a:sp3d>
          <a:bevelT/>
        </a:sp3d>
      </dgm:spPr>
    </dgm:pt>
    <dgm:pt modelId="{EE1CEDF6-72F1-4737-8676-1A549F7AADE4}" type="pres">
      <dgm:prSet presAssocID="{0D474822-6A85-488E-BBEC-4E703124C717}" presName="txShp" presStyleLbl="node1" presStyleIdx="1" presStyleCnt="2">
        <dgm:presLayoutVars>
          <dgm:bulletEnabled val="1"/>
        </dgm:presLayoutVars>
      </dgm:prSet>
      <dgm:spPr/>
      <dgm:t>
        <a:bodyPr/>
        <a:lstStyle/>
        <a:p>
          <a:endParaRPr lang="en-IN"/>
        </a:p>
      </dgm:t>
    </dgm:pt>
  </dgm:ptLst>
  <dgm:cxnLst>
    <dgm:cxn modelId="{70D855B8-99F8-402B-A792-F2281B4B8FDC}" type="presOf" srcId="{028E4EED-592D-411D-9AEF-9A6784E3C020}" destId="{6DB5FFA8-514F-4BFA-802E-50F63C8ED83B}" srcOrd="0" destOrd="0" presId="urn:microsoft.com/office/officeart/2005/8/layout/vList3#1"/>
    <dgm:cxn modelId="{FB67B9D5-714C-4BE0-977E-B857238F1831}" srcId="{028E4EED-592D-411D-9AEF-9A6784E3C020}" destId="{0D474822-6A85-488E-BBEC-4E703124C717}" srcOrd="1" destOrd="0" parTransId="{62DCAE69-5BB4-44E7-92D6-AC934ADBF137}" sibTransId="{76A8CA24-B06A-4A3C-8943-55CB63DA3680}"/>
    <dgm:cxn modelId="{054D4D7D-B655-4D79-A34D-1E9F0A760390}" type="presOf" srcId="{0D474822-6A85-488E-BBEC-4E703124C717}" destId="{EE1CEDF6-72F1-4737-8676-1A549F7AADE4}" srcOrd="0" destOrd="0" presId="urn:microsoft.com/office/officeart/2005/8/layout/vList3#1"/>
    <dgm:cxn modelId="{108E36D2-F26C-4AC5-B0D4-AB15E7223BCC}" type="presOf" srcId="{DF738210-3C30-46C0-A3BC-898108AFC6D3}" destId="{C5E190E9-8E42-4B74-BC55-7CD00364D9A3}" srcOrd="0" destOrd="0" presId="urn:microsoft.com/office/officeart/2005/8/layout/vList3#1"/>
    <dgm:cxn modelId="{5BA98774-A35F-4DD1-8697-21B16F7100B5}" srcId="{028E4EED-592D-411D-9AEF-9A6784E3C020}" destId="{DF738210-3C30-46C0-A3BC-898108AFC6D3}" srcOrd="0" destOrd="0" parTransId="{5385CC2C-7EE0-49C9-8F35-89C43778982B}" sibTransId="{5C5FF6B1-2D87-4463-BA18-BC5072B9C992}"/>
    <dgm:cxn modelId="{6BEC7C7D-A3D8-4381-82F2-D24253486EE6}" type="presParOf" srcId="{6DB5FFA8-514F-4BFA-802E-50F63C8ED83B}" destId="{EB7E8EF7-0023-4F2D-894F-84829714408C}" srcOrd="0" destOrd="0" presId="urn:microsoft.com/office/officeart/2005/8/layout/vList3#1"/>
    <dgm:cxn modelId="{DFCBC025-DEDC-4B12-97EF-03CF005F3573}" type="presParOf" srcId="{EB7E8EF7-0023-4F2D-894F-84829714408C}" destId="{A89CB3CE-892B-4683-92F9-803A7D0A98BF}" srcOrd="0" destOrd="0" presId="urn:microsoft.com/office/officeart/2005/8/layout/vList3#1"/>
    <dgm:cxn modelId="{E7D5DE3F-0243-456D-BF74-85C869DE1E37}" type="presParOf" srcId="{EB7E8EF7-0023-4F2D-894F-84829714408C}" destId="{C5E190E9-8E42-4B74-BC55-7CD00364D9A3}" srcOrd="1" destOrd="0" presId="urn:microsoft.com/office/officeart/2005/8/layout/vList3#1"/>
    <dgm:cxn modelId="{3CF2935E-5418-45BB-92D4-EDDD162A487A}" type="presParOf" srcId="{6DB5FFA8-514F-4BFA-802E-50F63C8ED83B}" destId="{273E0B6A-5E9A-4FF4-80AB-B90C0582D8F5}" srcOrd="1" destOrd="0" presId="urn:microsoft.com/office/officeart/2005/8/layout/vList3#1"/>
    <dgm:cxn modelId="{C9C5AA50-851B-4530-84C3-BECF77C115FC}" type="presParOf" srcId="{6DB5FFA8-514F-4BFA-802E-50F63C8ED83B}" destId="{C0BF6849-EA5A-47E3-A775-56793151E5D5}" srcOrd="2" destOrd="0" presId="urn:microsoft.com/office/officeart/2005/8/layout/vList3#1"/>
    <dgm:cxn modelId="{4E917221-0934-42B9-A0E8-BD098DE8E0B8}" type="presParOf" srcId="{C0BF6849-EA5A-47E3-A775-56793151E5D5}" destId="{7BCAF754-BCEA-4DA1-AEAD-A5BB4F1A0565}" srcOrd="0" destOrd="0" presId="urn:microsoft.com/office/officeart/2005/8/layout/vList3#1"/>
    <dgm:cxn modelId="{251EE914-214B-4F1A-886D-E4F4D6ADD913}" type="presParOf" srcId="{C0BF6849-EA5A-47E3-A775-56793151E5D5}" destId="{EE1CEDF6-72F1-4737-8676-1A549F7AADE4}" srcOrd="1" destOrd="0" presId="urn:microsoft.com/office/officeart/2005/8/layout/vList3#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132BEB7-E179-4215-9584-4896BF2613C8}" type="doc">
      <dgm:prSet loTypeId="urn:microsoft.com/office/officeart/2005/8/layout/hierarchy3" loCatId="hierarchy" qsTypeId="urn:microsoft.com/office/officeart/2005/8/quickstyle/3d2" qsCatId="3D" csTypeId="urn:microsoft.com/office/officeart/2005/8/colors/accent0_3" csCatId="mainScheme"/>
      <dgm:spPr/>
      <dgm:t>
        <a:bodyPr/>
        <a:lstStyle/>
        <a:p>
          <a:endParaRPr lang="en-IN"/>
        </a:p>
      </dgm:t>
    </dgm:pt>
    <dgm:pt modelId="{12E2C441-11AC-4304-867B-55FFEED79E60}">
      <dgm:prSet/>
      <dgm:spPr/>
      <dgm:t>
        <a:bodyPr/>
        <a:lstStyle/>
        <a:p>
          <a:pPr rtl="0"/>
          <a:r>
            <a:rPr lang="en-US" u="sng" dirty="0" smtClean="0"/>
            <a:t>Depreciation on capital assets </a:t>
          </a:r>
          <a:endParaRPr lang="en-IN" dirty="0"/>
        </a:p>
      </dgm:t>
    </dgm:pt>
    <dgm:pt modelId="{48232089-1156-4E6E-B05E-0C2745C5C2E5}" type="parTrans" cxnId="{7C51979E-2822-4BBB-A992-D79548196BE7}">
      <dgm:prSet/>
      <dgm:spPr/>
      <dgm:t>
        <a:bodyPr/>
        <a:lstStyle/>
        <a:p>
          <a:endParaRPr lang="en-IN"/>
        </a:p>
      </dgm:t>
    </dgm:pt>
    <dgm:pt modelId="{D02449D7-A7B8-453C-AA9D-E8FB801F572C}" type="sibTrans" cxnId="{7C51979E-2822-4BBB-A992-D79548196BE7}">
      <dgm:prSet/>
      <dgm:spPr/>
      <dgm:t>
        <a:bodyPr/>
        <a:lstStyle/>
        <a:p>
          <a:endParaRPr lang="en-IN"/>
        </a:p>
      </dgm:t>
    </dgm:pt>
    <dgm:pt modelId="{1E01868C-7EF4-4136-A88F-1825C79C3599}">
      <dgm:prSet/>
      <dgm:spPr/>
      <dgm:t>
        <a:bodyPr/>
        <a:lstStyle/>
        <a:p>
          <a:pPr rtl="0"/>
          <a:r>
            <a:rPr lang="en-US" smtClean="0"/>
            <a:t>Depreciation in idle asset or asset not use and not related to plant operations should not be considered in costing.</a:t>
          </a:r>
          <a:endParaRPr lang="en-IN"/>
        </a:p>
      </dgm:t>
    </dgm:pt>
    <dgm:pt modelId="{DD20387B-0851-4913-8013-885587D8751C}" type="parTrans" cxnId="{808BA7DE-D302-4D3B-AA6D-EBF4C252839D}">
      <dgm:prSet/>
      <dgm:spPr/>
      <dgm:t>
        <a:bodyPr/>
        <a:lstStyle/>
        <a:p>
          <a:endParaRPr lang="en-IN"/>
        </a:p>
      </dgm:t>
    </dgm:pt>
    <dgm:pt modelId="{04B95092-C792-4A0E-BF18-BE3970B94251}" type="sibTrans" cxnId="{808BA7DE-D302-4D3B-AA6D-EBF4C252839D}">
      <dgm:prSet/>
      <dgm:spPr/>
      <dgm:t>
        <a:bodyPr/>
        <a:lstStyle/>
        <a:p>
          <a:endParaRPr lang="en-IN"/>
        </a:p>
      </dgm:t>
    </dgm:pt>
    <dgm:pt modelId="{D51B020C-A065-4BE6-83D2-FD7FE7BB97BB}">
      <dgm:prSet/>
      <dgm:spPr/>
      <dgm:t>
        <a:bodyPr/>
        <a:lstStyle/>
        <a:p>
          <a:pPr rtl="0"/>
          <a:r>
            <a:rPr lang="en-US" smtClean="0"/>
            <a:t>Value for zero cost assets should be restated.</a:t>
          </a:r>
          <a:endParaRPr lang="en-IN"/>
        </a:p>
      </dgm:t>
    </dgm:pt>
    <dgm:pt modelId="{3F7D9FCC-6DCF-49B3-85AE-6F020DCA4C93}" type="parTrans" cxnId="{CADAA55E-BF2D-4263-9B94-9F4730BC4748}">
      <dgm:prSet/>
      <dgm:spPr/>
      <dgm:t>
        <a:bodyPr/>
        <a:lstStyle/>
        <a:p>
          <a:endParaRPr lang="en-IN"/>
        </a:p>
      </dgm:t>
    </dgm:pt>
    <dgm:pt modelId="{3C8B1D0F-147D-40EA-814F-73898EFBFBC6}" type="sibTrans" cxnId="{CADAA55E-BF2D-4263-9B94-9F4730BC4748}">
      <dgm:prSet/>
      <dgm:spPr/>
      <dgm:t>
        <a:bodyPr/>
        <a:lstStyle/>
        <a:p>
          <a:endParaRPr lang="en-IN"/>
        </a:p>
      </dgm:t>
    </dgm:pt>
    <dgm:pt modelId="{B2BA9743-4E99-4293-BB63-9CEA133F5AE2}">
      <dgm:prSet/>
      <dgm:spPr/>
      <dgm:t>
        <a:bodyPr/>
        <a:lstStyle/>
        <a:p>
          <a:pPr rtl="0"/>
          <a:r>
            <a:rPr lang="en-US" smtClean="0"/>
            <a:t>Period wise cost report are independent. </a:t>
          </a:r>
          <a:endParaRPr lang="en-IN"/>
        </a:p>
      </dgm:t>
    </dgm:pt>
    <dgm:pt modelId="{394F2082-0330-48FD-8D83-C59BFEEF3E0D}" type="parTrans" cxnId="{035B2B9F-138E-4C77-B901-D4EE6146A180}">
      <dgm:prSet/>
      <dgm:spPr/>
      <dgm:t>
        <a:bodyPr/>
        <a:lstStyle/>
        <a:p>
          <a:endParaRPr lang="en-IN"/>
        </a:p>
      </dgm:t>
    </dgm:pt>
    <dgm:pt modelId="{1B4A7C62-2BDB-4624-B7E3-EDB637BB6706}" type="sibTrans" cxnId="{035B2B9F-138E-4C77-B901-D4EE6146A180}">
      <dgm:prSet/>
      <dgm:spPr/>
      <dgm:t>
        <a:bodyPr/>
        <a:lstStyle/>
        <a:p>
          <a:endParaRPr lang="en-IN"/>
        </a:p>
      </dgm:t>
    </dgm:pt>
    <dgm:pt modelId="{8170F0A9-1534-4AB7-8C44-722639BD2423}" type="pres">
      <dgm:prSet presAssocID="{4132BEB7-E179-4215-9584-4896BF2613C8}" presName="diagram" presStyleCnt="0">
        <dgm:presLayoutVars>
          <dgm:chPref val="1"/>
          <dgm:dir/>
          <dgm:animOne val="branch"/>
          <dgm:animLvl val="lvl"/>
          <dgm:resizeHandles/>
        </dgm:presLayoutVars>
      </dgm:prSet>
      <dgm:spPr/>
      <dgm:t>
        <a:bodyPr/>
        <a:lstStyle/>
        <a:p>
          <a:endParaRPr lang="en-IN"/>
        </a:p>
      </dgm:t>
    </dgm:pt>
    <dgm:pt modelId="{59E89B70-9EED-4439-8F34-26533C6F06A7}" type="pres">
      <dgm:prSet presAssocID="{12E2C441-11AC-4304-867B-55FFEED79E60}" presName="root" presStyleCnt="0"/>
      <dgm:spPr/>
    </dgm:pt>
    <dgm:pt modelId="{EB68BD68-BD80-4130-8C22-68E568EABC18}" type="pres">
      <dgm:prSet presAssocID="{12E2C441-11AC-4304-867B-55FFEED79E60}" presName="rootComposite" presStyleCnt="0"/>
      <dgm:spPr/>
    </dgm:pt>
    <dgm:pt modelId="{C143F789-4F80-44BB-9434-ED74CA4098D2}" type="pres">
      <dgm:prSet presAssocID="{12E2C441-11AC-4304-867B-55FFEED79E60}" presName="rootText" presStyleLbl="node1" presStyleIdx="0" presStyleCnt="1"/>
      <dgm:spPr/>
      <dgm:t>
        <a:bodyPr/>
        <a:lstStyle/>
        <a:p>
          <a:endParaRPr lang="en-IN"/>
        </a:p>
      </dgm:t>
    </dgm:pt>
    <dgm:pt modelId="{6537ECE2-7372-4445-B402-B5FE7C849010}" type="pres">
      <dgm:prSet presAssocID="{12E2C441-11AC-4304-867B-55FFEED79E60}" presName="rootConnector" presStyleLbl="node1" presStyleIdx="0" presStyleCnt="1"/>
      <dgm:spPr/>
      <dgm:t>
        <a:bodyPr/>
        <a:lstStyle/>
        <a:p>
          <a:endParaRPr lang="en-IN"/>
        </a:p>
      </dgm:t>
    </dgm:pt>
    <dgm:pt modelId="{142D5221-12AA-4B56-823C-78DD28F1177C}" type="pres">
      <dgm:prSet presAssocID="{12E2C441-11AC-4304-867B-55FFEED79E60}" presName="childShape" presStyleCnt="0"/>
      <dgm:spPr/>
    </dgm:pt>
    <dgm:pt modelId="{5E161B3C-FD8C-4E4C-83AD-D7517EB45BCD}" type="pres">
      <dgm:prSet presAssocID="{DD20387B-0851-4913-8013-885587D8751C}" presName="Name13" presStyleLbl="parChTrans1D2" presStyleIdx="0" presStyleCnt="3"/>
      <dgm:spPr/>
      <dgm:t>
        <a:bodyPr/>
        <a:lstStyle/>
        <a:p>
          <a:endParaRPr lang="en-IN"/>
        </a:p>
      </dgm:t>
    </dgm:pt>
    <dgm:pt modelId="{39CCB94A-D90C-4123-AEE8-39EF0CF0EB3F}" type="pres">
      <dgm:prSet presAssocID="{1E01868C-7EF4-4136-A88F-1825C79C3599}" presName="childText" presStyleLbl="bgAcc1" presStyleIdx="0" presStyleCnt="3">
        <dgm:presLayoutVars>
          <dgm:bulletEnabled val="1"/>
        </dgm:presLayoutVars>
      </dgm:prSet>
      <dgm:spPr/>
      <dgm:t>
        <a:bodyPr/>
        <a:lstStyle/>
        <a:p>
          <a:endParaRPr lang="en-IN"/>
        </a:p>
      </dgm:t>
    </dgm:pt>
    <dgm:pt modelId="{D27CDB86-A7B2-438F-A1BE-B584506AF289}" type="pres">
      <dgm:prSet presAssocID="{3F7D9FCC-6DCF-49B3-85AE-6F020DCA4C93}" presName="Name13" presStyleLbl="parChTrans1D2" presStyleIdx="1" presStyleCnt="3"/>
      <dgm:spPr/>
      <dgm:t>
        <a:bodyPr/>
        <a:lstStyle/>
        <a:p>
          <a:endParaRPr lang="en-IN"/>
        </a:p>
      </dgm:t>
    </dgm:pt>
    <dgm:pt modelId="{A4A5A4F5-F350-40C9-B80A-9388988CE290}" type="pres">
      <dgm:prSet presAssocID="{D51B020C-A065-4BE6-83D2-FD7FE7BB97BB}" presName="childText" presStyleLbl="bgAcc1" presStyleIdx="1" presStyleCnt="3">
        <dgm:presLayoutVars>
          <dgm:bulletEnabled val="1"/>
        </dgm:presLayoutVars>
      </dgm:prSet>
      <dgm:spPr/>
      <dgm:t>
        <a:bodyPr/>
        <a:lstStyle/>
        <a:p>
          <a:endParaRPr lang="en-IN"/>
        </a:p>
      </dgm:t>
    </dgm:pt>
    <dgm:pt modelId="{9BB7B521-C714-4A4A-B92A-4F90D723A895}" type="pres">
      <dgm:prSet presAssocID="{394F2082-0330-48FD-8D83-C59BFEEF3E0D}" presName="Name13" presStyleLbl="parChTrans1D2" presStyleIdx="2" presStyleCnt="3"/>
      <dgm:spPr/>
      <dgm:t>
        <a:bodyPr/>
        <a:lstStyle/>
        <a:p>
          <a:endParaRPr lang="en-IN"/>
        </a:p>
      </dgm:t>
    </dgm:pt>
    <dgm:pt modelId="{87ED9869-D776-4835-A8B1-7BDA3388C6EF}" type="pres">
      <dgm:prSet presAssocID="{B2BA9743-4E99-4293-BB63-9CEA133F5AE2}" presName="childText" presStyleLbl="bgAcc1" presStyleIdx="2" presStyleCnt="3">
        <dgm:presLayoutVars>
          <dgm:bulletEnabled val="1"/>
        </dgm:presLayoutVars>
      </dgm:prSet>
      <dgm:spPr/>
      <dgm:t>
        <a:bodyPr/>
        <a:lstStyle/>
        <a:p>
          <a:endParaRPr lang="en-IN"/>
        </a:p>
      </dgm:t>
    </dgm:pt>
  </dgm:ptLst>
  <dgm:cxnLst>
    <dgm:cxn modelId="{CADAA55E-BF2D-4263-9B94-9F4730BC4748}" srcId="{12E2C441-11AC-4304-867B-55FFEED79E60}" destId="{D51B020C-A065-4BE6-83D2-FD7FE7BB97BB}" srcOrd="1" destOrd="0" parTransId="{3F7D9FCC-6DCF-49B3-85AE-6F020DCA4C93}" sibTransId="{3C8B1D0F-147D-40EA-814F-73898EFBFBC6}"/>
    <dgm:cxn modelId="{09728EC0-C4CA-4561-B02B-36245062D198}" type="presOf" srcId="{4132BEB7-E179-4215-9584-4896BF2613C8}" destId="{8170F0A9-1534-4AB7-8C44-722639BD2423}" srcOrd="0" destOrd="0" presId="urn:microsoft.com/office/officeart/2005/8/layout/hierarchy3"/>
    <dgm:cxn modelId="{808BA7DE-D302-4D3B-AA6D-EBF4C252839D}" srcId="{12E2C441-11AC-4304-867B-55FFEED79E60}" destId="{1E01868C-7EF4-4136-A88F-1825C79C3599}" srcOrd="0" destOrd="0" parTransId="{DD20387B-0851-4913-8013-885587D8751C}" sibTransId="{04B95092-C792-4A0E-BF18-BE3970B94251}"/>
    <dgm:cxn modelId="{C6CDF8E9-504F-4D88-94A1-D6BE693A5062}" type="presOf" srcId="{B2BA9743-4E99-4293-BB63-9CEA133F5AE2}" destId="{87ED9869-D776-4835-A8B1-7BDA3388C6EF}" srcOrd="0" destOrd="0" presId="urn:microsoft.com/office/officeart/2005/8/layout/hierarchy3"/>
    <dgm:cxn modelId="{1F47925F-DBB2-4B30-8A5E-704BA8A9E838}" type="presOf" srcId="{12E2C441-11AC-4304-867B-55FFEED79E60}" destId="{6537ECE2-7372-4445-B402-B5FE7C849010}" srcOrd="1" destOrd="0" presId="urn:microsoft.com/office/officeart/2005/8/layout/hierarchy3"/>
    <dgm:cxn modelId="{351B71E2-6662-4ACF-95F4-D3214E7E2D9B}" type="presOf" srcId="{1E01868C-7EF4-4136-A88F-1825C79C3599}" destId="{39CCB94A-D90C-4123-AEE8-39EF0CF0EB3F}" srcOrd="0" destOrd="0" presId="urn:microsoft.com/office/officeart/2005/8/layout/hierarchy3"/>
    <dgm:cxn modelId="{844B6267-CC7A-40B2-93CD-1EF0E2AE59C3}" type="presOf" srcId="{D51B020C-A065-4BE6-83D2-FD7FE7BB97BB}" destId="{A4A5A4F5-F350-40C9-B80A-9388988CE290}" srcOrd="0" destOrd="0" presId="urn:microsoft.com/office/officeart/2005/8/layout/hierarchy3"/>
    <dgm:cxn modelId="{7667C1AE-B661-4448-95DC-4E2B078ADF80}" type="presOf" srcId="{3F7D9FCC-6DCF-49B3-85AE-6F020DCA4C93}" destId="{D27CDB86-A7B2-438F-A1BE-B584506AF289}" srcOrd="0" destOrd="0" presId="urn:microsoft.com/office/officeart/2005/8/layout/hierarchy3"/>
    <dgm:cxn modelId="{035B2B9F-138E-4C77-B901-D4EE6146A180}" srcId="{12E2C441-11AC-4304-867B-55FFEED79E60}" destId="{B2BA9743-4E99-4293-BB63-9CEA133F5AE2}" srcOrd="2" destOrd="0" parTransId="{394F2082-0330-48FD-8D83-C59BFEEF3E0D}" sibTransId="{1B4A7C62-2BDB-4624-B7E3-EDB637BB6706}"/>
    <dgm:cxn modelId="{AD9F7A0B-6D0D-4468-A42A-78DA5D73F57F}" type="presOf" srcId="{12E2C441-11AC-4304-867B-55FFEED79E60}" destId="{C143F789-4F80-44BB-9434-ED74CA4098D2}" srcOrd="0" destOrd="0" presId="urn:microsoft.com/office/officeart/2005/8/layout/hierarchy3"/>
    <dgm:cxn modelId="{7C51979E-2822-4BBB-A992-D79548196BE7}" srcId="{4132BEB7-E179-4215-9584-4896BF2613C8}" destId="{12E2C441-11AC-4304-867B-55FFEED79E60}" srcOrd="0" destOrd="0" parTransId="{48232089-1156-4E6E-B05E-0C2745C5C2E5}" sibTransId="{D02449D7-A7B8-453C-AA9D-E8FB801F572C}"/>
    <dgm:cxn modelId="{08D84920-C289-47ED-9FEC-7C2E3585676B}" type="presOf" srcId="{394F2082-0330-48FD-8D83-C59BFEEF3E0D}" destId="{9BB7B521-C714-4A4A-B92A-4F90D723A895}" srcOrd="0" destOrd="0" presId="urn:microsoft.com/office/officeart/2005/8/layout/hierarchy3"/>
    <dgm:cxn modelId="{A86ADCDB-7AAC-452F-93EB-3B206AA40AD8}" type="presOf" srcId="{DD20387B-0851-4913-8013-885587D8751C}" destId="{5E161B3C-FD8C-4E4C-83AD-D7517EB45BCD}" srcOrd="0" destOrd="0" presId="urn:microsoft.com/office/officeart/2005/8/layout/hierarchy3"/>
    <dgm:cxn modelId="{1BC1A21C-4809-45A1-9A37-69143A699D80}" type="presParOf" srcId="{8170F0A9-1534-4AB7-8C44-722639BD2423}" destId="{59E89B70-9EED-4439-8F34-26533C6F06A7}" srcOrd="0" destOrd="0" presId="urn:microsoft.com/office/officeart/2005/8/layout/hierarchy3"/>
    <dgm:cxn modelId="{8E42A16B-9007-4B32-9F50-878B3E331359}" type="presParOf" srcId="{59E89B70-9EED-4439-8F34-26533C6F06A7}" destId="{EB68BD68-BD80-4130-8C22-68E568EABC18}" srcOrd="0" destOrd="0" presId="urn:microsoft.com/office/officeart/2005/8/layout/hierarchy3"/>
    <dgm:cxn modelId="{AFEB6AD6-10EA-44B4-87DD-D2E69CDB9467}" type="presParOf" srcId="{EB68BD68-BD80-4130-8C22-68E568EABC18}" destId="{C143F789-4F80-44BB-9434-ED74CA4098D2}" srcOrd="0" destOrd="0" presId="urn:microsoft.com/office/officeart/2005/8/layout/hierarchy3"/>
    <dgm:cxn modelId="{E555CF7F-412B-4572-92DA-AC5F28C034EC}" type="presParOf" srcId="{EB68BD68-BD80-4130-8C22-68E568EABC18}" destId="{6537ECE2-7372-4445-B402-B5FE7C849010}" srcOrd="1" destOrd="0" presId="urn:microsoft.com/office/officeart/2005/8/layout/hierarchy3"/>
    <dgm:cxn modelId="{4BF2B7FB-AEF5-492D-9A04-42975F48C0CA}" type="presParOf" srcId="{59E89B70-9EED-4439-8F34-26533C6F06A7}" destId="{142D5221-12AA-4B56-823C-78DD28F1177C}" srcOrd="1" destOrd="0" presId="urn:microsoft.com/office/officeart/2005/8/layout/hierarchy3"/>
    <dgm:cxn modelId="{986AB726-4457-482C-86DB-5D2B6B2E423D}" type="presParOf" srcId="{142D5221-12AA-4B56-823C-78DD28F1177C}" destId="{5E161B3C-FD8C-4E4C-83AD-D7517EB45BCD}" srcOrd="0" destOrd="0" presId="urn:microsoft.com/office/officeart/2005/8/layout/hierarchy3"/>
    <dgm:cxn modelId="{48C8E50B-DCAF-41C8-8DEE-3A3DC61C15AE}" type="presParOf" srcId="{142D5221-12AA-4B56-823C-78DD28F1177C}" destId="{39CCB94A-D90C-4123-AEE8-39EF0CF0EB3F}" srcOrd="1" destOrd="0" presId="urn:microsoft.com/office/officeart/2005/8/layout/hierarchy3"/>
    <dgm:cxn modelId="{4EE6103F-3517-404E-974A-91A339CC3F74}" type="presParOf" srcId="{142D5221-12AA-4B56-823C-78DD28F1177C}" destId="{D27CDB86-A7B2-438F-A1BE-B584506AF289}" srcOrd="2" destOrd="0" presId="urn:microsoft.com/office/officeart/2005/8/layout/hierarchy3"/>
    <dgm:cxn modelId="{3E9BCDB5-E631-4F15-9015-58749A870421}" type="presParOf" srcId="{142D5221-12AA-4B56-823C-78DD28F1177C}" destId="{A4A5A4F5-F350-40C9-B80A-9388988CE290}" srcOrd="3" destOrd="0" presId="urn:microsoft.com/office/officeart/2005/8/layout/hierarchy3"/>
    <dgm:cxn modelId="{1C378FEE-387D-4632-A384-8CBBDA2669F3}" type="presParOf" srcId="{142D5221-12AA-4B56-823C-78DD28F1177C}" destId="{9BB7B521-C714-4A4A-B92A-4F90D723A895}" srcOrd="4" destOrd="0" presId="urn:microsoft.com/office/officeart/2005/8/layout/hierarchy3"/>
    <dgm:cxn modelId="{0BA1708D-3039-4A43-9707-B3BEE40E2645}" type="presParOf" srcId="{142D5221-12AA-4B56-823C-78DD28F1177C}" destId="{87ED9869-D776-4835-A8B1-7BDA3388C6EF}" srcOrd="5" destOrd="0" presId="urn:microsoft.com/office/officeart/2005/8/layout/hierarchy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AAB1421-9867-45E1-9B19-B65BAD8B9E2F}" type="doc">
      <dgm:prSet loTypeId="urn:microsoft.com/office/officeart/2005/8/layout/bList2#1" loCatId="list" qsTypeId="urn:microsoft.com/office/officeart/2005/8/quickstyle/simple1" qsCatId="simple" csTypeId="urn:microsoft.com/office/officeart/2005/8/colors/accent0_3" csCatId="mainScheme" phldr="1"/>
      <dgm:spPr/>
    </dgm:pt>
    <dgm:pt modelId="{4FA7DB6D-5856-4F6B-8F1E-5A016E138EFF}">
      <dgm:prSet phldrT="[Text]"/>
      <dgm:spPr>
        <a:solidFill>
          <a:srgbClr val="F19B61"/>
        </a:solidFill>
        <a:scene3d>
          <a:camera prst="orthographicFront"/>
          <a:lightRig rig="threePt" dir="t"/>
        </a:scene3d>
        <a:sp3d>
          <a:bevelT w="114300" prst="artDeco"/>
        </a:sp3d>
      </dgm:spPr>
      <dgm:t>
        <a:bodyPr/>
        <a:lstStyle/>
        <a:p>
          <a:r>
            <a:rPr lang="en-US" b="1" dirty="0" smtClean="0">
              <a:solidFill>
                <a:schemeClr val="tx1"/>
              </a:solidFill>
            </a:rPr>
            <a:t>Material</a:t>
          </a:r>
          <a:endParaRPr lang="en-IN" b="1" dirty="0">
            <a:solidFill>
              <a:schemeClr val="tx1"/>
            </a:solidFill>
          </a:endParaRPr>
        </a:p>
      </dgm:t>
    </dgm:pt>
    <dgm:pt modelId="{801FD73F-3EAA-43DC-BDD3-43D592F401ED}" type="parTrans" cxnId="{1FE059EE-F06E-4144-A22E-4BE7DD6D837F}">
      <dgm:prSet/>
      <dgm:spPr/>
      <dgm:t>
        <a:bodyPr/>
        <a:lstStyle/>
        <a:p>
          <a:endParaRPr lang="en-IN"/>
        </a:p>
      </dgm:t>
    </dgm:pt>
    <dgm:pt modelId="{122A17B0-A077-4DFD-B7D4-C3142AA94E98}" type="sibTrans" cxnId="{1FE059EE-F06E-4144-A22E-4BE7DD6D837F}">
      <dgm:prSet/>
      <dgm:spPr>
        <a:scene3d>
          <a:camera prst="orthographicFront"/>
          <a:lightRig rig="threePt" dir="t"/>
        </a:scene3d>
        <a:sp3d>
          <a:bevelT w="114300" prst="artDeco"/>
        </a:sp3d>
      </dgm:spPr>
      <dgm:t>
        <a:bodyPr/>
        <a:lstStyle/>
        <a:p>
          <a:endParaRPr lang="en-IN"/>
        </a:p>
      </dgm:t>
    </dgm:pt>
    <dgm:pt modelId="{229DD05D-DB2E-4C4A-B345-6582AE234C9F}">
      <dgm:prSet phldrT="[Text]"/>
      <dgm:spPr>
        <a:solidFill>
          <a:srgbClr val="F19B61"/>
        </a:solidFill>
        <a:scene3d>
          <a:camera prst="orthographicFront"/>
          <a:lightRig rig="threePt" dir="t"/>
        </a:scene3d>
        <a:sp3d>
          <a:bevelT w="114300" prst="artDeco"/>
        </a:sp3d>
      </dgm:spPr>
      <dgm:t>
        <a:bodyPr/>
        <a:lstStyle/>
        <a:p>
          <a:r>
            <a:rPr lang="en-US" b="1" dirty="0" smtClean="0">
              <a:solidFill>
                <a:schemeClr val="tx1"/>
              </a:solidFill>
            </a:rPr>
            <a:t>Labor</a:t>
          </a:r>
          <a:endParaRPr lang="en-IN" b="1" dirty="0">
            <a:solidFill>
              <a:schemeClr val="tx1"/>
            </a:solidFill>
          </a:endParaRPr>
        </a:p>
      </dgm:t>
    </dgm:pt>
    <dgm:pt modelId="{8D1161AD-740F-4699-A86F-CBBF19BBC975}" type="parTrans" cxnId="{0828E97D-B8F7-4EFB-A58A-9EED0E6FC6F6}">
      <dgm:prSet/>
      <dgm:spPr/>
      <dgm:t>
        <a:bodyPr/>
        <a:lstStyle/>
        <a:p>
          <a:endParaRPr lang="en-IN"/>
        </a:p>
      </dgm:t>
    </dgm:pt>
    <dgm:pt modelId="{6F781BC8-8603-4BB8-82B8-6D3BDA033517}" type="sibTrans" cxnId="{0828E97D-B8F7-4EFB-A58A-9EED0E6FC6F6}">
      <dgm:prSet/>
      <dgm:spPr>
        <a:scene3d>
          <a:camera prst="orthographicFront"/>
          <a:lightRig rig="threePt" dir="t"/>
        </a:scene3d>
        <a:sp3d>
          <a:bevelT w="114300" prst="artDeco"/>
        </a:sp3d>
      </dgm:spPr>
      <dgm:t>
        <a:bodyPr/>
        <a:lstStyle/>
        <a:p>
          <a:endParaRPr lang="en-IN"/>
        </a:p>
      </dgm:t>
    </dgm:pt>
    <dgm:pt modelId="{5D6A329B-91B9-4016-892E-943D9369EBF3}">
      <dgm:prSet phldrT="[Text]"/>
      <dgm:spPr>
        <a:solidFill>
          <a:srgbClr val="F19B61"/>
        </a:solidFill>
        <a:scene3d>
          <a:camera prst="orthographicFront"/>
          <a:lightRig rig="threePt" dir="t"/>
        </a:scene3d>
        <a:sp3d>
          <a:bevelT w="114300" prst="artDeco"/>
        </a:sp3d>
      </dgm:spPr>
      <dgm:t>
        <a:bodyPr/>
        <a:lstStyle/>
        <a:p>
          <a:r>
            <a:rPr lang="en-US" b="1" dirty="0" smtClean="0">
              <a:solidFill>
                <a:schemeClr val="tx1"/>
              </a:solidFill>
            </a:rPr>
            <a:t>Overheads</a:t>
          </a:r>
          <a:endParaRPr lang="en-IN" b="1" dirty="0">
            <a:solidFill>
              <a:schemeClr val="tx1"/>
            </a:solidFill>
          </a:endParaRPr>
        </a:p>
      </dgm:t>
    </dgm:pt>
    <dgm:pt modelId="{C09DED1A-48DF-4612-AA88-6C6B25D6F00B}" type="parTrans" cxnId="{979428AE-CFB8-4D18-ABB6-9014CFD6843A}">
      <dgm:prSet/>
      <dgm:spPr/>
      <dgm:t>
        <a:bodyPr/>
        <a:lstStyle/>
        <a:p>
          <a:endParaRPr lang="en-IN"/>
        </a:p>
      </dgm:t>
    </dgm:pt>
    <dgm:pt modelId="{ED93F7FB-9485-4D2B-AF86-87F5812C7C52}" type="sibTrans" cxnId="{979428AE-CFB8-4D18-ABB6-9014CFD6843A}">
      <dgm:prSet/>
      <dgm:spPr>
        <a:scene3d>
          <a:camera prst="orthographicFront"/>
          <a:lightRig rig="threePt" dir="t"/>
        </a:scene3d>
        <a:sp3d>
          <a:bevelT w="114300" prst="artDeco"/>
        </a:sp3d>
      </dgm:spPr>
      <dgm:t>
        <a:bodyPr/>
        <a:lstStyle/>
        <a:p>
          <a:endParaRPr lang="en-IN"/>
        </a:p>
      </dgm:t>
    </dgm:pt>
    <dgm:pt modelId="{23B54779-BA5F-40E4-ABE2-7104BC13A00D}">
      <dgm:prSet phldrT="[Text]"/>
      <dgm:spPr>
        <a:solidFill>
          <a:srgbClr val="F19B61"/>
        </a:solidFill>
        <a:scene3d>
          <a:camera prst="orthographicFront"/>
          <a:lightRig rig="threePt" dir="t"/>
        </a:scene3d>
        <a:sp3d>
          <a:bevelT w="114300" prst="artDeco"/>
        </a:sp3d>
      </dgm:spPr>
      <dgm:t>
        <a:bodyPr/>
        <a:lstStyle/>
        <a:p>
          <a:r>
            <a:rPr lang="en-US" b="1" dirty="0" smtClean="0">
              <a:solidFill>
                <a:schemeClr val="tx1"/>
              </a:solidFill>
            </a:rPr>
            <a:t>FG Valuation</a:t>
          </a:r>
          <a:endParaRPr lang="en-IN" b="1" dirty="0">
            <a:solidFill>
              <a:schemeClr val="tx1"/>
            </a:solidFill>
          </a:endParaRPr>
        </a:p>
      </dgm:t>
    </dgm:pt>
    <dgm:pt modelId="{38579195-C6BD-4461-AEEA-1EBEB09433F1}" type="parTrans" cxnId="{64ACB062-F478-41DC-932E-BFD802E0E5DC}">
      <dgm:prSet/>
      <dgm:spPr/>
      <dgm:t>
        <a:bodyPr/>
        <a:lstStyle/>
        <a:p>
          <a:endParaRPr lang="en-IN"/>
        </a:p>
      </dgm:t>
    </dgm:pt>
    <dgm:pt modelId="{9B56C7AA-58BB-4DE7-9456-B0798DECCBC1}" type="sibTrans" cxnId="{64ACB062-F478-41DC-932E-BFD802E0E5DC}">
      <dgm:prSet/>
      <dgm:spPr/>
      <dgm:t>
        <a:bodyPr/>
        <a:lstStyle/>
        <a:p>
          <a:endParaRPr lang="en-IN"/>
        </a:p>
      </dgm:t>
    </dgm:pt>
    <dgm:pt modelId="{D9F845B9-55B7-4B38-ADC8-3B67C0F70811}">
      <dgm:prSet phldrT="[Text]"/>
      <dgm:spPr>
        <a:solidFill>
          <a:srgbClr val="F19B61"/>
        </a:solidFill>
        <a:scene3d>
          <a:camera prst="orthographicFront"/>
          <a:lightRig rig="threePt" dir="t"/>
        </a:scene3d>
        <a:sp3d>
          <a:bevelT w="114300" prst="artDeco"/>
        </a:sp3d>
      </dgm:spPr>
      <dgm:t>
        <a:bodyPr/>
        <a:lstStyle/>
        <a:p>
          <a:r>
            <a:rPr lang="en-US" b="1" dirty="0" smtClean="0">
              <a:solidFill>
                <a:schemeClr val="tx1"/>
              </a:solidFill>
            </a:rPr>
            <a:t>WIP Valuation</a:t>
          </a:r>
          <a:endParaRPr lang="en-IN" b="1" dirty="0">
            <a:solidFill>
              <a:schemeClr val="tx1"/>
            </a:solidFill>
          </a:endParaRPr>
        </a:p>
      </dgm:t>
    </dgm:pt>
    <dgm:pt modelId="{F8A6E681-73F3-46C5-A9B0-DF954B64C06C}" type="parTrans" cxnId="{06455891-18D5-430D-8DF6-F0B2E1851D11}">
      <dgm:prSet/>
      <dgm:spPr/>
      <dgm:t>
        <a:bodyPr/>
        <a:lstStyle/>
        <a:p>
          <a:endParaRPr lang="en-IN"/>
        </a:p>
      </dgm:t>
    </dgm:pt>
    <dgm:pt modelId="{A00BA948-346D-4B52-A299-C9C9BD9FA502}" type="sibTrans" cxnId="{06455891-18D5-430D-8DF6-F0B2E1851D11}">
      <dgm:prSet/>
      <dgm:spPr>
        <a:scene3d>
          <a:camera prst="orthographicFront"/>
          <a:lightRig rig="threePt" dir="t"/>
        </a:scene3d>
        <a:sp3d>
          <a:bevelT w="114300" prst="artDeco"/>
        </a:sp3d>
      </dgm:spPr>
      <dgm:t>
        <a:bodyPr/>
        <a:lstStyle/>
        <a:p>
          <a:endParaRPr lang="en-IN"/>
        </a:p>
      </dgm:t>
    </dgm:pt>
    <dgm:pt modelId="{DD293E4A-3E33-494F-8748-9C75F45CDE7E}">
      <dgm:prSet custT="1"/>
      <dgm:spPr>
        <a:scene3d>
          <a:camera prst="orthographicFront"/>
          <a:lightRig rig="threePt" dir="t"/>
        </a:scene3d>
        <a:sp3d>
          <a:bevelT w="114300" prst="artDeco"/>
        </a:sp3d>
      </dgm:spPr>
      <dgm:t>
        <a:bodyPr/>
        <a:lstStyle/>
        <a:p>
          <a:r>
            <a:rPr lang="en-US" sz="1200" b="0" i="0" dirty="0" smtClean="0"/>
            <a:t>Material costs include the purchase price of raw materials, freight and shipping costs, storage expenses, and any other costs directly related to acquiring materials. Valuation should be at landed cost</a:t>
          </a:r>
          <a:r>
            <a:rPr lang="en-US" sz="1400" b="0" i="0" dirty="0" smtClean="0"/>
            <a:t>.</a:t>
          </a:r>
          <a:endParaRPr lang="en-IN" sz="1400" dirty="0"/>
        </a:p>
      </dgm:t>
    </dgm:pt>
    <dgm:pt modelId="{C9FDAC2D-040A-4B91-9ADE-592F7FC46206}" type="parTrans" cxnId="{F36667F5-907A-46EC-A3D6-7A9A3E94F989}">
      <dgm:prSet/>
      <dgm:spPr/>
      <dgm:t>
        <a:bodyPr/>
        <a:lstStyle/>
        <a:p>
          <a:endParaRPr lang="en-IN"/>
        </a:p>
      </dgm:t>
    </dgm:pt>
    <dgm:pt modelId="{631366F6-2E52-4A21-AD46-A1AF24FFA44C}" type="sibTrans" cxnId="{F36667F5-907A-46EC-A3D6-7A9A3E94F989}">
      <dgm:prSet/>
      <dgm:spPr/>
      <dgm:t>
        <a:bodyPr/>
        <a:lstStyle/>
        <a:p>
          <a:endParaRPr lang="en-IN"/>
        </a:p>
      </dgm:t>
    </dgm:pt>
    <dgm:pt modelId="{63B00D52-F226-4F2E-B472-4C3579A3E611}">
      <dgm:prSet custT="1"/>
      <dgm:spPr>
        <a:scene3d>
          <a:camera prst="orthographicFront"/>
          <a:lightRig rig="threePt" dir="t"/>
        </a:scene3d>
        <a:sp3d>
          <a:bevelT w="114300" prst="artDeco"/>
        </a:sp3d>
      </dgm:spPr>
      <dgm:t>
        <a:bodyPr/>
        <a:lstStyle/>
        <a:p>
          <a:r>
            <a:rPr lang="en-US" sz="1300" b="0" i="0" dirty="0" smtClean="0"/>
            <a:t>Direct labor costs include wages, salaries, and benefits paid to employees directly involved in the production process, such as assembly line workers or machine operators.</a:t>
          </a:r>
          <a:endParaRPr lang="en-IN" sz="1300" dirty="0"/>
        </a:p>
      </dgm:t>
    </dgm:pt>
    <dgm:pt modelId="{FF2EE8F8-1FB3-41F1-98BE-62DD36919EBE}" type="parTrans" cxnId="{AAE3F333-FAA5-4A05-9A45-ECC1667D207D}">
      <dgm:prSet/>
      <dgm:spPr/>
      <dgm:t>
        <a:bodyPr/>
        <a:lstStyle/>
        <a:p>
          <a:endParaRPr lang="en-IN"/>
        </a:p>
      </dgm:t>
    </dgm:pt>
    <dgm:pt modelId="{55978B61-3181-4652-B6B7-6CEBA70324D3}" type="sibTrans" cxnId="{AAE3F333-FAA5-4A05-9A45-ECC1667D207D}">
      <dgm:prSet/>
      <dgm:spPr/>
      <dgm:t>
        <a:bodyPr/>
        <a:lstStyle/>
        <a:p>
          <a:endParaRPr lang="en-IN"/>
        </a:p>
      </dgm:t>
    </dgm:pt>
    <dgm:pt modelId="{00699FCC-9703-4144-B0F0-815F51927714}">
      <dgm:prSet custT="1"/>
      <dgm:spPr>
        <a:scene3d>
          <a:camera prst="orthographicFront"/>
          <a:lightRig rig="threePt" dir="t"/>
        </a:scene3d>
        <a:sp3d>
          <a:bevelT w="114300" prst="artDeco"/>
        </a:sp3d>
      </dgm:spPr>
      <dgm:t>
        <a:bodyPr/>
        <a:lstStyle/>
        <a:p>
          <a:r>
            <a:rPr lang="en-US" sz="1300" b="0" i="0" dirty="0" smtClean="0"/>
            <a:t>Overhead costs, also known as indirect costs, represent the expenses incurred to support the production process but cannot be directly attributed to specific units of output.</a:t>
          </a:r>
          <a:endParaRPr lang="en-IN" sz="1300" dirty="0"/>
        </a:p>
      </dgm:t>
    </dgm:pt>
    <dgm:pt modelId="{AAC568E9-9813-455A-865B-4D3BAB3CE8AE}" type="parTrans" cxnId="{C2D32E3B-8987-4297-8160-D5A841CB88CF}">
      <dgm:prSet/>
      <dgm:spPr/>
      <dgm:t>
        <a:bodyPr/>
        <a:lstStyle/>
        <a:p>
          <a:endParaRPr lang="en-IN"/>
        </a:p>
      </dgm:t>
    </dgm:pt>
    <dgm:pt modelId="{6F50086A-FD6C-486E-9689-902B29DFDC1A}" type="sibTrans" cxnId="{C2D32E3B-8987-4297-8160-D5A841CB88CF}">
      <dgm:prSet/>
      <dgm:spPr/>
      <dgm:t>
        <a:bodyPr/>
        <a:lstStyle/>
        <a:p>
          <a:endParaRPr lang="en-IN"/>
        </a:p>
      </dgm:t>
    </dgm:pt>
    <dgm:pt modelId="{3C4362D5-50C0-4F2A-AFDA-D75A11E4CEEE}">
      <dgm:prSet custT="1"/>
      <dgm:spPr>
        <a:scene3d>
          <a:camera prst="orthographicFront"/>
          <a:lightRig rig="threePt" dir="t"/>
        </a:scene3d>
        <a:sp3d>
          <a:bevelT w="114300" prst="artDeco"/>
        </a:sp3d>
      </dgm:spPr>
      <dgm:t>
        <a:bodyPr/>
        <a:lstStyle/>
        <a:p>
          <a:r>
            <a:rPr lang="en-US" sz="1200" dirty="0" smtClean="0"/>
            <a:t>Work in progress (WIP) refers to the partially completed goods or services that are still in the production process. Valuing work in progress is important for financial reporting and management accounting purposes.</a:t>
          </a:r>
          <a:endParaRPr lang="en-IN" sz="1200" dirty="0"/>
        </a:p>
      </dgm:t>
    </dgm:pt>
    <dgm:pt modelId="{2F901D1F-9D5C-439C-A888-13E45DBF76EE}" type="parTrans" cxnId="{A7F7AC32-7031-465A-BA70-72E7756C0F73}">
      <dgm:prSet/>
      <dgm:spPr/>
      <dgm:t>
        <a:bodyPr/>
        <a:lstStyle/>
        <a:p>
          <a:endParaRPr lang="en-IN"/>
        </a:p>
      </dgm:t>
    </dgm:pt>
    <dgm:pt modelId="{DAA94586-E393-4D30-BA44-004C4FCB8E8E}" type="sibTrans" cxnId="{A7F7AC32-7031-465A-BA70-72E7756C0F73}">
      <dgm:prSet/>
      <dgm:spPr/>
      <dgm:t>
        <a:bodyPr/>
        <a:lstStyle/>
        <a:p>
          <a:endParaRPr lang="en-IN"/>
        </a:p>
      </dgm:t>
    </dgm:pt>
    <dgm:pt modelId="{70723E8C-B9C5-48FF-BC35-324581EDA448}">
      <dgm:prSet/>
      <dgm:spPr>
        <a:scene3d>
          <a:camera prst="orthographicFront"/>
          <a:lightRig rig="threePt" dir="t"/>
        </a:scene3d>
        <a:sp3d>
          <a:bevelT w="114300" prst="artDeco"/>
        </a:sp3d>
      </dgm:spPr>
      <dgm:t>
        <a:bodyPr/>
        <a:lstStyle/>
        <a:p>
          <a:r>
            <a:rPr lang="en-US" b="0" i="0" smtClean="0"/>
            <a:t>Valuing finished goods involves determining their cost of production, which includes direct materials, direct labor, and overhead expenses incurred.</a:t>
          </a:r>
          <a:endParaRPr lang="en-IN"/>
        </a:p>
      </dgm:t>
    </dgm:pt>
    <dgm:pt modelId="{3CB4D4D2-6F1E-44A8-87F5-D4452BDA934B}" type="parTrans" cxnId="{23E0CEA2-87FC-4703-A7FD-12DAFD306B6D}">
      <dgm:prSet/>
      <dgm:spPr/>
      <dgm:t>
        <a:bodyPr/>
        <a:lstStyle/>
        <a:p>
          <a:endParaRPr lang="en-IN"/>
        </a:p>
      </dgm:t>
    </dgm:pt>
    <dgm:pt modelId="{EC44BD83-ED67-4CC5-BB52-B97AC0DB8700}" type="sibTrans" cxnId="{23E0CEA2-87FC-4703-A7FD-12DAFD306B6D}">
      <dgm:prSet/>
      <dgm:spPr/>
      <dgm:t>
        <a:bodyPr/>
        <a:lstStyle/>
        <a:p>
          <a:endParaRPr lang="en-IN"/>
        </a:p>
      </dgm:t>
    </dgm:pt>
    <dgm:pt modelId="{45CF9F58-DAF6-472B-9778-BF0DDC1FC918}" type="pres">
      <dgm:prSet presAssocID="{AAAB1421-9867-45E1-9B19-B65BAD8B9E2F}" presName="diagram" presStyleCnt="0">
        <dgm:presLayoutVars>
          <dgm:dir/>
          <dgm:animLvl val="lvl"/>
          <dgm:resizeHandles val="exact"/>
        </dgm:presLayoutVars>
      </dgm:prSet>
      <dgm:spPr/>
    </dgm:pt>
    <dgm:pt modelId="{E9CF73A6-8844-4F77-A774-49C02730AC1B}" type="pres">
      <dgm:prSet presAssocID="{4FA7DB6D-5856-4F6B-8F1E-5A016E138EFF}" presName="compNode" presStyleCnt="0"/>
      <dgm:spPr>
        <a:scene3d>
          <a:camera prst="orthographicFront"/>
          <a:lightRig rig="threePt" dir="t"/>
        </a:scene3d>
        <a:sp3d>
          <a:bevelT w="114300" prst="artDeco"/>
        </a:sp3d>
      </dgm:spPr>
    </dgm:pt>
    <dgm:pt modelId="{3A4D4BB0-2744-4AD2-8AE0-1FD43F959E5B}" type="pres">
      <dgm:prSet presAssocID="{4FA7DB6D-5856-4F6B-8F1E-5A016E138EFF}" presName="childRect" presStyleLbl="bgAcc1" presStyleIdx="0" presStyleCnt="5">
        <dgm:presLayoutVars>
          <dgm:bulletEnabled val="1"/>
        </dgm:presLayoutVars>
      </dgm:prSet>
      <dgm:spPr/>
      <dgm:t>
        <a:bodyPr/>
        <a:lstStyle/>
        <a:p>
          <a:endParaRPr lang="en-IN"/>
        </a:p>
      </dgm:t>
    </dgm:pt>
    <dgm:pt modelId="{9DE0BF63-B4D9-4F2B-99A6-AC7901025DDD}" type="pres">
      <dgm:prSet presAssocID="{4FA7DB6D-5856-4F6B-8F1E-5A016E138EFF}" presName="parentText" presStyleLbl="node1" presStyleIdx="0" presStyleCnt="0">
        <dgm:presLayoutVars>
          <dgm:chMax val="0"/>
          <dgm:bulletEnabled val="1"/>
        </dgm:presLayoutVars>
      </dgm:prSet>
      <dgm:spPr/>
      <dgm:t>
        <a:bodyPr/>
        <a:lstStyle/>
        <a:p>
          <a:endParaRPr lang="en-IN"/>
        </a:p>
      </dgm:t>
    </dgm:pt>
    <dgm:pt modelId="{B7A9B758-0613-4AC1-9277-BDD421E47AD9}" type="pres">
      <dgm:prSet presAssocID="{4FA7DB6D-5856-4F6B-8F1E-5A016E138EFF}" presName="parentRect" presStyleLbl="alignNode1" presStyleIdx="0" presStyleCnt="5"/>
      <dgm:spPr/>
      <dgm:t>
        <a:bodyPr/>
        <a:lstStyle/>
        <a:p>
          <a:endParaRPr lang="en-IN"/>
        </a:p>
      </dgm:t>
    </dgm:pt>
    <dgm:pt modelId="{A474433A-F4CB-4FCE-966C-DBDF1BBB4903}" type="pres">
      <dgm:prSet presAssocID="{4FA7DB6D-5856-4F6B-8F1E-5A016E138EFF}" presName="adorn" presStyleLbl="fgAccFollowNode1" presStyleIdx="0" presStyleCnt="5"/>
      <dgm:spPr>
        <a:blipFill rotWithShape="1">
          <a:blip xmlns:r="http://schemas.openxmlformats.org/officeDocument/2006/relationships" r:embed="rId1"/>
          <a:stretch>
            <a:fillRect/>
          </a:stretch>
        </a:blipFill>
        <a:scene3d>
          <a:camera prst="orthographicFront"/>
          <a:lightRig rig="threePt" dir="t"/>
        </a:scene3d>
        <a:sp3d>
          <a:bevelT w="114300" prst="artDeco"/>
        </a:sp3d>
      </dgm:spPr>
    </dgm:pt>
    <dgm:pt modelId="{A78745C4-3855-46B7-BE50-016D397CDBBD}" type="pres">
      <dgm:prSet presAssocID="{122A17B0-A077-4DFD-B7D4-C3142AA94E98}" presName="sibTrans" presStyleLbl="sibTrans2D1" presStyleIdx="0" presStyleCnt="0"/>
      <dgm:spPr/>
      <dgm:t>
        <a:bodyPr/>
        <a:lstStyle/>
        <a:p>
          <a:endParaRPr lang="en-IN"/>
        </a:p>
      </dgm:t>
    </dgm:pt>
    <dgm:pt modelId="{49575186-9B35-4D3A-AEF9-E5E3415EFBE3}" type="pres">
      <dgm:prSet presAssocID="{229DD05D-DB2E-4C4A-B345-6582AE234C9F}" presName="compNode" presStyleCnt="0"/>
      <dgm:spPr>
        <a:scene3d>
          <a:camera prst="orthographicFront"/>
          <a:lightRig rig="threePt" dir="t"/>
        </a:scene3d>
        <a:sp3d>
          <a:bevelT w="114300" prst="artDeco"/>
        </a:sp3d>
      </dgm:spPr>
    </dgm:pt>
    <dgm:pt modelId="{7280F341-15BC-4400-86BE-A1A2AA8894D6}" type="pres">
      <dgm:prSet presAssocID="{229DD05D-DB2E-4C4A-B345-6582AE234C9F}" presName="childRect" presStyleLbl="bgAcc1" presStyleIdx="1" presStyleCnt="5">
        <dgm:presLayoutVars>
          <dgm:bulletEnabled val="1"/>
        </dgm:presLayoutVars>
      </dgm:prSet>
      <dgm:spPr/>
      <dgm:t>
        <a:bodyPr/>
        <a:lstStyle/>
        <a:p>
          <a:endParaRPr lang="en-IN"/>
        </a:p>
      </dgm:t>
    </dgm:pt>
    <dgm:pt modelId="{B54A1677-46C0-4528-BFA0-999B87647627}" type="pres">
      <dgm:prSet presAssocID="{229DD05D-DB2E-4C4A-B345-6582AE234C9F}" presName="parentText" presStyleLbl="node1" presStyleIdx="0" presStyleCnt="0">
        <dgm:presLayoutVars>
          <dgm:chMax val="0"/>
          <dgm:bulletEnabled val="1"/>
        </dgm:presLayoutVars>
      </dgm:prSet>
      <dgm:spPr/>
      <dgm:t>
        <a:bodyPr/>
        <a:lstStyle/>
        <a:p>
          <a:endParaRPr lang="en-IN"/>
        </a:p>
      </dgm:t>
    </dgm:pt>
    <dgm:pt modelId="{2D06F96F-D0D5-4B60-B467-AFA2BC3A0377}" type="pres">
      <dgm:prSet presAssocID="{229DD05D-DB2E-4C4A-B345-6582AE234C9F}" presName="parentRect" presStyleLbl="alignNode1" presStyleIdx="1" presStyleCnt="5"/>
      <dgm:spPr/>
      <dgm:t>
        <a:bodyPr/>
        <a:lstStyle/>
        <a:p>
          <a:endParaRPr lang="en-IN"/>
        </a:p>
      </dgm:t>
    </dgm:pt>
    <dgm:pt modelId="{AD7061D7-07F4-4CBE-934F-453AAED7CF71}" type="pres">
      <dgm:prSet presAssocID="{229DD05D-DB2E-4C4A-B345-6582AE234C9F}" presName="adorn" presStyleLbl="fgAccFollowNode1" presStyleIdx="1" presStyleCnt="5"/>
      <dgm:spPr>
        <a:blipFill rotWithShape="1">
          <a:blip xmlns:r="http://schemas.openxmlformats.org/officeDocument/2006/relationships" r:embed="rId2"/>
          <a:stretch>
            <a:fillRect/>
          </a:stretch>
        </a:blipFill>
        <a:scene3d>
          <a:camera prst="orthographicFront"/>
          <a:lightRig rig="threePt" dir="t"/>
        </a:scene3d>
        <a:sp3d>
          <a:bevelT w="114300" prst="artDeco"/>
        </a:sp3d>
      </dgm:spPr>
    </dgm:pt>
    <dgm:pt modelId="{74D5D82D-22C4-433A-B1BE-19592B5D1721}" type="pres">
      <dgm:prSet presAssocID="{6F781BC8-8603-4BB8-82B8-6D3BDA033517}" presName="sibTrans" presStyleLbl="sibTrans2D1" presStyleIdx="0" presStyleCnt="0"/>
      <dgm:spPr/>
      <dgm:t>
        <a:bodyPr/>
        <a:lstStyle/>
        <a:p>
          <a:endParaRPr lang="en-IN"/>
        </a:p>
      </dgm:t>
    </dgm:pt>
    <dgm:pt modelId="{04DBC48F-90F5-460A-BACD-9A4E8ED7041A}" type="pres">
      <dgm:prSet presAssocID="{5D6A329B-91B9-4016-892E-943D9369EBF3}" presName="compNode" presStyleCnt="0"/>
      <dgm:spPr>
        <a:scene3d>
          <a:camera prst="orthographicFront"/>
          <a:lightRig rig="threePt" dir="t"/>
        </a:scene3d>
        <a:sp3d>
          <a:bevelT w="114300" prst="artDeco"/>
        </a:sp3d>
      </dgm:spPr>
    </dgm:pt>
    <dgm:pt modelId="{5A4AAA32-F7E0-40F9-8ED1-074669474842}" type="pres">
      <dgm:prSet presAssocID="{5D6A329B-91B9-4016-892E-943D9369EBF3}" presName="childRect" presStyleLbl="bgAcc1" presStyleIdx="2" presStyleCnt="5">
        <dgm:presLayoutVars>
          <dgm:bulletEnabled val="1"/>
        </dgm:presLayoutVars>
      </dgm:prSet>
      <dgm:spPr/>
      <dgm:t>
        <a:bodyPr/>
        <a:lstStyle/>
        <a:p>
          <a:endParaRPr lang="en-IN"/>
        </a:p>
      </dgm:t>
    </dgm:pt>
    <dgm:pt modelId="{32762E24-7846-46B2-9B81-1337B44F0C82}" type="pres">
      <dgm:prSet presAssocID="{5D6A329B-91B9-4016-892E-943D9369EBF3}" presName="parentText" presStyleLbl="node1" presStyleIdx="0" presStyleCnt="0">
        <dgm:presLayoutVars>
          <dgm:chMax val="0"/>
          <dgm:bulletEnabled val="1"/>
        </dgm:presLayoutVars>
      </dgm:prSet>
      <dgm:spPr/>
      <dgm:t>
        <a:bodyPr/>
        <a:lstStyle/>
        <a:p>
          <a:endParaRPr lang="en-IN"/>
        </a:p>
      </dgm:t>
    </dgm:pt>
    <dgm:pt modelId="{7CA11B47-488F-409D-A581-DF1F83104F32}" type="pres">
      <dgm:prSet presAssocID="{5D6A329B-91B9-4016-892E-943D9369EBF3}" presName="parentRect" presStyleLbl="alignNode1" presStyleIdx="2" presStyleCnt="5"/>
      <dgm:spPr/>
      <dgm:t>
        <a:bodyPr/>
        <a:lstStyle/>
        <a:p>
          <a:endParaRPr lang="en-IN"/>
        </a:p>
      </dgm:t>
    </dgm:pt>
    <dgm:pt modelId="{E78B9E6B-5E96-40D7-9E3F-3118B487B5F4}" type="pres">
      <dgm:prSet presAssocID="{5D6A329B-91B9-4016-892E-943D9369EBF3}" presName="adorn" presStyleLbl="fgAccFollowNode1" presStyleIdx="2" presStyleCnt="5"/>
      <dgm:spPr>
        <a:blipFill rotWithShape="1">
          <a:blip xmlns:r="http://schemas.openxmlformats.org/officeDocument/2006/relationships" r:embed="rId3"/>
          <a:stretch>
            <a:fillRect/>
          </a:stretch>
        </a:blipFill>
        <a:scene3d>
          <a:camera prst="orthographicFront"/>
          <a:lightRig rig="threePt" dir="t"/>
        </a:scene3d>
        <a:sp3d>
          <a:bevelT w="114300" prst="artDeco"/>
        </a:sp3d>
      </dgm:spPr>
    </dgm:pt>
    <dgm:pt modelId="{C9E773B3-B53D-4BED-AA51-C67CD8D2BD35}" type="pres">
      <dgm:prSet presAssocID="{ED93F7FB-9485-4D2B-AF86-87F5812C7C52}" presName="sibTrans" presStyleLbl="sibTrans2D1" presStyleIdx="0" presStyleCnt="0"/>
      <dgm:spPr/>
      <dgm:t>
        <a:bodyPr/>
        <a:lstStyle/>
        <a:p>
          <a:endParaRPr lang="en-IN"/>
        </a:p>
      </dgm:t>
    </dgm:pt>
    <dgm:pt modelId="{09981E6D-1BC7-4449-9A20-30FF59B7998A}" type="pres">
      <dgm:prSet presAssocID="{D9F845B9-55B7-4B38-ADC8-3B67C0F70811}" presName="compNode" presStyleCnt="0"/>
      <dgm:spPr>
        <a:scene3d>
          <a:camera prst="orthographicFront"/>
          <a:lightRig rig="threePt" dir="t"/>
        </a:scene3d>
        <a:sp3d>
          <a:bevelT w="114300" prst="artDeco"/>
        </a:sp3d>
      </dgm:spPr>
    </dgm:pt>
    <dgm:pt modelId="{96DA9D93-2B39-4F41-8F4F-C4AD5773F6DF}" type="pres">
      <dgm:prSet presAssocID="{D9F845B9-55B7-4B38-ADC8-3B67C0F70811}" presName="childRect" presStyleLbl="bgAcc1" presStyleIdx="3" presStyleCnt="5">
        <dgm:presLayoutVars>
          <dgm:bulletEnabled val="1"/>
        </dgm:presLayoutVars>
      </dgm:prSet>
      <dgm:spPr/>
      <dgm:t>
        <a:bodyPr/>
        <a:lstStyle/>
        <a:p>
          <a:endParaRPr lang="en-IN"/>
        </a:p>
      </dgm:t>
    </dgm:pt>
    <dgm:pt modelId="{490C58C1-43E1-4F17-B5D7-79490D9200E2}" type="pres">
      <dgm:prSet presAssocID="{D9F845B9-55B7-4B38-ADC8-3B67C0F70811}" presName="parentText" presStyleLbl="node1" presStyleIdx="0" presStyleCnt="0">
        <dgm:presLayoutVars>
          <dgm:chMax val="0"/>
          <dgm:bulletEnabled val="1"/>
        </dgm:presLayoutVars>
      </dgm:prSet>
      <dgm:spPr/>
      <dgm:t>
        <a:bodyPr/>
        <a:lstStyle/>
        <a:p>
          <a:endParaRPr lang="en-IN"/>
        </a:p>
      </dgm:t>
    </dgm:pt>
    <dgm:pt modelId="{05ED889E-BB80-47AD-8A6F-A19C43476330}" type="pres">
      <dgm:prSet presAssocID="{D9F845B9-55B7-4B38-ADC8-3B67C0F70811}" presName="parentRect" presStyleLbl="alignNode1" presStyleIdx="3" presStyleCnt="5"/>
      <dgm:spPr/>
      <dgm:t>
        <a:bodyPr/>
        <a:lstStyle/>
        <a:p>
          <a:endParaRPr lang="en-IN"/>
        </a:p>
      </dgm:t>
    </dgm:pt>
    <dgm:pt modelId="{8EAD9416-FCC4-4464-A454-CDF3032272B2}" type="pres">
      <dgm:prSet presAssocID="{D9F845B9-55B7-4B38-ADC8-3B67C0F70811}" presName="adorn" presStyleLbl="fgAccFollowNode1" presStyleIdx="3" presStyleCnt="5"/>
      <dgm:spPr>
        <a:blipFill rotWithShape="1">
          <a:blip xmlns:r="http://schemas.openxmlformats.org/officeDocument/2006/relationships" r:embed="rId4"/>
          <a:stretch>
            <a:fillRect/>
          </a:stretch>
        </a:blipFill>
        <a:scene3d>
          <a:camera prst="orthographicFront"/>
          <a:lightRig rig="threePt" dir="t"/>
        </a:scene3d>
        <a:sp3d>
          <a:bevelT w="114300" prst="artDeco"/>
        </a:sp3d>
      </dgm:spPr>
    </dgm:pt>
    <dgm:pt modelId="{21E76369-1629-40B5-B54E-DA55318500FD}" type="pres">
      <dgm:prSet presAssocID="{A00BA948-346D-4B52-A299-C9C9BD9FA502}" presName="sibTrans" presStyleLbl="sibTrans2D1" presStyleIdx="0" presStyleCnt="0"/>
      <dgm:spPr/>
      <dgm:t>
        <a:bodyPr/>
        <a:lstStyle/>
        <a:p>
          <a:endParaRPr lang="en-IN"/>
        </a:p>
      </dgm:t>
    </dgm:pt>
    <dgm:pt modelId="{98966DB1-DE55-4AB3-9BCF-18075B4FE74F}" type="pres">
      <dgm:prSet presAssocID="{23B54779-BA5F-40E4-ABE2-7104BC13A00D}" presName="compNode" presStyleCnt="0"/>
      <dgm:spPr>
        <a:scene3d>
          <a:camera prst="orthographicFront"/>
          <a:lightRig rig="threePt" dir="t"/>
        </a:scene3d>
        <a:sp3d>
          <a:bevelT w="114300" prst="artDeco"/>
        </a:sp3d>
      </dgm:spPr>
    </dgm:pt>
    <dgm:pt modelId="{765DA98C-519D-4EFD-BD85-3D710E7874FA}" type="pres">
      <dgm:prSet presAssocID="{23B54779-BA5F-40E4-ABE2-7104BC13A00D}" presName="childRect" presStyleLbl="bgAcc1" presStyleIdx="4" presStyleCnt="5">
        <dgm:presLayoutVars>
          <dgm:bulletEnabled val="1"/>
        </dgm:presLayoutVars>
      </dgm:prSet>
      <dgm:spPr/>
      <dgm:t>
        <a:bodyPr/>
        <a:lstStyle/>
        <a:p>
          <a:endParaRPr lang="en-IN"/>
        </a:p>
      </dgm:t>
    </dgm:pt>
    <dgm:pt modelId="{513A4942-35C5-4F18-9E1F-B192BDF0A288}" type="pres">
      <dgm:prSet presAssocID="{23B54779-BA5F-40E4-ABE2-7104BC13A00D}" presName="parentText" presStyleLbl="node1" presStyleIdx="0" presStyleCnt="0">
        <dgm:presLayoutVars>
          <dgm:chMax val="0"/>
          <dgm:bulletEnabled val="1"/>
        </dgm:presLayoutVars>
      </dgm:prSet>
      <dgm:spPr/>
      <dgm:t>
        <a:bodyPr/>
        <a:lstStyle/>
        <a:p>
          <a:endParaRPr lang="en-IN"/>
        </a:p>
      </dgm:t>
    </dgm:pt>
    <dgm:pt modelId="{BED3885C-B428-48D4-9991-B09B3E9EF1EF}" type="pres">
      <dgm:prSet presAssocID="{23B54779-BA5F-40E4-ABE2-7104BC13A00D}" presName="parentRect" presStyleLbl="alignNode1" presStyleIdx="4" presStyleCnt="5"/>
      <dgm:spPr/>
      <dgm:t>
        <a:bodyPr/>
        <a:lstStyle/>
        <a:p>
          <a:endParaRPr lang="en-IN"/>
        </a:p>
      </dgm:t>
    </dgm:pt>
    <dgm:pt modelId="{20B91C42-46A0-4A1B-B15C-6F80002888F8}" type="pres">
      <dgm:prSet presAssocID="{23B54779-BA5F-40E4-ABE2-7104BC13A00D}" presName="adorn" presStyleLbl="fgAccFollowNode1" presStyleIdx="4" presStyleCnt="5"/>
      <dgm:spPr>
        <a:blipFill rotWithShape="1">
          <a:blip xmlns:r="http://schemas.openxmlformats.org/officeDocument/2006/relationships" r:embed="rId5"/>
          <a:stretch>
            <a:fillRect/>
          </a:stretch>
        </a:blipFill>
        <a:scene3d>
          <a:camera prst="orthographicFront"/>
          <a:lightRig rig="threePt" dir="t"/>
        </a:scene3d>
        <a:sp3d>
          <a:bevelT w="114300" prst="artDeco"/>
        </a:sp3d>
      </dgm:spPr>
    </dgm:pt>
  </dgm:ptLst>
  <dgm:cxnLst>
    <dgm:cxn modelId="{0828E97D-B8F7-4EFB-A58A-9EED0E6FC6F6}" srcId="{AAAB1421-9867-45E1-9B19-B65BAD8B9E2F}" destId="{229DD05D-DB2E-4C4A-B345-6582AE234C9F}" srcOrd="1" destOrd="0" parTransId="{8D1161AD-740F-4699-A86F-CBBF19BBC975}" sibTransId="{6F781BC8-8603-4BB8-82B8-6D3BDA033517}"/>
    <dgm:cxn modelId="{AAE3F333-FAA5-4A05-9A45-ECC1667D207D}" srcId="{229DD05D-DB2E-4C4A-B345-6582AE234C9F}" destId="{63B00D52-F226-4F2E-B472-4C3579A3E611}" srcOrd="0" destOrd="0" parTransId="{FF2EE8F8-1FB3-41F1-98BE-62DD36919EBE}" sibTransId="{55978B61-3181-4652-B6B7-6CEBA70324D3}"/>
    <dgm:cxn modelId="{C2D32E3B-8987-4297-8160-D5A841CB88CF}" srcId="{5D6A329B-91B9-4016-892E-943D9369EBF3}" destId="{00699FCC-9703-4144-B0F0-815F51927714}" srcOrd="0" destOrd="0" parTransId="{AAC568E9-9813-455A-865B-4D3BAB3CE8AE}" sibTransId="{6F50086A-FD6C-486E-9689-902B29DFDC1A}"/>
    <dgm:cxn modelId="{BF5BD141-A405-41D4-872F-B5B65A48E5AA}" type="presOf" srcId="{229DD05D-DB2E-4C4A-B345-6582AE234C9F}" destId="{2D06F96F-D0D5-4B60-B467-AFA2BC3A0377}" srcOrd="1" destOrd="0" presId="urn:microsoft.com/office/officeart/2005/8/layout/bList2#1"/>
    <dgm:cxn modelId="{DD6F881D-8D5B-4925-B7F1-91734F320176}" type="presOf" srcId="{D9F845B9-55B7-4B38-ADC8-3B67C0F70811}" destId="{05ED889E-BB80-47AD-8A6F-A19C43476330}" srcOrd="1" destOrd="0" presId="urn:microsoft.com/office/officeart/2005/8/layout/bList2#1"/>
    <dgm:cxn modelId="{1FE059EE-F06E-4144-A22E-4BE7DD6D837F}" srcId="{AAAB1421-9867-45E1-9B19-B65BAD8B9E2F}" destId="{4FA7DB6D-5856-4F6B-8F1E-5A016E138EFF}" srcOrd="0" destOrd="0" parTransId="{801FD73F-3EAA-43DC-BDD3-43D592F401ED}" sibTransId="{122A17B0-A077-4DFD-B7D4-C3142AA94E98}"/>
    <dgm:cxn modelId="{DC57A661-3C11-44E2-8D05-BA142773609B}" type="presOf" srcId="{229DD05D-DB2E-4C4A-B345-6582AE234C9F}" destId="{B54A1677-46C0-4528-BFA0-999B87647627}" srcOrd="0" destOrd="0" presId="urn:microsoft.com/office/officeart/2005/8/layout/bList2#1"/>
    <dgm:cxn modelId="{03D0EF89-CA95-4DDF-BDD9-E985F2F169EA}" type="presOf" srcId="{122A17B0-A077-4DFD-B7D4-C3142AA94E98}" destId="{A78745C4-3855-46B7-BE50-016D397CDBBD}" srcOrd="0" destOrd="0" presId="urn:microsoft.com/office/officeart/2005/8/layout/bList2#1"/>
    <dgm:cxn modelId="{86DCFA20-EAC4-4862-9136-946A9073ABF5}" type="presOf" srcId="{D9F845B9-55B7-4B38-ADC8-3B67C0F70811}" destId="{490C58C1-43E1-4F17-B5D7-79490D9200E2}" srcOrd="0" destOrd="0" presId="urn:microsoft.com/office/officeart/2005/8/layout/bList2#1"/>
    <dgm:cxn modelId="{2B7F6222-E425-41BB-B232-8CFBBF50A42F}" type="presOf" srcId="{5D6A329B-91B9-4016-892E-943D9369EBF3}" destId="{32762E24-7846-46B2-9B81-1337B44F0C82}" srcOrd="0" destOrd="0" presId="urn:microsoft.com/office/officeart/2005/8/layout/bList2#1"/>
    <dgm:cxn modelId="{50DB2ED1-02BA-42F4-BC18-89823E759043}" type="presOf" srcId="{ED93F7FB-9485-4D2B-AF86-87F5812C7C52}" destId="{C9E773B3-B53D-4BED-AA51-C67CD8D2BD35}" srcOrd="0" destOrd="0" presId="urn:microsoft.com/office/officeart/2005/8/layout/bList2#1"/>
    <dgm:cxn modelId="{CD6E5C35-673D-4E43-8D4B-F00762202B25}" type="presOf" srcId="{4FA7DB6D-5856-4F6B-8F1E-5A016E138EFF}" destId="{B7A9B758-0613-4AC1-9277-BDD421E47AD9}" srcOrd="1" destOrd="0" presId="urn:microsoft.com/office/officeart/2005/8/layout/bList2#1"/>
    <dgm:cxn modelId="{979428AE-CFB8-4D18-ABB6-9014CFD6843A}" srcId="{AAAB1421-9867-45E1-9B19-B65BAD8B9E2F}" destId="{5D6A329B-91B9-4016-892E-943D9369EBF3}" srcOrd="2" destOrd="0" parTransId="{C09DED1A-48DF-4612-AA88-6C6B25D6F00B}" sibTransId="{ED93F7FB-9485-4D2B-AF86-87F5812C7C52}"/>
    <dgm:cxn modelId="{CE67CB81-AA7C-433F-B3FB-CB779299FEEA}" type="presOf" srcId="{AAAB1421-9867-45E1-9B19-B65BAD8B9E2F}" destId="{45CF9F58-DAF6-472B-9778-BF0DDC1FC918}" srcOrd="0" destOrd="0" presId="urn:microsoft.com/office/officeart/2005/8/layout/bList2#1"/>
    <dgm:cxn modelId="{B4051E9D-1E78-4CD8-A0F5-6239465798A1}" type="presOf" srcId="{70723E8C-B9C5-48FF-BC35-324581EDA448}" destId="{765DA98C-519D-4EFD-BD85-3D710E7874FA}" srcOrd="0" destOrd="0" presId="urn:microsoft.com/office/officeart/2005/8/layout/bList2#1"/>
    <dgm:cxn modelId="{364B20BD-827D-4DE1-9B6B-0514875FD79A}" type="presOf" srcId="{63B00D52-F226-4F2E-B472-4C3579A3E611}" destId="{7280F341-15BC-4400-86BE-A1A2AA8894D6}" srcOrd="0" destOrd="0" presId="urn:microsoft.com/office/officeart/2005/8/layout/bList2#1"/>
    <dgm:cxn modelId="{464B9242-72EE-4D57-93A3-6CB5F8F9C96F}" type="presOf" srcId="{3C4362D5-50C0-4F2A-AFDA-D75A11E4CEEE}" destId="{96DA9D93-2B39-4F41-8F4F-C4AD5773F6DF}" srcOrd="0" destOrd="0" presId="urn:microsoft.com/office/officeart/2005/8/layout/bList2#1"/>
    <dgm:cxn modelId="{06455891-18D5-430D-8DF6-F0B2E1851D11}" srcId="{AAAB1421-9867-45E1-9B19-B65BAD8B9E2F}" destId="{D9F845B9-55B7-4B38-ADC8-3B67C0F70811}" srcOrd="3" destOrd="0" parTransId="{F8A6E681-73F3-46C5-A9B0-DF954B64C06C}" sibTransId="{A00BA948-346D-4B52-A299-C9C9BD9FA502}"/>
    <dgm:cxn modelId="{81EFC278-C5A6-475A-975D-DB88A16A79AA}" type="presOf" srcId="{DD293E4A-3E33-494F-8748-9C75F45CDE7E}" destId="{3A4D4BB0-2744-4AD2-8AE0-1FD43F959E5B}" srcOrd="0" destOrd="0" presId="urn:microsoft.com/office/officeart/2005/8/layout/bList2#1"/>
    <dgm:cxn modelId="{64ACB062-F478-41DC-932E-BFD802E0E5DC}" srcId="{AAAB1421-9867-45E1-9B19-B65BAD8B9E2F}" destId="{23B54779-BA5F-40E4-ABE2-7104BC13A00D}" srcOrd="4" destOrd="0" parTransId="{38579195-C6BD-4461-AEEA-1EBEB09433F1}" sibTransId="{9B56C7AA-58BB-4DE7-9456-B0798DECCBC1}"/>
    <dgm:cxn modelId="{F36667F5-907A-46EC-A3D6-7A9A3E94F989}" srcId="{4FA7DB6D-5856-4F6B-8F1E-5A016E138EFF}" destId="{DD293E4A-3E33-494F-8748-9C75F45CDE7E}" srcOrd="0" destOrd="0" parTransId="{C9FDAC2D-040A-4B91-9ADE-592F7FC46206}" sibTransId="{631366F6-2E52-4A21-AD46-A1AF24FFA44C}"/>
    <dgm:cxn modelId="{3743B983-64B1-47F4-A87F-A16A4D3AA798}" type="presOf" srcId="{4FA7DB6D-5856-4F6B-8F1E-5A016E138EFF}" destId="{9DE0BF63-B4D9-4F2B-99A6-AC7901025DDD}" srcOrd="0" destOrd="0" presId="urn:microsoft.com/office/officeart/2005/8/layout/bList2#1"/>
    <dgm:cxn modelId="{A7F7AC32-7031-465A-BA70-72E7756C0F73}" srcId="{D9F845B9-55B7-4B38-ADC8-3B67C0F70811}" destId="{3C4362D5-50C0-4F2A-AFDA-D75A11E4CEEE}" srcOrd="0" destOrd="0" parTransId="{2F901D1F-9D5C-439C-A888-13E45DBF76EE}" sibTransId="{DAA94586-E393-4D30-BA44-004C4FCB8E8E}"/>
    <dgm:cxn modelId="{9F6BB142-04C6-4F57-980F-8760C62850B2}" type="presOf" srcId="{6F781BC8-8603-4BB8-82B8-6D3BDA033517}" destId="{74D5D82D-22C4-433A-B1BE-19592B5D1721}" srcOrd="0" destOrd="0" presId="urn:microsoft.com/office/officeart/2005/8/layout/bList2#1"/>
    <dgm:cxn modelId="{62952D4E-6AE8-4B4C-8799-749A1208DC61}" type="presOf" srcId="{A00BA948-346D-4B52-A299-C9C9BD9FA502}" destId="{21E76369-1629-40B5-B54E-DA55318500FD}" srcOrd="0" destOrd="0" presId="urn:microsoft.com/office/officeart/2005/8/layout/bList2#1"/>
    <dgm:cxn modelId="{DB38EF4E-48AA-446D-A257-D0703C766448}" type="presOf" srcId="{23B54779-BA5F-40E4-ABE2-7104BC13A00D}" destId="{513A4942-35C5-4F18-9E1F-B192BDF0A288}" srcOrd="0" destOrd="0" presId="urn:microsoft.com/office/officeart/2005/8/layout/bList2#1"/>
    <dgm:cxn modelId="{9BB89576-5758-46E5-9B65-D914B75F1894}" type="presOf" srcId="{23B54779-BA5F-40E4-ABE2-7104BC13A00D}" destId="{BED3885C-B428-48D4-9991-B09B3E9EF1EF}" srcOrd="1" destOrd="0" presId="urn:microsoft.com/office/officeart/2005/8/layout/bList2#1"/>
    <dgm:cxn modelId="{89A5ED28-7F07-426B-AD78-D7F8FBA09E02}" type="presOf" srcId="{00699FCC-9703-4144-B0F0-815F51927714}" destId="{5A4AAA32-F7E0-40F9-8ED1-074669474842}" srcOrd="0" destOrd="0" presId="urn:microsoft.com/office/officeart/2005/8/layout/bList2#1"/>
    <dgm:cxn modelId="{C99C7307-1647-45D4-AF13-17937DA10033}" type="presOf" srcId="{5D6A329B-91B9-4016-892E-943D9369EBF3}" destId="{7CA11B47-488F-409D-A581-DF1F83104F32}" srcOrd="1" destOrd="0" presId="urn:microsoft.com/office/officeart/2005/8/layout/bList2#1"/>
    <dgm:cxn modelId="{23E0CEA2-87FC-4703-A7FD-12DAFD306B6D}" srcId="{23B54779-BA5F-40E4-ABE2-7104BC13A00D}" destId="{70723E8C-B9C5-48FF-BC35-324581EDA448}" srcOrd="0" destOrd="0" parTransId="{3CB4D4D2-6F1E-44A8-87F5-D4452BDA934B}" sibTransId="{EC44BD83-ED67-4CC5-BB52-B97AC0DB8700}"/>
    <dgm:cxn modelId="{CBEA57AD-408D-4187-A5FA-1EE787167332}" type="presParOf" srcId="{45CF9F58-DAF6-472B-9778-BF0DDC1FC918}" destId="{E9CF73A6-8844-4F77-A774-49C02730AC1B}" srcOrd="0" destOrd="0" presId="urn:microsoft.com/office/officeart/2005/8/layout/bList2#1"/>
    <dgm:cxn modelId="{D9E0B0B2-BAC3-480E-857E-1FDD3E0CEF0A}" type="presParOf" srcId="{E9CF73A6-8844-4F77-A774-49C02730AC1B}" destId="{3A4D4BB0-2744-4AD2-8AE0-1FD43F959E5B}" srcOrd="0" destOrd="0" presId="urn:microsoft.com/office/officeart/2005/8/layout/bList2#1"/>
    <dgm:cxn modelId="{3D1B0C5C-CFEF-43FE-A05D-A08DF687C5D3}" type="presParOf" srcId="{E9CF73A6-8844-4F77-A774-49C02730AC1B}" destId="{9DE0BF63-B4D9-4F2B-99A6-AC7901025DDD}" srcOrd="1" destOrd="0" presId="urn:microsoft.com/office/officeart/2005/8/layout/bList2#1"/>
    <dgm:cxn modelId="{BCB0134C-9DFA-45D4-AB91-E2748CCE0491}" type="presParOf" srcId="{E9CF73A6-8844-4F77-A774-49C02730AC1B}" destId="{B7A9B758-0613-4AC1-9277-BDD421E47AD9}" srcOrd="2" destOrd="0" presId="urn:microsoft.com/office/officeart/2005/8/layout/bList2#1"/>
    <dgm:cxn modelId="{259070DC-808C-4041-8113-64F8EA31CB11}" type="presParOf" srcId="{E9CF73A6-8844-4F77-A774-49C02730AC1B}" destId="{A474433A-F4CB-4FCE-966C-DBDF1BBB4903}" srcOrd="3" destOrd="0" presId="urn:microsoft.com/office/officeart/2005/8/layout/bList2#1"/>
    <dgm:cxn modelId="{2AF2A560-DD45-4658-A6AA-36C7F7DF2933}" type="presParOf" srcId="{45CF9F58-DAF6-472B-9778-BF0DDC1FC918}" destId="{A78745C4-3855-46B7-BE50-016D397CDBBD}" srcOrd="1" destOrd="0" presId="urn:microsoft.com/office/officeart/2005/8/layout/bList2#1"/>
    <dgm:cxn modelId="{D78BC8C7-C639-4D7F-9423-1AC15EE9E99C}" type="presParOf" srcId="{45CF9F58-DAF6-472B-9778-BF0DDC1FC918}" destId="{49575186-9B35-4D3A-AEF9-E5E3415EFBE3}" srcOrd="2" destOrd="0" presId="urn:microsoft.com/office/officeart/2005/8/layout/bList2#1"/>
    <dgm:cxn modelId="{27EF71EF-849D-45A4-8D00-46741FFA2A9E}" type="presParOf" srcId="{49575186-9B35-4D3A-AEF9-E5E3415EFBE3}" destId="{7280F341-15BC-4400-86BE-A1A2AA8894D6}" srcOrd="0" destOrd="0" presId="urn:microsoft.com/office/officeart/2005/8/layout/bList2#1"/>
    <dgm:cxn modelId="{70E75816-421C-4C7A-A2BD-3FD2016BB23C}" type="presParOf" srcId="{49575186-9B35-4D3A-AEF9-E5E3415EFBE3}" destId="{B54A1677-46C0-4528-BFA0-999B87647627}" srcOrd="1" destOrd="0" presId="urn:microsoft.com/office/officeart/2005/8/layout/bList2#1"/>
    <dgm:cxn modelId="{79D7BBFC-4BCB-4107-9A80-04ABC2E88D66}" type="presParOf" srcId="{49575186-9B35-4D3A-AEF9-E5E3415EFBE3}" destId="{2D06F96F-D0D5-4B60-B467-AFA2BC3A0377}" srcOrd="2" destOrd="0" presId="urn:microsoft.com/office/officeart/2005/8/layout/bList2#1"/>
    <dgm:cxn modelId="{C2720CE9-15E7-4B8D-AB36-21C2DCC9BDEA}" type="presParOf" srcId="{49575186-9B35-4D3A-AEF9-E5E3415EFBE3}" destId="{AD7061D7-07F4-4CBE-934F-453AAED7CF71}" srcOrd="3" destOrd="0" presId="urn:microsoft.com/office/officeart/2005/8/layout/bList2#1"/>
    <dgm:cxn modelId="{006E0709-C0DE-47C8-B16E-1F688629C5A2}" type="presParOf" srcId="{45CF9F58-DAF6-472B-9778-BF0DDC1FC918}" destId="{74D5D82D-22C4-433A-B1BE-19592B5D1721}" srcOrd="3" destOrd="0" presId="urn:microsoft.com/office/officeart/2005/8/layout/bList2#1"/>
    <dgm:cxn modelId="{899C607E-C497-4526-82F7-8B10F9733CC0}" type="presParOf" srcId="{45CF9F58-DAF6-472B-9778-BF0DDC1FC918}" destId="{04DBC48F-90F5-460A-BACD-9A4E8ED7041A}" srcOrd="4" destOrd="0" presId="urn:microsoft.com/office/officeart/2005/8/layout/bList2#1"/>
    <dgm:cxn modelId="{940F78C0-9A5D-41D6-B4DC-394A82E14F93}" type="presParOf" srcId="{04DBC48F-90F5-460A-BACD-9A4E8ED7041A}" destId="{5A4AAA32-F7E0-40F9-8ED1-074669474842}" srcOrd="0" destOrd="0" presId="urn:microsoft.com/office/officeart/2005/8/layout/bList2#1"/>
    <dgm:cxn modelId="{2398B488-D691-44EB-B8A3-55A46E0D2036}" type="presParOf" srcId="{04DBC48F-90F5-460A-BACD-9A4E8ED7041A}" destId="{32762E24-7846-46B2-9B81-1337B44F0C82}" srcOrd="1" destOrd="0" presId="urn:microsoft.com/office/officeart/2005/8/layout/bList2#1"/>
    <dgm:cxn modelId="{2B8F268F-E16E-4B37-91C5-18E27F11A1FE}" type="presParOf" srcId="{04DBC48F-90F5-460A-BACD-9A4E8ED7041A}" destId="{7CA11B47-488F-409D-A581-DF1F83104F32}" srcOrd="2" destOrd="0" presId="urn:microsoft.com/office/officeart/2005/8/layout/bList2#1"/>
    <dgm:cxn modelId="{DCE93917-B8D0-4D2D-8566-A568E3DB101D}" type="presParOf" srcId="{04DBC48F-90F5-460A-BACD-9A4E8ED7041A}" destId="{E78B9E6B-5E96-40D7-9E3F-3118B487B5F4}" srcOrd="3" destOrd="0" presId="urn:microsoft.com/office/officeart/2005/8/layout/bList2#1"/>
    <dgm:cxn modelId="{A969AE28-03D7-40A4-A07B-38C51DD64C46}" type="presParOf" srcId="{45CF9F58-DAF6-472B-9778-BF0DDC1FC918}" destId="{C9E773B3-B53D-4BED-AA51-C67CD8D2BD35}" srcOrd="5" destOrd="0" presId="urn:microsoft.com/office/officeart/2005/8/layout/bList2#1"/>
    <dgm:cxn modelId="{339C1B8A-D0FD-42C5-8676-47DCB48274BB}" type="presParOf" srcId="{45CF9F58-DAF6-472B-9778-BF0DDC1FC918}" destId="{09981E6D-1BC7-4449-9A20-30FF59B7998A}" srcOrd="6" destOrd="0" presId="urn:microsoft.com/office/officeart/2005/8/layout/bList2#1"/>
    <dgm:cxn modelId="{FC6EBFB6-AFB1-46E4-98D7-591E87071027}" type="presParOf" srcId="{09981E6D-1BC7-4449-9A20-30FF59B7998A}" destId="{96DA9D93-2B39-4F41-8F4F-C4AD5773F6DF}" srcOrd="0" destOrd="0" presId="urn:microsoft.com/office/officeart/2005/8/layout/bList2#1"/>
    <dgm:cxn modelId="{2FBB6FDA-934D-43C5-886B-E016F451FB04}" type="presParOf" srcId="{09981E6D-1BC7-4449-9A20-30FF59B7998A}" destId="{490C58C1-43E1-4F17-B5D7-79490D9200E2}" srcOrd="1" destOrd="0" presId="urn:microsoft.com/office/officeart/2005/8/layout/bList2#1"/>
    <dgm:cxn modelId="{F50726FE-1860-4264-81CC-6898BFCF1F6B}" type="presParOf" srcId="{09981E6D-1BC7-4449-9A20-30FF59B7998A}" destId="{05ED889E-BB80-47AD-8A6F-A19C43476330}" srcOrd="2" destOrd="0" presId="urn:microsoft.com/office/officeart/2005/8/layout/bList2#1"/>
    <dgm:cxn modelId="{3C862753-ACA4-432C-BC9F-225EC3FC90FF}" type="presParOf" srcId="{09981E6D-1BC7-4449-9A20-30FF59B7998A}" destId="{8EAD9416-FCC4-4464-A454-CDF3032272B2}" srcOrd="3" destOrd="0" presId="urn:microsoft.com/office/officeart/2005/8/layout/bList2#1"/>
    <dgm:cxn modelId="{169BF945-7CFF-46E4-A00F-2E530ABA93DA}" type="presParOf" srcId="{45CF9F58-DAF6-472B-9778-BF0DDC1FC918}" destId="{21E76369-1629-40B5-B54E-DA55318500FD}" srcOrd="7" destOrd="0" presId="urn:microsoft.com/office/officeart/2005/8/layout/bList2#1"/>
    <dgm:cxn modelId="{072E92E2-39AD-40F5-8E3C-5269C854CA2F}" type="presParOf" srcId="{45CF9F58-DAF6-472B-9778-BF0DDC1FC918}" destId="{98966DB1-DE55-4AB3-9BCF-18075B4FE74F}" srcOrd="8" destOrd="0" presId="urn:microsoft.com/office/officeart/2005/8/layout/bList2#1"/>
    <dgm:cxn modelId="{69CB4BE8-CCC1-4DD1-8FFB-561DA7ACC759}" type="presParOf" srcId="{98966DB1-DE55-4AB3-9BCF-18075B4FE74F}" destId="{765DA98C-519D-4EFD-BD85-3D710E7874FA}" srcOrd="0" destOrd="0" presId="urn:microsoft.com/office/officeart/2005/8/layout/bList2#1"/>
    <dgm:cxn modelId="{15BBB31D-ACDC-4E59-99A1-14988373E56E}" type="presParOf" srcId="{98966DB1-DE55-4AB3-9BCF-18075B4FE74F}" destId="{513A4942-35C5-4F18-9E1F-B192BDF0A288}" srcOrd="1" destOrd="0" presId="urn:microsoft.com/office/officeart/2005/8/layout/bList2#1"/>
    <dgm:cxn modelId="{5ABAC984-2E72-4C8B-A371-F59125D87BCC}" type="presParOf" srcId="{98966DB1-DE55-4AB3-9BCF-18075B4FE74F}" destId="{BED3885C-B428-48D4-9991-B09B3E9EF1EF}" srcOrd="2" destOrd="0" presId="urn:microsoft.com/office/officeart/2005/8/layout/bList2#1"/>
    <dgm:cxn modelId="{EFB28F7E-C793-413F-A61F-D0A579FA1F33}" type="presParOf" srcId="{98966DB1-DE55-4AB3-9BCF-18075B4FE74F}" destId="{20B91C42-46A0-4A1B-B15C-6F80002888F8}" srcOrd="3" destOrd="0" presId="urn:microsoft.com/office/officeart/2005/8/layout/bList2#1"/>
  </dgm:cxnLst>
  <dgm:bg>
    <a:effectLst>
      <a:outerShdw blurRad="50800" dist="38100" dir="2700000" algn="tl" rotWithShape="0">
        <a:prstClr val="black">
          <a:alpha val="40000"/>
        </a:prstClr>
      </a:outerShdw>
      <a:softEdge rad="12700"/>
    </a:effectLst>
  </dgm:bg>
  <dgm:whole>
    <a:ln>
      <a:noFill/>
    </a:ln>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749ED4C-2963-4B74-83B9-DBC811331713}" type="doc">
      <dgm:prSet loTypeId="urn:microsoft.com/office/officeart/2005/8/layout/process1" loCatId="process" qsTypeId="urn:microsoft.com/office/officeart/2005/8/quickstyle/3d2" qsCatId="3D" csTypeId="urn:microsoft.com/office/officeart/2005/8/colors/accent3_2" csCatId="accent3"/>
      <dgm:spPr/>
      <dgm:t>
        <a:bodyPr/>
        <a:lstStyle/>
        <a:p>
          <a:endParaRPr lang="en-IN"/>
        </a:p>
      </dgm:t>
    </dgm:pt>
    <dgm:pt modelId="{51C716F4-4BEE-4BB3-8E21-00583A195E78}">
      <dgm:prSet/>
      <dgm:spPr/>
      <dgm:t>
        <a:bodyPr/>
        <a:lstStyle/>
        <a:p>
          <a:pPr rtl="0"/>
          <a:r>
            <a:rPr lang="en-US" smtClean="0">
              <a:solidFill>
                <a:schemeClr val="tx1"/>
              </a:solidFill>
            </a:rPr>
            <a:t>Classification of Joint product byproduct shall be based on the sale/relisable value.</a:t>
          </a:r>
          <a:endParaRPr lang="en-IN">
            <a:solidFill>
              <a:schemeClr val="tx1"/>
            </a:solidFill>
          </a:endParaRPr>
        </a:p>
      </dgm:t>
    </dgm:pt>
    <dgm:pt modelId="{5D144915-D9BD-4DCE-AEDD-431C9DEE1A69}" type="parTrans" cxnId="{6DDD9EA6-D390-48A0-84A4-2716EC0B8A52}">
      <dgm:prSet/>
      <dgm:spPr/>
      <dgm:t>
        <a:bodyPr/>
        <a:lstStyle/>
        <a:p>
          <a:endParaRPr lang="en-IN"/>
        </a:p>
      </dgm:t>
    </dgm:pt>
    <dgm:pt modelId="{8D2DD1FF-0C9E-4199-A416-B5FAC733DAD4}" type="sibTrans" cxnId="{6DDD9EA6-D390-48A0-84A4-2716EC0B8A52}">
      <dgm:prSet/>
      <dgm:spPr/>
      <dgm:t>
        <a:bodyPr/>
        <a:lstStyle/>
        <a:p>
          <a:endParaRPr lang="en-IN"/>
        </a:p>
      </dgm:t>
    </dgm:pt>
    <dgm:pt modelId="{1E29CC75-4C95-4291-9C44-40E30C9E4318}">
      <dgm:prSet/>
      <dgm:spPr/>
      <dgm:t>
        <a:bodyPr/>
        <a:lstStyle/>
        <a:p>
          <a:pPr rtl="0"/>
          <a:r>
            <a:rPr lang="en-US" smtClean="0">
              <a:solidFill>
                <a:schemeClr val="tx1"/>
              </a:solidFill>
            </a:rPr>
            <a:t>Joint Product Byproduct, Main product shall arise from the process only.</a:t>
          </a:r>
          <a:endParaRPr lang="en-IN">
            <a:solidFill>
              <a:schemeClr val="tx1"/>
            </a:solidFill>
          </a:endParaRPr>
        </a:p>
      </dgm:t>
    </dgm:pt>
    <dgm:pt modelId="{9C513F87-6445-4735-823A-AB74E14906AC}" type="parTrans" cxnId="{FC9F8F0A-7FEC-4CDB-8C7F-2FFF74B0044F}">
      <dgm:prSet/>
      <dgm:spPr/>
      <dgm:t>
        <a:bodyPr/>
        <a:lstStyle/>
        <a:p>
          <a:endParaRPr lang="en-IN"/>
        </a:p>
      </dgm:t>
    </dgm:pt>
    <dgm:pt modelId="{FF96E7D7-DC87-4A9F-8F79-C334F715BAE9}" type="sibTrans" cxnId="{FC9F8F0A-7FEC-4CDB-8C7F-2FFF74B0044F}">
      <dgm:prSet/>
      <dgm:spPr/>
      <dgm:t>
        <a:bodyPr/>
        <a:lstStyle/>
        <a:p>
          <a:endParaRPr lang="en-IN"/>
        </a:p>
      </dgm:t>
    </dgm:pt>
    <dgm:pt modelId="{4C6148DA-35F7-4F53-9FF9-3A4B57DD2FAB}">
      <dgm:prSet/>
      <dgm:spPr/>
      <dgm:t>
        <a:bodyPr/>
        <a:lstStyle/>
        <a:p>
          <a:pPr rtl="0"/>
          <a:r>
            <a:rPr lang="en-US" smtClean="0">
              <a:solidFill>
                <a:schemeClr val="tx1"/>
              </a:solidFill>
            </a:rPr>
            <a:t>This is applicable for process industry only.</a:t>
          </a:r>
          <a:endParaRPr lang="en-IN">
            <a:solidFill>
              <a:schemeClr val="tx1"/>
            </a:solidFill>
          </a:endParaRPr>
        </a:p>
      </dgm:t>
    </dgm:pt>
    <dgm:pt modelId="{970AD8EC-B9FD-425C-8559-C5F27C9F09C8}" type="parTrans" cxnId="{7556D32A-91B6-4739-903D-C22E0D2B597E}">
      <dgm:prSet/>
      <dgm:spPr/>
      <dgm:t>
        <a:bodyPr/>
        <a:lstStyle/>
        <a:p>
          <a:endParaRPr lang="en-IN"/>
        </a:p>
      </dgm:t>
    </dgm:pt>
    <dgm:pt modelId="{765D4B9A-79C9-47DF-9ADD-AAA46F19A3C8}" type="sibTrans" cxnId="{7556D32A-91B6-4739-903D-C22E0D2B597E}">
      <dgm:prSet/>
      <dgm:spPr/>
      <dgm:t>
        <a:bodyPr/>
        <a:lstStyle/>
        <a:p>
          <a:endParaRPr lang="en-IN"/>
        </a:p>
      </dgm:t>
    </dgm:pt>
    <dgm:pt modelId="{51FDF702-0989-447C-839A-B7514ACEA27D}">
      <dgm:prSet/>
      <dgm:spPr/>
      <dgm:t>
        <a:bodyPr/>
        <a:lstStyle/>
        <a:p>
          <a:pPr rtl="0"/>
          <a:r>
            <a:rPr lang="en-US" smtClean="0">
              <a:solidFill>
                <a:schemeClr val="tx1"/>
              </a:solidFill>
            </a:rPr>
            <a:t>This should not be confused with defective, seconds, scraps which normally arises in engineering type of industry.</a:t>
          </a:r>
          <a:endParaRPr lang="en-IN">
            <a:solidFill>
              <a:schemeClr val="tx1"/>
            </a:solidFill>
          </a:endParaRPr>
        </a:p>
      </dgm:t>
    </dgm:pt>
    <dgm:pt modelId="{AE50FB02-1C98-401D-8E44-AB956A598BFE}" type="parTrans" cxnId="{FDA21E96-2FD5-47FB-A8B2-BFE5103321E0}">
      <dgm:prSet/>
      <dgm:spPr/>
      <dgm:t>
        <a:bodyPr/>
        <a:lstStyle/>
        <a:p>
          <a:endParaRPr lang="en-IN"/>
        </a:p>
      </dgm:t>
    </dgm:pt>
    <dgm:pt modelId="{DB78B14D-1FE3-4CE4-AE2D-BD7B9491D472}" type="sibTrans" cxnId="{FDA21E96-2FD5-47FB-A8B2-BFE5103321E0}">
      <dgm:prSet/>
      <dgm:spPr/>
      <dgm:t>
        <a:bodyPr/>
        <a:lstStyle/>
        <a:p>
          <a:endParaRPr lang="en-IN"/>
        </a:p>
      </dgm:t>
    </dgm:pt>
    <dgm:pt modelId="{7BDE5778-CE16-4D9F-A27A-7343E3C65284}" type="pres">
      <dgm:prSet presAssocID="{8749ED4C-2963-4B74-83B9-DBC811331713}" presName="Name0" presStyleCnt="0">
        <dgm:presLayoutVars>
          <dgm:dir/>
          <dgm:resizeHandles val="exact"/>
        </dgm:presLayoutVars>
      </dgm:prSet>
      <dgm:spPr/>
      <dgm:t>
        <a:bodyPr/>
        <a:lstStyle/>
        <a:p>
          <a:endParaRPr lang="en-IN"/>
        </a:p>
      </dgm:t>
    </dgm:pt>
    <dgm:pt modelId="{F8C0EB93-6D18-4799-8EA9-94293A33F82C}" type="pres">
      <dgm:prSet presAssocID="{51C716F4-4BEE-4BB3-8E21-00583A195E78}" presName="node" presStyleLbl="node1" presStyleIdx="0" presStyleCnt="4">
        <dgm:presLayoutVars>
          <dgm:bulletEnabled val="1"/>
        </dgm:presLayoutVars>
      </dgm:prSet>
      <dgm:spPr/>
      <dgm:t>
        <a:bodyPr/>
        <a:lstStyle/>
        <a:p>
          <a:endParaRPr lang="en-IN"/>
        </a:p>
      </dgm:t>
    </dgm:pt>
    <dgm:pt modelId="{82A68786-B55E-4539-B006-4DC3BB019C0A}" type="pres">
      <dgm:prSet presAssocID="{8D2DD1FF-0C9E-4199-A416-B5FAC733DAD4}" presName="sibTrans" presStyleLbl="sibTrans2D1" presStyleIdx="0" presStyleCnt="3"/>
      <dgm:spPr/>
      <dgm:t>
        <a:bodyPr/>
        <a:lstStyle/>
        <a:p>
          <a:endParaRPr lang="en-IN"/>
        </a:p>
      </dgm:t>
    </dgm:pt>
    <dgm:pt modelId="{5CACB9B7-EA1B-4596-BA0F-03A64B0B16C2}" type="pres">
      <dgm:prSet presAssocID="{8D2DD1FF-0C9E-4199-A416-B5FAC733DAD4}" presName="connectorText" presStyleLbl="sibTrans2D1" presStyleIdx="0" presStyleCnt="3"/>
      <dgm:spPr/>
      <dgm:t>
        <a:bodyPr/>
        <a:lstStyle/>
        <a:p>
          <a:endParaRPr lang="en-IN"/>
        </a:p>
      </dgm:t>
    </dgm:pt>
    <dgm:pt modelId="{E2B47857-CA3A-4462-B8B7-D3B7B46E1D5E}" type="pres">
      <dgm:prSet presAssocID="{1E29CC75-4C95-4291-9C44-40E30C9E4318}" presName="node" presStyleLbl="node1" presStyleIdx="1" presStyleCnt="4">
        <dgm:presLayoutVars>
          <dgm:bulletEnabled val="1"/>
        </dgm:presLayoutVars>
      </dgm:prSet>
      <dgm:spPr/>
      <dgm:t>
        <a:bodyPr/>
        <a:lstStyle/>
        <a:p>
          <a:endParaRPr lang="en-IN"/>
        </a:p>
      </dgm:t>
    </dgm:pt>
    <dgm:pt modelId="{21732D3C-1D1A-4AE6-B16F-B2453C7C46FC}" type="pres">
      <dgm:prSet presAssocID="{FF96E7D7-DC87-4A9F-8F79-C334F715BAE9}" presName="sibTrans" presStyleLbl="sibTrans2D1" presStyleIdx="1" presStyleCnt="3"/>
      <dgm:spPr/>
      <dgm:t>
        <a:bodyPr/>
        <a:lstStyle/>
        <a:p>
          <a:endParaRPr lang="en-IN"/>
        </a:p>
      </dgm:t>
    </dgm:pt>
    <dgm:pt modelId="{CC9E685B-DDCE-4BC4-BF44-30EBD77AE1F0}" type="pres">
      <dgm:prSet presAssocID="{FF96E7D7-DC87-4A9F-8F79-C334F715BAE9}" presName="connectorText" presStyleLbl="sibTrans2D1" presStyleIdx="1" presStyleCnt="3"/>
      <dgm:spPr/>
      <dgm:t>
        <a:bodyPr/>
        <a:lstStyle/>
        <a:p>
          <a:endParaRPr lang="en-IN"/>
        </a:p>
      </dgm:t>
    </dgm:pt>
    <dgm:pt modelId="{D95E5D7A-3257-46D3-AF46-95FB96866B5F}" type="pres">
      <dgm:prSet presAssocID="{4C6148DA-35F7-4F53-9FF9-3A4B57DD2FAB}" presName="node" presStyleLbl="node1" presStyleIdx="2" presStyleCnt="4">
        <dgm:presLayoutVars>
          <dgm:bulletEnabled val="1"/>
        </dgm:presLayoutVars>
      </dgm:prSet>
      <dgm:spPr/>
      <dgm:t>
        <a:bodyPr/>
        <a:lstStyle/>
        <a:p>
          <a:endParaRPr lang="en-IN"/>
        </a:p>
      </dgm:t>
    </dgm:pt>
    <dgm:pt modelId="{40999FDC-988D-46B9-B4E4-ABAD75527619}" type="pres">
      <dgm:prSet presAssocID="{765D4B9A-79C9-47DF-9ADD-AAA46F19A3C8}" presName="sibTrans" presStyleLbl="sibTrans2D1" presStyleIdx="2" presStyleCnt="3"/>
      <dgm:spPr/>
      <dgm:t>
        <a:bodyPr/>
        <a:lstStyle/>
        <a:p>
          <a:endParaRPr lang="en-IN"/>
        </a:p>
      </dgm:t>
    </dgm:pt>
    <dgm:pt modelId="{B7FE20D2-FEAB-4E15-9299-A2CA858A88DF}" type="pres">
      <dgm:prSet presAssocID="{765D4B9A-79C9-47DF-9ADD-AAA46F19A3C8}" presName="connectorText" presStyleLbl="sibTrans2D1" presStyleIdx="2" presStyleCnt="3"/>
      <dgm:spPr/>
      <dgm:t>
        <a:bodyPr/>
        <a:lstStyle/>
        <a:p>
          <a:endParaRPr lang="en-IN"/>
        </a:p>
      </dgm:t>
    </dgm:pt>
    <dgm:pt modelId="{DCFF3B15-F3A5-47B5-88D8-681FC7AD317D}" type="pres">
      <dgm:prSet presAssocID="{51FDF702-0989-447C-839A-B7514ACEA27D}" presName="node" presStyleLbl="node1" presStyleIdx="3" presStyleCnt="4">
        <dgm:presLayoutVars>
          <dgm:bulletEnabled val="1"/>
        </dgm:presLayoutVars>
      </dgm:prSet>
      <dgm:spPr/>
      <dgm:t>
        <a:bodyPr/>
        <a:lstStyle/>
        <a:p>
          <a:endParaRPr lang="en-IN"/>
        </a:p>
      </dgm:t>
    </dgm:pt>
  </dgm:ptLst>
  <dgm:cxnLst>
    <dgm:cxn modelId="{A273E81F-D19A-4174-A083-B6CD5FFC9DA4}" type="presOf" srcId="{FF96E7D7-DC87-4A9F-8F79-C334F715BAE9}" destId="{CC9E685B-DDCE-4BC4-BF44-30EBD77AE1F0}" srcOrd="1" destOrd="0" presId="urn:microsoft.com/office/officeart/2005/8/layout/process1"/>
    <dgm:cxn modelId="{4B3CC726-317D-439E-855C-4E9EFDF1D7C4}" type="presOf" srcId="{8D2DD1FF-0C9E-4199-A416-B5FAC733DAD4}" destId="{5CACB9B7-EA1B-4596-BA0F-03A64B0B16C2}" srcOrd="1" destOrd="0" presId="urn:microsoft.com/office/officeart/2005/8/layout/process1"/>
    <dgm:cxn modelId="{F7FA082A-FA3D-4497-ADA8-2D7D22D73412}" type="presOf" srcId="{765D4B9A-79C9-47DF-9ADD-AAA46F19A3C8}" destId="{B7FE20D2-FEAB-4E15-9299-A2CA858A88DF}" srcOrd="1" destOrd="0" presId="urn:microsoft.com/office/officeart/2005/8/layout/process1"/>
    <dgm:cxn modelId="{6DDD9EA6-D390-48A0-84A4-2716EC0B8A52}" srcId="{8749ED4C-2963-4B74-83B9-DBC811331713}" destId="{51C716F4-4BEE-4BB3-8E21-00583A195E78}" srcOrd="0" destOrd="0" parTransId="{5D144915-D9BD-4DCE-AEDD-431C9DEE1A69}" sibTransId="{8D2DD1FF-0C9E-4199-A416-B5FAC733DAD4}"/>
    <dgm:cxn modelId="{BBC69B66-9FB3-4E67-A67C-0EC8432451D3}" type="presOf" srcId="{51FDF702-0989-447C-839A-B7514ACEA27D}" destId="{DCFF3B15-F3A5-47B5-88D8-681FC7AD317D}" srcOrd="0" destOrd="0" presId="urn:microsoft.com/office/officeart/2005/8/layout/process1"/>
    <dgm:cxn modelId="{FC9F8F0A-7FEC-4CDB-8C7F-2FFF74B0044F}" srcId="{8749ED4C-2963-4B74-83B9-DBC811331713}" destId="{1E29CC75-4C95-4291-9C44-40E30C9E4318}" srcOrd="1" destOrd="0" parTransId="{9C513F87-6445-4735-823A-AB74E14906AC}" sibTransId="{FF96E7D7-DC87-4A9F-8F79-C334F715BAE9}"/>
    <dgm:cxn modelId="{DD8360AA-E726-4EE3-8BFC-C70F9E67E68B}" type="presOf" srcId="{8749ED4C-2963-4B74-83B9-DBC811331713}" destId="{7BDE5778-CE16-4D9F-A27A-7343E3C65284}" srcOrd="0" destOrd="0" presId="urn:microsoft.com/office/officeart/2005/8/layout/process1"/>
    <dgm:cxn modelId="{36D694D8-5611-4C0A-B942-55D4FC8472E9}" type="presOf" srcId="{4C6148DA-35F7-4F53-9FF9-3A4B57DD2FAB}" destId="{D95E5D7A-3257-46D3-AF46-95FB96866B5F}" srcOrd="0" destOrd="0" presId="urn:microsoft.com/office/officeart/2005/8/layout/process1"/>
    <dgm:cxn modelId="{BED0CB8F-91ED-4A63-9317-55B3A6D5E6D0}" type="presOf" srcId="{1E29CC75-4C95-4291-9C44-40E30C9E4318}" destId="{E2B47857-CA3A-4462-B8B7-D3B7B46E1D5E}" srcOrd="0" destOrd="0" presId="urn:microsoft.com/office/officeart/2005/8/layout/process1"/>
    <dgm:cxn modelId="{99594B10-B9B7-491B-9793-0AA14F9EC399}" type="presOf" srcId="{51C716F4-4BEE-4BB3-8E21-00583A195E78}" destId="{F8C0EB93-6D18-4799-8EA9-94293A33F82C}" srcOrd="0" destOrd="0" presId="urn:microsoft.com/office/officeart/2005/8/layout/process1"/>
    <dgm:cxn modelId="{749DBB9F-7B86-412A-BC88-C2ECFB5635B0}" type="presOf" srcId="{8D2DD1FF-0C9E-4199-A416-B5FAC733DAD4}" destId="{82A68786-B55E-4539-B006-4DC3BB019C0A}" srcOrd="0" destOrd="0" presId="urn:microsoft.com/office/officeart/2005/8/layout/process1"/>
    <dgm:cxn modelId="{E64F215D-946F-4CA0-A6A3-99446C98AD17}" type="presOf" srcId="{765D4B9A-79C9-47DF-9ADD-AAA46F19A3C8}" destId="{40999FDC-988D-46B9-B4E4-ABAD75527619}" srcOrd="0" destOrd="0" presId="urn:microsoft.com/office/officeart/2005/8/layout/process1"/>
    <dgm:cxn modelId="{FDA21E96-2FD5-47FB-A8B2-BFE5103321E0}" srcId="{8749ED4C-2963-4B74-83B9-DBC811331713}" destId="{51FDF702-0989-447C-839A-B7514ACEA27D}" srcOrd="3" destOrd="0" parTransId="{AE50FB02-1C98-401D-8E44-AB956A598BFE}" sibTransId="{DB78B14D-1FE3-4CE4-AE2D-BD7B9491D472}"/>
    <dgm:cxn modelId="{43736595-88F0-400B-A9F8-73B4908F9BB6}" type="presOf" srcId="{FF96E7D7-DC87-4A9F-8F79-C334F715BAE9}" destId="{21732D3C-1D1A-4AE6-B16F-B2453C7C46FC}" srcOrd="0" destOrd="0" presId="urn:microsoft.com/office/officeart/2005/8/layout/process1"/>
    <dgm:cxn modelId="{7556D32A-91B6-4739-903D-C22E0D2B597E}" srcId="{8749ED4C-2963-4B74-83B9-DBC811331713}" destId="{4C6148DA-35F7-4F53-9FF9-3A4B57DD2FAB}" srcOrd="2" destOrd="0" parTransId="{970AD8EC-B9FD-425C-8559-C5F27C9F09C8}" sibTransId="{765D4B9A-79C9-47DF-9ADD-AAA46F19A3C8}"/>
    <dgm:cxn modelId="{8AB74818-1C3F-4590-AC6D-EE621678CD8D}" type="presParOf" srcId="{7BDE5778-CE16-4D9F-A27A-7343E3C65284}" destId="{F8C0EB93-6D18-4799-8EA9-94293A33F82C}" srcOrd="0" destOrd="0" presId="urn:microsoft.com/office/officeart/2005/8/layout/process1"/>
    <dgm:cxn modelId="{05E7D0FB-7622-492A-9DA4-E442C1EEEB32}" type="presParOf" srcId="{7BDE5778-CE16-4D9F-A27A-7343E3C65284}" destId="{82A68786-B55E-4539-B006-4DC3BB019C0A}" srcOrd="1" destOrd="0" presId="urn:microsoft.com/office/officeart/2005/8/layout/process1"/>
    <dgm:cxn modelId="{27D9F812-D724-4C93-9801-E76CC930A333}" type="presParOf" srcId="{82A68786-B55E-4539-B006-4DC3BB019C0A}" destId="{5CACB9B7-EA1B-4596-BA0F-03A64B0B16C2}" srcOrd="0" destOrd="0" presId="urn:microsoft.com/office/officeart/2005/8/layout/process1"/>
    <dgm:cxn modelId="{E5D9BCE1-EC8B-40E3-9AB1-B74657F1B3D1}" type="presParOf" srcId="{7BDE5778-CE16-4D9F-A27A-7343E3C65284}" destId="{E2B47857-CA3A-4462-B8B7-D3B7B46E1D5E}" srcOrd="2" destOrd="0" presId="urn:microsoft.com/office/officeart/2005/8/layout/process1"/>
    <dgm:cxn modelId="{A215AE4E-342D-4C42-BA03-A5B86E519835}" type="presParOf" srcId="{7BDE5778-CE16-4D9F-A27A-7343E3C65284}" destId="{21732D3C-1D1A-4AE6-B16F-B2453C7C46FC}" srcOrd="3" destOrd="0" presId="urn:microsoft.com/office/officeart/2005/8/layout/process1"/>
    <dgm:cxn modelId="{2EE1F635-9163-4EFF-AEEF-BF355379E768}" type="presParOf" srcId="{21732D3C-1D1A-4AE6-B16F-B2453C7C46FC}" destId="{CC9E685B-DDCE-4BC4-BF44-30EBD77AE1F0}" srcOrd="0" destOrd="0" presId="urn:microsoft.com/office/officeart/2005/8/layout/process1"/>
    <dgm:cxn modelId="{AC881FD8-F47B-4B52-BC4A-7F8226419261}" type="presParOf" srcId="{7BDE5778-CE16-4D9F-A27A-7343E3C65284}" destId="{D95E5D7A-3257-46D3-AF46-95FB96866B5F}" srcOrd="4" destOrd="0" presId="urn:microsoft.com/office/officeart/2005/8/layout/process1"/>
    <dgm:cxn modelId="{BCBDA99F-92E2-4577-8689-25CFB7D1AC5F}" type="presParOf" srcId="{7BDE5778-CE16-4D9F-A27A-7343E3C65284}" destId="{40999FDC-988D-46B9-B4E4-ABAD75527619}" srcOrd="5" destOrd="0" presId="urn:microsoft.com/office/officeart/2005/8/layout/process1"/>
    <dgm:cxn modelId="{DD0B10E5-BD2E-4BC6-BCED-DBD681726EDC}" type="presParOf" srcId="{40999FDC-988D-46B9-B4E4-ABAD75527619}" destId="{B7FE20D2-FEAB-4E15-9299-A2CA858A88DF}" srcOrd="0" destOrd="0" presId="urn:microsoft.com/office/officeart/2005/8/layout/process1"/>
    <dgm:cxn modelId="{63A61F9B-313C-4497-BC5C-D72E49D6D6C1}" type="presParOf" srcId="{7BDE5778-CE16-4D9F-A27A-7343E3C65284}" destId="{DCFF3B15-F3A5-47B5-88D8-681FC7AD317D}" srcOrd="6"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A3C9539-AFDA-416F-9BFD-6DA973E7D5D1}" type="doc">
      <dgm:prSet loTypeId="urn:microsoft.com/office/officeart/2005/8/layout/vList3#2" loCatId="list" qsTypeId="urn:microsoft.com/office/officeart/2005/8/quickstyle/simple1" qsCatId="simple" csTypeId="urn:microsoft.com/office/officeart/2005/8/colors/accent1_2" csCatId="accent1" phldr="1"/>
      <dgm:spPr/>
      <dgm:t>
        <a:bodyPr/>
        <a:lstStyle/>
        <a:p>
          <a:endParaRPr lang="en-IN"/>
        </a:p>
      </dgm:t>
    </dgm:pt>
    <dgm:pt modelId="{CCB67885-226A-4B56-A26E-B1CFBB8D3F3B}">
      <dgm:prSet/>
      <dgm:spPr>
        <a:solidFill>
          <a:schemeClr val="accent6">
            <a:lumMod val="50000"/>
          </a:schemeClr>
        </a:solidFill>
        <a:effectLst>
          <a:outerShdw blurRad="50800" dist="38100" dir="2700000" algn="tl" rotWithShape="0">
            <a:prstClr val="black">
              <a:alpha val="40000"/>
            </a:prstClr>
          </a:outerShdw>
        </a:effectLst>
        <a:scene3d>
          <a:camera prst="perspectiveFront"/>
          <a:lightRig rig="threePt" dir="t"/>
        </a:scene3d>
        <a:sp3d>
          <a:bevelT/>
        </a:sp3d>
      </dgm:spPr>
      <dgm:t>
        <a:bodyPr/>
        <a:lstStyle/>
        <a:p>
          <a:pPr rtl="0"/>
          <a:r>
            <a:rPr lang="en-US" dirty="0" smtClean="0"/>
            <a:t>The points having materiality should be considered.</a:t>
          </a:r>
          <a:endParaRPr lang="en-IN" dirty="0"/>
        </a:p>
      </dgm:t>
    </dgm:pt>
    <dgm:pt modelId="{77CDE68E-8511-4398-B47F-9FD887B383FF}" type="parTrans" cxnId="{73995838-5EBD-4C2B-BB26-DBDC5954E4B1}">
      <dgm:prSet/>
      <dgm:spPr/>
      <dgm:t>
        <a:bodyPr/>
        <a:lstStyle/>
        <a:p>
          <a:endParaRPr lang="en-IN"/>
        </a:p>
      </dgm:t>
    </dgm:pt>
    <dgm:pt modelId="{A4D147D3-67F3-41AE-96F2-1E8C0DA43876}" type="sibTrans" cxnId="{73995838-5EBD-4C2B-BB26-DBDC5954E4B1}">
      <dgm:prSet/>
      <dgm:spPr/>
      <dgm:t>
        <a:bodyPr/>
        <a:lstStyle/>
        <a:p>
          <a:endParaRPr lang="en-IN"/>
        </a:p>
      </dgm:t>
    </dgm:pt>
    <dgm:pt modelId="{5439FECC-2DD9-4E16-89D8-950B27C8E29A}">
      <dgm:prSet/>
      <dgm:spPr>
        <a:solidFill>
          <a:schemeClr val="accent6">
            <a:lumMod val="50000"/>
          </a:schemeClr>
        </a:solidFill>
        <a:effectLst>
          <a:outerShdw blurRad="50800" dist="38100" dir="2700000" algn="tl" rotWithShape="0">
            <a:prstClr val="black">
              <a:alpha val="40000"/>
            </a:prstClr>
          </a:outerShdw>
        </a:effectLst>
        <a:scene3d>
          <a:camera prst="perspectiveFront"/>
          <a:lightRig rig="threePt" dir="t"/>
        </a:scene3d>
        <a:sp3d>
          <a:bevelT/>
        </a:sp3d>
      </dgm:spPr>
      <dgm:t>
        <a:bodyPr/>
        <a:lstStyle/>
        <a:p>
          <a:pPr rtl="0"/>
          <a:r>
            <a:rPr lang="en-US" smtClean="0"/>
            <a:t>The Observation should be based on verified data.</a:t>
          </a:r>
          <a:endParaRPr lang="en-IN"/>
        </a:p>
      </dgm:t>
    </dgm:pt>
    <dgm:pt modelId="{1E87E07F-2F49-4C65-A073-AD8334B6AF3A}" type="parTrans" cxnId="{6CBD5765-54A6-4654-B32C-D5F6021CF87A}">
      <dgm:prSet/>
      <dgm:spPr/>
      <dgm:t>
        <a:bodyPr/>
        <a:lstStyle/>
        <a:p>
          <a:endParaRPr lang="en-IN"/>
        </a:p>
      </dgm:t>
    </dgm:pt>
    <dgm:pt modelId="{32883783-BE5B-4A2A-AA02-D03B994D7391}" type="sibTrans" cxnId="{6CBD5765-54A6-4654-B32C-D5F6021CF87A}">
      <dgm:prSet/>
      <dgm:spPr/>
      <dgm:t>
        <a:bodyPr/>
        <a:lstStyle/>
        <a:p>
          <a:endParaRPr lang="en-IN"/>
        </a:p>
      </dgm:t>
    </dgm:pt>
    <dgm:pt modelId="{4B95DE21-702D-4510-94F1-F4F97E37BBF9}">
      <dgm:prSet/>
      <dgm:spPr>
        <a:solidFill>
          <a:schemeClr val="accent6">
            <a:lumMod val="50000"/>
          </a:schemeClr>
        </a:solidFill>
        <a:effectLst>
          <a:outerShdw blurRad="50800" dist="38100" dir="2700000" algn="tl" rotWithShape="0">
            <a:prstClr val="black">
              <a:alpha val="40000"/>
            </a:prstClr>
          </a:outerShdw>
        </a:effectLst>
        <a:scene3d>
          <a:camera prst="perspectiveFront"/>
          <a:lightRig rig="threePt" dir="t"/>
        </a:scene3d>
        <a:sp3d>
          <a:bevelT/>
        </a:sp3d>
      </dgm:spPr>
      <dgm:t>
        <a:bodyPr/>
        <a:lstStyle/>
        <a:p>
          <a:pPr rtl="0"/>
          <a:r>
            <a:rPr lang="en-US" smtClean="0"/>
            <a:t>Preferably observations should be discussed with management and only unresolved points should be considered.</a:t>
          </a:r>
          <a:endParaRPr lang="en-IN"/>
        </a:p>
      </dgm:t>
    </dgm:pt>
    <dgm:pt modelId="{E54027AF-629C-4916-A68B-2E8AB0DCB2C2}" type="parTrans" cxnId="{5ABB1C36-038F-49A2-9EA4-BA42F052EA00}">
      <dgm:prSet/>
      <dgm:spPr/>
      <dgm:t>
        <a:bodyPr/>
        <a:lstStyle/>
        <a:p>
          <a:endParaRPr lang="en-IN"/>
        </a:p>
      </dgm:t>
    </dgm:pt>
    <dgm:pt modelId="{9D2F7165-4445-4445-B2DF-063D9BC07354}" type="sibTrans" cxnId="{5ABB1C36-038F-49A2-9EA4-BA42F052EA00}">
      <dgm:prSet/>
      <dgm:spPr/>
      <dgm:t>
        <a:bodyPr/>
        <a:lstStyle/>
        <a:p>
          <a:endParaRPr lang="en-IN"/>
        </a:p>
      </dgm:t>
    </dgm:pt>
    <dgm:pt modelId="{ECEE95E1-5F68-4275-8B7B-C09966E70121}">
      <dgm:prSet/>
      <dgm:spPr>
        <a:solidFill>
          <a:schemeClr val="accent6">
            <a:lumMod val="50000"/>
          </a:schemeClr>
        </a:solidFill>
        <a:effectLst>
          <a:outerShdw blurRad="50800" dist="38100" dir="2700000" algn="tl" rotWithShape="0">
            <a:prstClr val="black">
              <a:alpha val="40000"/>
            </a:prstClr>
          </a:outerShdw>
        </a:effectLst>
        <a:scene3d>
          <a:camera prst="perspectiveFront"/>
          <a:lightRig rig="threePt" dir="t"/>
        </a:scene3d>
        <a:sp3d>
          <a:bevelT/>
        </a:sp3d>
      </dgm:spPr>
      <dgm:t>
        <a:bodyPr/>
        <a:lstStyle/>
        <a:p>
          <a:pPr rtl="0"/>
          <a:r>
            <a:rPr lang="en-US" smtClean="0"/>
            <a:t>Observations should be brief and clear for understanding.</a:t>
          </a:r>
          <a:endParaRPr lang="en-IN"/>
        </a:p>
      </dgm:t>
    </dgm:pt>
    <dgm:pt modelId="{AFFF3640-BBE6-474B-9B9B-81C79514AAB9}" type="parTrans" cxnId="{571643A8-BA6F-494F-97D8-9124C143704C}">
      <dgm:prSet/>
      <dgm:spPr/>
      <dgm:t>
        <a:bodyPr/>
        <a:lstStyle/>
        <a:p>
          <a:endParaRPr lang="en-IN"/>
        </a:p>
      </dgm:t>
    </dgm:pt>
    <dgm:pt modelId="{225BF57E-5BBC-48BB-8071-44C10C0C3CBE}" type="sibTrans" cxnId="{571643A8-BA6F-494F-97D8-9124C143704C}">
      <dgm:prSet/>
      <dgm:spPr/>
      <dgm:t>
        <a:bodyPr/>
        <a:lstStyle/>
        <a:p>
          <a:endParaRPr lang="en-IN"/>
        </a:p>
      </dgm:t>
    </dgm:pt>
    <dgm:pt modelId="{CB6E82FB-8351-4708-A03B-763BCD0ABF0F}">
      <dgm:prSet/>
      <dgm:spPr>
        <a:solidFill>
          <a:schemeClr val="accent6">
            <a:lumMod val="50000"/>
          </a:schemeClr>
        </a:solidFill>
        <a:effectLst>
          <a:outerShdw blurRad="50800" dist="38100" dir="2700000" algn="tl" rotWithShape="0">
            <a:prstClr val="black">
              <a:alpha val="40000"/>
            </a:prstClr>
          </a:outerShdw>
        </a:effectLst>
        <a:scene3d>
          <a:camera prst="perspectiveFront"/>
          <a:lightRig rig="threePt" dir="t"/>
        </a:scene3d>
        <a:sp3d>
          <a:bevelT/>
        </a:sp3d>
      </dgm:spPr>
      <dgm:t>
        <a:bodyPr/>
        <a:lstStyle/>
        <a:p>
          <a:pPr rtl="0"/>
          <a:r>
            <a:rPr lang="en-US" smtClean="0"/>
            <a:t>Expect query on the same from MCA and for that purpose clear supporting data/ information shall be preserved.</a:t>
          </a:r>
          <a:endParaRPr lang="en-IN"/>
        </a:p>
      </dgm:t>
    </dgm:pt>
    <dgm:pt modelId="{9C73DE35-8531-4903-A262-2569888BA9AB}" type="parTrans" cxnId="{EF06A59E-87DC-4C32-987C-EB9370AB6E13}">
      <dgm:prSet/>
      <dgm:spPr/>
      <dgm:t>
        <a:bodyPr/>
        <a:lstStyle/>
        <a:p>
          <a:endParaRPr lang="en-IN"/>
        </a:p>
      </dgm:t>
    </dgm:pt>
    <dgm:pt modelId="{091DE256-E21D-4681-9C30-834718B6F7B5}" type="sibTrans" cxnId="{EF06A59E-87DC-4C32-987C-EB9370AB6E13}">
      <dgm:prSet/>
      <dgm:spPr/>
      <dgm:t>
        <a:bodyPr/>
        <a:lstStyle/>
        <a:p>
          <a:endParaRPr lang="en-IN"/>
        </a:p>
      </dgm:t>
    </dgm:pt>
    <dgm:pt modelId="{F8D046CF-B3BC-4155-B0D9-56BB2D0DDFF6}">
      <dgm:prSet/>
      <dgm:spPr>
        <a:solidFill>
          <a:schemeClr val="accent6">
            <a:lumMod val="50000"/>
          </a:schemeClr>
        </a:solidFill>
        <a:effectLst>
          <a:outerShdw blurRad="50800" dist="38100" dir="2700000" algn="tl" rotWithShape="0">
            <a:prstClr val="black">
              <a:alpha val="40000"/>
            </a:prstClr>
          </a:outerShdw>
        </a:effectLst>
        <a:scene3d>
          <a:camera prst="perspectiveFront"/>
          <a:lightRig rig="threePt" dir="t"/>
        </a:scene3d>
        <a:sp3d>
          <a:bevelT/>
        </a:sp3d>
      </dgm:spPr>
      <dgm:t>
        <a:bodyPr/>
        <a:lstStyle/>
        <a:p>
          <a:pPr rtl="0"/>
          <a:r>
            <a:rPr lang="en-US" smtClean="0"/>
            <a:t>Observation should be consinering only on costing and Cost Management.</a:t>
          </a:r>
          <a:endParaRPr lang="en-IN"/>
        </a:p>
      </dgm:t>
    </dgm:pt>
    <dgm:pt modelId="{A7B26989-7C2A-4DE5-AABF-97B20AE5D5E3}" type="parTrans" cxnId="{F38B5F8E-D750-4C40-BFE1-C68475660415}">
      <dgm:prSet/>
      <dgm:spPr/>
      <dgm:t>
        <a:bodyPr/>
        <a:lstStyle/>
        <a:p>
          <a:endParaRPr lang="en-IN"/>
        </a:p>
      </dgm:t>
    </dgm:pt>
    <dgm:pt modelId="{3CADE390-964D-4D1B-AC05-4D88F05C125E}" type="sibTrans" cxnId="{F38B5F8E-D750-4C40-BFE1-C68475660415}">
      <dgm:prSet/>
      <dgm:spPr/>
      <dgm:t>
        <a:bodyPr/>
        <a:lstStyle/>
        <a:p>
          <a:endParaRPr lang="en-IN"/>
        </a:p>
      </dgm:t>
    </dgm:pt>
    <dgm:pt modelId="{ED9AD6E2-C737-417E-8CFD-B7EEB0D18FBE}">
      <dgm:prSet/>
      <dgm:spPr>
        <a:solidFill>
          <a:schemeClr val="accent6">
            <a:lumMod val="50000"/>
          </a:schemeClr>
        </a:solidFill>
        <a:effectLst>
          <a:outerShdw blurRad="50800" dist="38100" dir="2700000" algn="tl" rotWithShape="0">
            <a:prstClr val="black">
              <a:alpha val="40000"/>
            </a:prstClr>
          </a:outerShdw>
        </a:effectLst>
        <a:scene3d>
          <a:camera prst="perspectiveFront"/>
          <a:lightRig rig="threePt" dir="t"/>
        </a:scene3d>
        <a:sp3d>
          <a:bevelT/>
        </a:sp3d>
      </dgm:spPr>
      <dgm:t>
        <a:bodyPr/>
        <a:lstStyle/>
        <a:p>
          <a:pPr rtl="0"/>
          <a:r>
            <a:rPr lang="en-US" smtClean="0"/>
            <a:t>Improvement and suggestions shall be included in annexures also.</a:t>
          </a:r>
          <a:endParaRPr lang="en-IN"/>
        </a:p>
      </dgm:t>
    </dgm:pt>
    <dgm:pt modelId="{648B524C-B333-432E-B98D-E3AA768CE2D9}" type="parTrans" cxnId="{CA32AD11-667E-4642-8277-0B60077307ED}">
      <dgm:prSet/>
      <dgm:spPr/>
      <dgm:t>
        <a:bodyPr/>
        <a:lstStyle/>
        <a:p>
          <a:endParaRPr lang="en-IN"/>
        </a:p>
      </dgm:t>
    </dgm:pt>
    <dgm:pt modelId="{2DEBAF0F-0191-43A2-8672-298960A7E2CC}" type="sibTrans" cxnId="{CA32AD11-667E-4642-8277-0B60077307ED}">
      <dgm:prSet/>
      <dgm:spPr/>
      <dgm:t>
        <a:bodyPr/>
        <a:lstStyle/>
        <a:p>
          <a:endParaRPr lang="en-IN"/>
        </a:p>
      </dgm:t>
    </dgm:pt>
    <dgm:pt modelId="{D7A7B5B9-5655-4A6B-BCA6-B7B7236473A5}" type="pres">
      <dgm:prSet presAssocID="{2A3C9539-AFDA-416F-9BFD-6DA973E7D5D1}" presName="linearFlow" presStyleCnt="0">
        <dgm:presLayoutVars>
          <dgm:dir/>
          <dgm:resizeHandles val="exact"/>
        </dgm:presLayoutVars>
      </dgm:prSet>
      <dgm:spPr/>
      <dgm:t>
        <a:bodyPr/>
        <a:lstStyle/>
        <a:p>
          <a:endParaRPr lang="en-IN"/>
        </a:p>
      </dgm:t>
    </dgm:pt>
    <dgm:pt modelId="{62FBAABC-4F14-4B1F-8CDF-BD8DCE0FDA99}" type="pres">
      <dgm:prSet presAssocID="{CCB67885-226A-4B56-A26E-B1CFBB8D3F3B}" presName="composite" presStyleCnt="0"/>
      <dgm:spPr/>
    </dgm:pt>
    <dgm:pt modelId="{203404FD-BA7D-4320-B22B-5872DAC36A3B}" type="pres">
      <dgm:prSet presAssocID="{CCB67885-226A-4B56-A26E-B1CFBB8D3F3B}" presName="imgShp" presStyleLbl="fgImgPlace1" presStyleIdx="0" presStyleCnt="7"/>
      <dgm:spPr>
        <a:solidFill>
          <a:schemeClr val="accent6">
            <a:lumMod val="40000"/>
            <a:lumOff val="60000"/>
          </a:schemeClr>
        </a:solidFill>
      </dgm:spPr>
    </dgm:pt>
    <dgm:pt modelId="{62EA633A-44FA-4161-9A6D-34D06DF79AA7}" type="pres">
      <dgm:prSet presAssocID="{CCB67885-226A-4B56-A26E-B1CFBB8D3F3B}" presName="txShp" presStyleLbl="node1" presStyleIdx="0" presStyleCnt="7">
        <dgm:presLayoutVars>
          <dgm:bulletEnabled val="1"/>
        </dgm:presLayoutVars>
      </dgm:prSet>
      <dgm:spPr/>
      <dgm:t>
        <a:bodyPr/>
        <a:lstStyle/>
        <a:p>
          <a:endParaRPr lang="en-IN"/>
        </a:p>
      </dgm:t>
    </dgm:pt>
    <dgm:pt modelId="{39B4038D-EF07-4E2D-9852-E56B50BADD61}" type="pres">
      <dgm:prSet presAssocID="{A4D147D3-67F3-41AE-96F2-1E8C0DA43876}" presName="spacing" presStyleCnt="0"/>
      <dgm:spPr/>
    </dgm:pt>
    <dgm:pt modelId="{4432144F-61B1-46CF-B044-BE0AEFF05A0D}" type="pres">
      <dgm:prSet presAssocID="{5439FECC-2DD9-4E16-89D8-950B27C8E29A}" presName="composite" presStyleCnt="0"/>
      <dgm:spPr/>
    </dgm:pt>
    <dgm:pt modelId="{D87AC4DB-543F-4D45-AD97-26E7728D0099}" type="pres">
      <dgm:prSet presAssocID="{5439FECC-2DD9-4E16-89D8-950B27C8E29A}" presName="imgShp" presStyleLbl="fgImgPlace1" presStyleIdx="1" presStyleCnt="7"/>
      <dgm:spPr>
        <a:solidFill>
          <a:schemeClr val="accent6">
            <a:lumMod val="40000"/>
            <a:lumOff val="60000"/>
          </a:schemeClr>
        </a:solidFill>
      </dgm:spPr>
    </dgm:pt>
    <dgm:pt modelId="{4F487FD5-0AFA-4DF6-ACD3-DE495D6DC5FE}" type="pres">
      <dgm:prSet presAssocID="{5439FECC-2DD9-4E16-89D8-950B27C8E29A}" presName="txShp" presStyleLbl="node1" presStyleIdx="1" presStyleCnt="7">
        <dgm:presLayoutVars>
          <dgm:bulletEnabled val="1"/>
        </dgm:presLayoutVars>
      </dgm:prSet>
      <dgm:spPr/>
      <dgm:t>
        <a:bodyPr/>
        <a:lstStyle/>
        <a:p>
          <a:endParaRPr lang="en-IN"/>
        </a:p>
      </dgm:t>
    </dgm:pt>
    <dgm:pt modelId="{C544090F-98D1-47FE-8B06-851B0C6397F9}" type="pres">
      <dgm:prSet presAssocID="{32883783-BE5B-4A2A-AA02-D03B994D7391}" presName="spacing" presStyleCnt="0"/>
      <dgm:spPr/>
    </dgm:pt>
    <dgm:pt modelId="{41DBF31F-9199-495E-A669-EB6C7D8CC1DB}" type="pres">
      <dgm:prSet presAssocID="{4B95DE21-702D-4510-94F1-F4F97E37BBF9}" presName="composite" presStyleCnt="0"/>
      <dgm:spPr/>
    </dgm:pt>
    <dgm:pt modelId="{EFC247D0-8F2B-47FB-B018-613E4B99CC08}" type="pres">
      <dgm:prSet presAssocID="{4B95DE21-702D-4510-94F1-F4F97E37BBF9}" presName="imgShp" presStyleLbl="fgImgPlace1" presStyleIdx="2" presStyleCnt="7"/>
      <dgm:spPr>
        <a:solidFill>
          <a:schemeClr val="accent6">
            <a:lumMod val="40000"/>
            <a:lumOff val="60000"/>
          </a:schemeClr>
        </a:solidFill>
      </dgm:spPr>
    </dgm:pt>
    <dgm:pt modelId="{9F734D2F-3BE2-47D7-99EB-9DB1E8CED03A}" type="pres">
      <dgm:prSet presAssocID="{4B95DE21-702D-4510-94F1-F4F97E37BBF9}" presName="txShp" presStyleLbl="node1" presStyleIdx="2" presStyleCnt="7">
        <dgm:presLayoutVars>
          <dgm:bulletEnabled val="1"/>
        </dgm:presLayoutVars>
      </dgm:prSet>
      <dgm:spPr/>
      <dgm:t>
        <a:bodyPr/>
        <a:lstStyle/>
        <a:p>
          <a:endParaRPr lang="en-IN"/>
        </a:p>
      </dgm:t>
    </dgm:pt>
    <dgm:pt modelId="{B1BDB306-E92B-4BBC-9D0E-3B1DBE121E91}" type="pres">
      <dgm:prSet presAssocID="{9D2F7165-4445-4445-B2DF-063D9BC07354}" presName="spacing" presStyleCnt="0"/>
      <dgm:spPr/>
    </dgm:pt>
    <dgm:pt modelId="{ACB1A3CF-DC3A-4FF4-8F10-AE236802B281}" type="pres">
      <dgm:prSet presAssocID="{ECEE95E1-5F68-4275-8B7B-C09966E70121}" presName="composite" presStyleCnt="0"/>
      <dgm:spPr/>
    </dgm:pt>
    <dgm:pt modelId="{23346AC4-1687-4467-B93B-501E7D3E747E}" type="pres">
      <dgm:prSet presAssocID="{ECEE95E1-5F68-4275-8B7B-C09966E70121}" presName="imgShp" presStyleLbl="fgImgPlace1" presStyleIdx="3" presStyleCnt="7"/>
      <dgm:spPr>
        <a:solidFill>
          <a:schemeClr val="accent6">
            <a:lumMod val="40000"/>
            <a:lumOff val="60000"/>
          </a:schemeClr>
        </a:solidFill>
      </dgm:spPr>
    </dgm:pt>
    <dgm:pt modelId="{88BCE45E-29AB-40F8-BA48-F96CF43A6056}" type="pres">
      <dgm:prSet presAssocID="{ECEE95E1-5F68-4275-8B7B-C09966E70121}" presName="txShp" presStyleLbl="node1" presStyleIdx="3" presStyleCnt="7">
        <dgm:presLayoutVars>
          <dgm:bulletEnabled val="1"/>
        </dgm:presLayoutVars>
      </dgm:prSet>
      <dgm:spPr/>
      <dgm:t>
        <a:bodyPr/>
        <a:lstStyle/>
        <a:p>
          <a:endParaRPr lang="en-IN"/>
        </a:p>
      </dgm:t>
    </dgm:pt>
    <dgm:pt modelId="{1B34BD08-871D-4D72-9CFE-A0D890E7AF0A}" type="pres">
      <dgm:prSet presAssocID="{225BF57E-5BBC-48BB-8071-44C10C0C3CBE}" presName="spacing" presStyleCnt="0"/>
      <dgm:spPr/>
    </dgm:pt>
    <dgm:pt modelId="{1A8FAEB1-EA12-4B85-BFA1-61146CBFC596}" type="pres">
      <dgm:prSet presAssocID="{CB6E82FB-8351-4708-A03B-763BCD0ABF0F}" presName="composite" presStyleCnt="0"/>
      <dgm:spPr/>
    </dgm:pt>
    <dgm:pt modelId="{58CE3A89-2FFB-401A-A177-2148FCC98825}" type="pres">
      <dgm:prSet presAssocID="{CB6E82FB-8351-4708-A03B-763BCD0ABF0F}" presName="imgShp" presStyleLbl="fgImgPlace1" presStyleIdx="4" presStyleCnt="7"/>
      <dgm:spPr>
        <a:solidFill>
          <a:schemeClr val="accent6">
            <a:lumMod val="40000"/>
            <a:lumOff val="60000"/>
          </a:schemeClr>
        </a:solidFill>
      </dgm:spPr>
    </dgm:pt>
    <dgm:pt modelId="{6819B4FF-E86C-453B-B64F-CAFD09631B19}" type="pres">
      <dgm:prSet presAssocID="{CB6E82FB-8351-4708-A03B-763BCD0ABF0F}" presName="txShp" presStyleLbl="node1" presStyleIdx="4" presStyleCnt="7">
        <dgm:presLayoutVars>
          <dgm:bulletEnabled val="1"/>
        </dgm:presLayoutVars>
      </dgm:prSet>
      <dgm:spPr/>
      <dgm:t>
        <a:bodyPr/>
        <a:lstStyle/>
        <a:p>
          <a:endParaRPr lang="en-IN"/>
        </a:p>
      </dgm:t>
    </dgm:pt>
    <dgm:pt modelId="{E8C9CFEF-7555-4EAD-B323-7F16F704A287}" type="pres">
      <dgm:prSet presAssocID="{091DE256-E21D-4681-9C30-834718B6F7B5}" presName="spacing" presStyleCnt="0"/>
      <dgm:spPr/>
    </dgm:pt>
    <dgm:pt modelId="{DBC8DA6B-FC8D-4C57-A3E1-12CE19E0B6F5}" type="pres">
      <dgm:prSet presAssocID="{F8D046CF-B3BC-4155-B0D9-56BB2D0DDFF6}" presName="composite" presStyleCnt="0"/>
      <dgm:spPr/>
    </dgm:pt>
    <dgm:pt modelId="{2BACCF0D-42A8-47BE-A024-48E15CAC53D2}" type="pres">
      <dgm:prSet presAssocID="{F8D046CF-B3BC-4155-B0D9-56BB2D0DDFF6}" presName="imgShp" presStyleLbl="fgImgPlace1" presStyleIdx="5" presStyleCnt="7"/>
      <dgm:spPr>
        <a:solidFill>
          <a:schemeClr val="accent6">
            <a:lumMod val="40000"/>
            <a:lumOff val="60000"/>
          </a:schemeClr>
        </a:solidFill>
      </dgm:spPr>
    </dgm:pt>
    <dgm:pt modelId="{B9EA7952-AA76-46CC-B641-D4B0C07219CD}" type="pres">
      <dgm:prSet presAssocID="{F8D046CF-B3BC-4155-B0D9-56BB2D0DDFF6}" presName="txShp" presStyleLbl="node1" presStyleIdx="5" presStyleCnt="7">
        <dgm:presLayoutVars>
          <dgm:bulletEnabled val="1"/>
        </dgm:presLayoutVars>
      </dgm:prSet>
      <dgm:spPr/>
      <dgm:t>
        <a:bodyPr/>
        <a:lstStyle/>
        <a:p>
          <a:endParaRPr lang="en-IN"/>
        </a:p>
      </dgm:t>
    </dgm:pt>
    <dgm:pt modelId="{9DC564ED-A5E8-45E2-9A55-B70B90722491}" type="pres">
      <dgm:prSet presAssocID="{3CADE390-964D-4D1B-AC05-4D88F05C125E}" presName="spacing" presStyleCnt="0"/>
      <dgm:spPr/>
    </dgm:pt>
    <dgm:pt modelId="{6C4AA9C4-EE3B-4E14-A69D-F8D1ABB368C5}" type="pres">
      <dgm:prSet presAssocID="{ED9AD6E2-C737-417E-8CFD-B7EEB0D18FBE}" presName="composite" presStyleCnt="0"/>
      <dgm:spPr/>
    </dgm:pt>
    <dgm:pt modelId="{534AE597-7A83-44F5-82AA-1CBE0896F49C}" type="pres">
      <dgm:prSet presAssocID="{ED9AD6E2-C737-417E-8CFD-B7EEB0D18FBE}" presName="imgShp" presStyleLbl="fgImgPlace1" presStyleIdx="6" presStyleCnt="7"/>
      <dgm:spPr>
        <a:solidFill>
          <a:schemeClr val="accent6">
            <a:lumMod val="40000"/>
            <a:lumOff val="60000"/>
          </a:schemeClr>
        </a:solidFill>
      </dgm:spPr>
    </dgm:pt>
    <dgm:pt modelId="{57F89273-17AD-4544-8049-05C84A0F8A3F}" type="pres">
      <dgm:prSet presAssocID="{ED9AD6E2-C737-417E-8CFD-B7EEB0D18FBE}" presName="txShp" presStyleLbl="node1" presStyleIdx="6" presStyleCnt="7">
        <dgm:presLayoutVars>
          <dgm:bulletEnabled val="1"/>
        </dgm:presLayoutVars>
      </dgm:prSet>
      <dgm:spPr/>
      <dgm:t>
        <a:bodyPr/>
        <a:lstStyle/>
        <a:p>
          <a:endParaRPr lang="en-IN"/>
        </a:p>
      </dgm:t>
    </dgm:pt>
  </dgm:ptLst>
  <dgm:cxnLst>
    <dgm:cxn modelId="{EF06A59E-87DC-4C32-987C-EB9370AB6E13}" srcId="{2A3C9539-AFDA-416F-9BFD-6DA973E7D5D1}" destId="{CB6E82FB-8351-4708-A03B-763BCD0ABF0F}" srcOrd="4" destOrd="0" parTransId="{9C73DE35-8531-4903-A262-2569888BA9AB}" sibTransId="{091DE256-E21D-4681-9C30-834718B6F7B5}"/>
    <dgm:cxn modelId="{2B3D39BB-00C2-40B3-A1FF-AEB15ED523F4}" type="presOf" srcId="{ED9AD6E2-C737-417E-8CFD-B7EEB0D18FBE}" destId="{57F89273-17AD-4544-8049-05C84A0F8A3F}" srcOrd="0" destOrd="0" presId="urn:microsoft.com/office/officeart/2005/8/layout/vList3#2"/>
    <dgm:cxn modelId="{571643A8-BA6F-494F-97D8-9124C143704C}" srcId="{2A3C9539-AFDA-416F-9BFD-6DA973E7D5D1}" destId="{ECEE95E1-5F68-4275-8B7B-C09966E70121}" srcOrd="3" destOrd="0" parTransId="{AFFF3640-BBE6-474B-9B9B-81C79514AAB9}" sibTransId="{225BF57E-5BBC-48BB-8071-44C10C0C3CBE}"/>
    <dgm:cxn modelId="{1B54E641-D719-4977-89AC-BCE2C69ECAEF}" type="presOf" srcId="{F8D046CF-B3BC-4155-B0D9-56BB2D0DDFF6}" destId="{B9EA7952-AA76-46CC-B641-D4B0C07219CD}" srcOrd="0" destOrd="0" presId="urn:microsoft.com/office/officeart/2005/8/layout/vList3#2"/>
    <dgm:cxn modelId="{843DAEB6-00B1-447C-BB3E-A151C2E5CA6A}" type="presOf" srcId="{5439FECC-2DD9-4E16-89D8-950B27C8E29A}" destId="{4F487FD5-0AFA-4DF6-ACD3-DE495D6DC5FE}" srcOrd="0" destOrd="0" presId="urn:microsoft.com/office/officeart/2005/8/layout/vList3#2"/>
    <dgm:cxn modelId="{5ABB1C36-038F-49A2-9EA4-BA42F052EA00}" srcId="{2A3C9539-AFDA-416F-9BFD-6DA973E7D5D1}" destId="{4B95DE21-702D-4510-94F1-F4F97E37BBF9}" srcOrd="2" destOrd="0" parTransId="{E54027AF-629C-4916-A68B-2E8AB0DCB2C2}" sibTransId="{9D2F7165-4445-4445-B2DF-063D9BC07354}"/>
    <dgm:cxn modelId="{CA32AD11-667E-4642-8277-0B60077307ED}" srcId="{2A3C9539-AFDA-416F-9BFD-6DA973E7D5D1}" destId="{ED9AD6E2-C737-417E-8CFD-B7EEB0D18FBE}" srcOrd="6" destOrd="0" parTransId="{648B524C-B333-432E-B98D-E3AA768CE2D9}" sibTransId="{2DEBAF0F-0191-43A2-8672-298960A7E2CC}"/>
    <dgm:cxn modelId="{C23465B0-67CB-4623-847B-56D6B607DEAA}" type="presOf" srcId="{ECEE95E1-5F68-4275-8B7B-C09966E70121}" destId="{88BCE45E-29AB-40F8-BA48-F96CF43A6056}" srcOrd="0" destOrd="0" presId="urn:microsoft.com/office/officeart/2005/8/layout/vList3#2"/>
    <dgm:cxn modelId="{F38B5F8E-D750-4C40-BFE1-C68475660415}" srcId="{2A3C9539-AFDA-416F-9BFD-6DA973E7D5D1}" destId="{F8D046CF-B3BC-4155-B0D9-56BB2D0DDFF6}" srcOrd="5" destOrd="0" parTransId="{A7B26989-7C2A-4DE5-AABF-97B20AE5D5E3}" sibTransId="{3CADE390-964D-4D1B-AC05-4D88F05C125E}"/>
    <dgm:cxn modelId="{620F1BFF-0712-4A47-A8FA-3CCD68F612F7}" type="presOf" srcId="{2A3C9539-AFDA-416F-9BFD-6DA973E7D5D1}" destId="{D7A7B5B9-5655-4A6B-BCA6-B7B7236473A5}" srcOrd="0" destOrd="0" presId="urn:microsoft.com/office/officeart/2005/8/layout/vList3#2"/>
    <dgm:cxn modelId="{C27542BA-85C8-427B-8740-F75F439D72CE}" type="presOf" srcId="{CB6E82FB-8351-4708-A03B-763BCD0ABF0F}" destId="{6819B4FF-E86C-453B-B64F-CAFD09631B19}" srcOrd="0" destOrd="0" presId="urn:microsoft.com/office/officeart/2005/8/layout/vList3#2"/>
    <dgm:cxn modelId="{6CBD5765-54A6-4654-B32C-D5F6021CF87A}" srcId="{2A3C9539-AFDA-416F-9BFD-6DA973E7D5D1}" destId="{5439FECC-2DD9-4E16-89D8-950B27C8E29A}" srcOrd="1" destOrd="0" parTransId="{1E87E07F-2F49-4C65-A073-AD8334B6AF3A}" sibTransId="{32883783-BE5B-4A2A-AA02-D03B994D7391}"/>
    <dgm:cxn modelId="{73995838-5EBD-4C2B-BB26-DBDC5954E4B1}" srcId="{2A3C9539-AFDA-416F-9BFD-6DA973E7D5D1}" destId="{CCB67885-226A-4B56-A26E-B1CFBB8D3F3B}" srcOrd="0" destOrd="0" parTransId="{77CDE68E-8511-4398-B47F-9FD887B383FF}" sibTransId="{A4D147D3-67F3-41AE-96F2-1E8C0DA43876}"/>
    <dgm:cxn modelId="{B5FDD600-6B38-4CA4-8450-2B9CF7A819F5}" type="presOf" srcId="{CCB67885-226A-4B56-A26E-B1CFBB8D3F3B}" destId="{62EA633A-44FA-4161-9A6D-34D06DF79AA7}" srcOrd="0" destOrd="0" presId="urn:microsoft.com/office/officeart/2005/8/layout/vList3#2"/>
    <dgm:cxn modelId="{46D618EF-7FF6-41DA-A029-048879FEF1C8}" type="presOf" srcId="{4B95DE21-702D-4510-94F1-F4F97E37BBF9}" destId="{9F734D2F-3BE2-47D7-99EB-9DB1E8CED03A}" srcOrd="0" destOrd="0" presId="urn:microsoft.com/office/officeart/2005/8/layout/vList3#2"/>
    <dgm:cxn modelId="{978BBA08-A56B-41A7-A3FF-18A3C447064C}" type="presParOf" srcId="{D7A7B5B9-5655-4A6B-BCA6-B7B7236473A5}" destId="{62FBAABC-4F14-4B1F-8CDF-BD8DCE0FDA99}" srcOrd="0" destOrd="0" presId="urn:microsoft.com/office/officeart/2005/8/layout/vList3#2"/>
    <dgm:cxn modelId="{85BB3203-8D78-4A50-AFD4-E5E6DC6592CF}" type="presParOf" srcId="{62FBAABC-4F14-4B1F-8CDF-BD8DCE0FDA99}" destId="{203404FD-BA7D-4320-B22B-5872DAC36A3B}" srcOrd="0" destOrd="0" presId="urn:microsoft.com/office/officeart/2005/8/layout/vList3#2"/>
    <dgm:cxn modelId="{75703D2B-5EBC-4CCC-8D29-3B664F3B36DC}" type="presParOf" srcId="{62FBAABC-4F14-4B1F-8CDF-BD8DCE0FDA99}" destId="{62EA633A-44FA-4161-9A6D-34D06DF79AA7}" srcOrd="1" destOrd="0" presId="urn:microsoft.com/office/officeart/2005/8/layout/vList3#2"/>
    <dgm:cxn modelId="{8CBAC07E-A082-47DB-B6EA-F37A595DE8C4}" type="presParOf" srcId="{D7A7B5B9-5655-4A6B-BCA6-B7B7236473A5}" destId="{39B4038D-EF07-4E2D-9852-E56B50BADD61}" srcOrd="1" destOrd="0" presId="urn:microsoft.com/office/officeart/2005/8/layout/vList3#2"/>
    <dgm:cxn modelId="{98879A04-A9C5-44B8-B560-E42CDA09136D}" type="presParOf" srcId="{D7A7B5B9-5655-4A6B-BCA6-B7B7236473A5}" destId="{4432144F-61B1-46CF-B044-BE0AEFF05A0D}" srcOrd="2" destOrd="0" presId="urn:microsoft.com/office/officeart/2005/8/layout/vList3#2"/>
    <dgm:cxn modelId="{AB043DC4-A509-4DBF-97B3-58D77035E8D7}" type="presParOf" srcId="{4432144F-61B1-46CF-B044-BE0AEFF05A0D}" destId="{D87AC4DB-543F-4D45-AD97-26E7728D0099}" srcOrd="0" destOrd="0" presId="urn:microsoft.com/office/officeart/2005/8/layout/vList3#2"/>
    <dgm:cxn modelId="{F4B51FB8-53C6-414B-A6E5-AB233BD2525F}" type="presParOf" srcId="{4432144F-61B1-46CF-B044-BE0AEFF05A0D}" destId="{4F487FD5-0AFA-4DF6-ACD3-DE495D6DC5FE}" srcOrd="1" destOrd="0" presId="urn:microsoft.com/office/officeart/2005/8/layout/vList3#2"/>
    <dgm:cxn modelId="{5351C135-884E-4EE0-94B3-041563C8B239}" type="presParOf" srcId="{D7A7B5B9-5655-4A6B-BCA6-B7B7236473A5}" destId="{C544090F-98D1-47FE-8B06-851B0C6397F9}" srcOrd="3" destOrd="0" presId="urn:microsoft.com/office/officeart/2005/8/layout/vList3#2"/>
    <dgm:cxn modelId="{4D704C80-92CC-4AF3-BF1B-B3A3EA36786D}" type="presParOf" srcId="{D7A7B5B9-5655-4A6B-BCA6-B7B7236473A5}" destId="{41DBF31F-9199-495E-A669-EB6C7D8CC1DB}" srcOrd="4" destOrd="0" presId="urn:microsoft.com/office/officeart/2005/8/layout/vList3#2"/>
    <dgm:cxn modelId="{354696A9-1BF6-4179-A0FC-40F7B5C3BB44}" type="presParOf" srcId="{41DBF31F-9199-495E-A669-EB6C7D8CC1DB}" destId="{EFC247D0-8F2B-47FB-B018-613E4B99CC08}" srcOrd="0" destOrd="0" presId="urn:microsoft.com/office/officeart/2005/8/layout/vList3#2"/>
    <dgm:cxn modelId="{479F4CAA-1760-4EF2-8192-6558DDB5E513}" type="presParOf" srcId="{41DBF31F-9199-495E-A669-EB6C7D8CC1DB}" destId="{9F734D2F-3BE2-47D7-99EB-9DB1E8CED03A}" srcOrd="1" destOrd="0" presId="urn:microsoft.com/office/officeart/2005/8/layout/vList3#2"/>
    <dgm:cxn modelId="{C264CC3F-542E-4A80-841C-589938C30873}" type="presParOf" srcId="{D7A7B5B9-5655-4A6B-BCA6-B7B7236473A5}" destId="{B1BDB306-E92B-4BBC-9D0E-3B1DBE121E91}" srcOrd="5" destOrd="0" presId="urn:microsoft.com/office/officeart/2005/8/layout/vList3#2"/>
    <dgm:cxn modelId="{D890980F-AD2E-4096-BD6A-D69AA5FD2596}" type="presParOf" srcId="{D7A7B5B9-5655-4A6B-BCA6-B7B7236473A5}" destId="{ACB1A3CF-DC3A-4FF4-8F10-AE236802B281}" srcOrd="6" destOrd="0" presId="urn:microsoft.com/office/officeart/2005/8/layout/vList3#2"/>
    <dgm:cxn modelId="{4620A573-2744-429D-81E1-BAE0A8B50562}" type="presParOf" srcId="{ACB1A3CF-DC3A-4FF4-8F10-AE236802B281}" destId="{23346AC4-1687-4467-B93B-501E7D3E747E}" srcOrd="0" destOrd="0" presId="urn:microsoft.com/office/officeart/2005/8/layout/vList3#2"/>
    <dgm:cxn modelId="{98162256-0A39-4642-B91B-16C5305DED58}" type="presParOf" srcId="{ACB1A3CF-DC3A-4FF4-8F10-AE236802B281}" destId="{88BCE45E-29AB-40F8-BA48-F96CF43A6056}" srcOrd="1" destOrd="0" presId="urn:microsoft.com/office/officeart/2005/8/layout/vList3#2"/>
    <dgm:cxn modelId="{3E48E72B-9F6A-44D3-9F93-1D3647902B59}" type="presParOf" srcId="{D7A7B5B9-5655-4A6B-BCA6-B7B7236473A5}" destId="{1B34BD08-871D-4D72-9CFE-A0D890E7AF0A}" srcOrd="7" destOrd="0" presId="urn:microsoft.com/office/officeart/2005/8/layout/vList3#2"/>
    <dgm:cxn modelId="{B5508392-8431-40BE-902B-A7218FBE20AE}" type="presParOf" srcId="{D7A7B5B9-5655-4A6B-BCA6-B7B7236473A5}" destId="{1A8FAEB1-EA12-4B85-BFA1-61146CBFC596}" srcOrd="8" destOrd="0" presId="urn:microsoft.com/office/officeart/2005/8/layout/vList3#2"/>
    <dgm:cxn modelId="{D93977EC-BB3A-439B-869F-5626DAFC0DD9}" type="presParOf" srcId="{1A8FAEB1-EA12-4B85-BFA1-61146CBFC596}" destId="{58CE3A89-2FFB-401A-A177-2148FCC98825}" srcOrd="0" destOrd="0" presId="urn:microsoft.com/office/officeart/2005/8/layout/vList3#2"/>
    <dgm:cxn modelId="{4F3AC0EF-2E22-4A48-8242-A82304FDFC0E}" type="presParOf" srcId="{1A8FAEB1-EA12-4B85-BFA1-61146CBFC596}" destId="{6819B4FF-E86C-453B-B64F-CAFD09631B19}" srcOrd="1" destOrd="0" presId="urn:microsoft.com/office/officeart/2005/8/layout/vList3#2"/>
    <dgm:cxn modelId="{67E06476-E340-44DB-AC91-1AA4287B52D9}" type="presParOf" srcId="{D7A7B5B9-5655-4A6B-BCA6-B7B7236473A5}" destId="{E8C9CFEF-7555-4EAD-B323-7F16F704A287}" srcOrd="9" destOrd="0" presId="urn:microsoft.com/office/officeart/2005/8/layout/vList3#2"/>
    <dgm:cxn modelId="{5FED7044-B609-40E3-AD91-18FF71ACFE62}" type="presParOf" srcId="{D7A7B5B9-5655-4A6B-BCA6-B7B7236473A5}" destId="{DBC8DA6B-FC8D-4C57-A3E1-12CE19E0B6F5}" srcOrd="10" destOrd="0" presId="urn:microsoft.com/office/officeart/2005/8/layout/vList3#2"/>
    <dgm:cxn modelId="{D46FFD3E-27BB-4B1E-9D09-E18A079BABE6}" type="presParOf" srcId="{DBC8DA6B-FC8D-4C57-A3E1-12CE19E0B6F5}" destId="{2BACCF0D-42A8-47BE-A024-48E15CAC53D2}" srcOrd="0" destOrd="0" presId="urn:microsoft.com/office/officeart/2005/8/layout/vList3#2"/>
    <dgm:cxn modelId="{C6FD6E4A-EA0A-4E55-9098-4942F6CA7561}" type="presParOf" srcId="{DBC8DA6B-FC8D-4C57-A3E1-12CE19E0B6F5}" destId="{B9EA7952-AA76-46CC-B641-D4B0C07219CD}" srcOrd="1" destOrd="0" presId="urn:microsoft.com/office/officeart/2005/8/layout/vList3#2"/>
    <dgm:cxn modelId="{C48C21F0-A4AF-42CD-9ABB-87FFE8D142A5}" type="presParOf" srcId="{D7A7B5B9-5655-4A6B-BCA6-B7B7236473A5}" destId="{9DC564ED-A5E8-45E2-9A55-B70B90722491}" srcOrd="11" destOrd="0" presId="urn:microsoft.com/office/officeart/2005/8/layout/vList3#2"/>
    <dgm:cxn modelId="{E7D28E2A-89AC-4097-B814-FC4839D35D7D}" type="presParOf" srcId="{D7A7B5B9-5655-4A6B-BCA6-B7B7236473A5}" destId="{6C4AA9C4-EE3B-4E14-A69D-F8D1ABB368C5}" srcOrd="12" destOrd="0" presId="urn:microsoft.com/office/officeart/2005/8/layout/vList3#2"/>
    <dgm:cxn modelId="{06EBE9D4-D667-4DF5-A116-6EDEFE2B44CA}" type="presParOf" srcId="{6C4AA9C4-EE3B-4E14-A69D-F8D1ABB368C5}" destId="{534AE597-7A83-44F5-82AA-1CBE0896F49C}" srcOrd="0" destOrd="0" presId="urn:microsoft.com/office/officeart/2005/8/layout/vList3#2"/>
    <dgm:cxn modelId="{C15D1094-235C-4168-9B9A-C6E98164C1EC}" type="presParOf" srcId="{6C4AA9C4-EE3B-4E14-A69D-F8D1ABB368C5}" destId="{57F89273-17AD-4544-8049-05C84A0F8A3F}" srcOrd="1" destOrd="0" presId="urn:microsoft.com/office/officeart/2005/8/layout/vList3#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56E19A3-595B-4707-AA3F-289DDD070CF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34D2F399-EA57-41DD-B7AA-9D36111B39A7}">
      <dgm:prSet phldrT="[Text]" custT="1"/>
      <dgm:spPr>
        <a:solidFill>
          <a:srgbClr val="8FFFEA">
            <a:alpha val="21961"/>
          </a:srgbClr>
        </a:solidFill>
        <a:ln w="28575">
          <a:solidFill>
            <a:schemeClr val="tx1">
              <a:lumMod val="85000"/>
              <a:lumOff val="15000"/>
            </a:schemeClr>
          </a:solidFill>
        </a:ln>
      </dgm:spPr>
      <dgm:t>
        <a:bodyPr/>
        <a:lstStyle/>
        <a:p>
          <a:r>
            <a:rPr lang="en-IN" sz="3200" b="0" dirty="0" smtClean="0">
              <a:solidFill>
                <a:schemeClr val="tx1"/>
              </a:solidFill>
            </a:rPr>
            <a:t>Casual vacancy</a:t>
          </a:r>
          <a:r>
            <a:rPr lang="en-IN" sz="3200" dirty="0" smtClean="0"/>
            <a:t>:</a:t>
          </a:r>
          <a:endParaRPr lang="en-IN" sz="3200" dirty="0"/>
        </a:p>
      </dgm:t>
    </dgm:pt>
    <dgm:pt modelId="{7F77E172-5584-4013-A3C7-C9F15ED031E2}" type="parTrans" cxnId="{19B5E83E-4FF0-45CC-95FF-1509D041F53E}">
      <dgm:prSet/>
      <dgm:spPr/>
      <dgm:t>
        <a:bodyPr/>
        <a:lstStyle/>
        <a:p>
          <a:endParaRPr lang="en-IN"/>
        </a:p>
      </dgm:t>
    </dgm:pt>
    <dgm:pt modelId="{4B558C9B-36A0-4323-8182-9E3E33ACFC00}" type="sibTrans" cxnId="{19B5E83E-4FF0-45CC-95FF-1509D041F53E}">
      <dgm:prSet/>
      <dgm:spPr/>
      <dgm:t>
        <a:bodyPr/>
        <a:lstStyle/>
        <a:p>
          <a:endParaRPr lang="en-IN"/>
        </a:p>
      </dgm:t>
    </dgm:pt>
    <dgm:pt modelId="{FD0B280A-EC4C-4317-B10B-DB13C5E58C40}">
      <dgm:prSet phldrT="[Text]" custT="1"/>
      <dgm:spPr>
        <a:scene3d>
          <a:camera prst="orthographicFront"/>
          <a:lightRig rig="threePt" dir="t"/>
        </a:scene3d>
        <a:sp3d>
          <a:bevelT/>
        </a:sp3d>
      </dgm:spPr>
      <dgm:t>
        <a:bodyPr/>
        <a:lstStyle/>
        <a:p>
          <a:r>
            <a:rPr lang="en-US" sz="1400" dirty="0" smtClean="0"/>
            <a:t>Any casual vacancy in the office of a cost auditor, whether due to resignation, death or removal, shall be filled by the Board of Directors within thirty days of occurrence of such vacancy and the company shall inform the Central Government in Form CRA-2 within thirty days of such appointment of cost auditor</a:t>
          </a:r>
          <a:r>
            <a:rPr lang="en-US" sz="2100" dirty="0" smtClean="0"/>
            <a:t>. </a:t>
          </a:r>
          <a:endParaRPr lang="en-IN" sz="2100" dirty="0"/>
        </a:p>
      </dgm:t>
    </dgm:pt>
    <dgm:pt modelId="{27E004ED-DC7C-48AF-95BE-8F7E07E266CC}" type="parTrans" cxnId="{0A5942CD-83B0-4FE8-82F2-58CD8E9DC4BC}">
      <dgm:prSet/>
      <dgm:spPr/>
      <dgm:t>
        <a:bodyPr/>
        <a:lstStyle/>
        <a:p>
          <a:endParaRPr lang="en-IN"/>
        </a:p>
      </dgm:t>
    </dgm:pt>
    <dgm:pt modelId="{AE11FE3B-F49D-41E1-8530-F7DE12F824DF}" type="sibTrans" cxnId="{0A5942CD-83B0-4FE8-82F2-58CD8E9DC4BC}">
      <dgm:prSet/>
      <dgm:spPr/>
      <dgm:t>
        <a:bodyPr/>
        <a:lstStyle/>
        <a:p>
          <a:endParaRPr lang="en-IN"/>
        </a:p>
      </dgm:t>
    </dgm:pt>
    <dgm:pt modelId="{13A415FB-31FB-4FA3-AE87-0711AA6ECD14}">
      <dgm:prSet phldrT="[Text]" custT="1"/>
      <dgm:spPr>
        <a:solidFill>
          <a:srgbClr val="8FFFEA">
            <a:alpha val="21961"/>
          </a:srgbClr>
        </a:solidFill>
        <a:ln w="28575"/>
        <a:scene3d>
          <a:camera prst="orthographicFront"/>
          <a:lightRig rig="threePt" dir="t"/>
        </a:scene3d>
        <a:sp3d>
          <a:bevelT/>
        </a:sp3d>
      </dgm:spPr>
      <dgm:t>
        <a:bodyPr/>
        <a:lstStyle/>
        <a:p>
          <a:r>
            <a:rPr lang="en-US" sz="3200" b="0" dirty="0" smtClean="0">
              <a:solidFill>
                <a:schemeClr val="tx1"/>
              </a:solidFill>
            </a:rPr>
            <a:t>Correction in CRA-2</a:t>
          </a:r>
          <a:endParaRPr lang="en-IN" sz="3200" b="0" dirty="0">
            <a:solidFill>
              <a:schemeClr val="tx1"/>
            </a:solidFill>
          </a:endParaRPr>
        </a:p>
      </dgm:t>
    </dgm:pt>
    <dgm:pt modelId="{A11FEFA9-0D34-4F81-99CD-7805BF532B28}" type="parTrans" cxnId="{240D9C9E-66E5-42EC-AEDC-92E825E33431}">
      <dgm:prSet/>
      <dgm:spPr/>
      <dgm:t>
        <a:bodyPr/>
        <a:lstStyle/>
        <a:p>
          <a:endParaRPr lang="en-IN"/>
        </a:p>
      </dgm:t>
    </dgm:pt>
    <dgm:pt modelId="{3B2F6C10-6BAE-4CC6-B44D-D121A6582BEF}" type="sibTrans" cxnId="{240D9C9E-66E5-42EC-AEDC-92E825E33431}">
      <dgm:prSet/>
      <dgm:spPr/>
      <dgm:t>
        <a:bodyPr/>
        <a:lstStyle/>
        <a:p>
          <a:endParaRPr lang="en-IN"/>
        </a:p>
      </dgm:t>
    </dgm:pt>
    <dgm:pt modelId="{A96B0E72-5255-45C6-915C-DFF7C0B7B209}">
      <dgm:prSet phldrT="[Text]" custT="1"/>
      <dgm:spPr/>
      <dgm:t>
        <a:bodyPr/>
        <a:lstStyle/>
        <a:p>
          <a:r>
            <a:rPr lang="en-US" sz="1400" dirty="0" smtClean="0"/>
            <a:t>Any mistake(i.e. Selection of individual instead of Firm vice- versa) occurred in CRA-2 form is not possible to rectified this form hence to rectify such kind of mistake follow the below procedure</a:t>
          </a:r>
          <a:r>
            <a:rPr lang="en-US" sz="2400" dirty="0" smtClean="0"/>
            <a:t>.</a:t>
          </a:r>
          <a:endParaRPr lang="en-IN" sz="2400" dirty="0"/>
        </a:p>
      </dgm:t>
    </dgm:pt>
    <dgm:pt modelId="{7CE4948B-3AAD-4242-86FF-F7991477FAAB}" type="parTrans" cxnId="{7036DAC0-E51D-48F7-84AE-00C4118BA346}">
      <dgm:prSet/>
      <dgm:spPr/>
      <dgm:t>
        <a:bodyPr/>
        <a:lstStyle/>
        <a:p>
          <a:endParaRPr lang="en-IN"/>
        </a:p>
      </dgm:t>
    </dgm:pt>
    <dgm:pt modelId="{6AA64CF5-4ADB-48D1-98CD-37D6DE3E1A8D}" type="sibTrans" cxnId="{7036DAC0-E51D-48F7-84AE-00C4118BA346}">
      <dgm:prSet/>
      <dgm:spPr/>
      <dgm:t>
        <a:bodyPr/>
        <a:lstStyle/>
        <a:p>
          <a:endParaRPr lang="en-IN"/>
        </a:p>
      </dgm:t>
    </dgm:pt>
    <dgm:pt modelId="{B2D41EED-500D-4864-96AF-FD3B28BB9508}">
      <dgm:prSet/>
      <dgm:spPr/>
      <dgm:t>
        <a:bodyPr/>
        <a:lstStyle/>
        <a:p>
          <a:endParaRPr lang="en-US" sz="2400" dirty="0"/>
        </a:p>
      </dgm:t>
    </dgm:pt>
    <dgm:pt modelId="{FD4D9881-769C-4AD6-8C7D-E3034FE2E028}" type="parTrans" cxnId="{D17BA32E-6028-41BD-9DCD-AB03D1F5DD3C}">
      <dgm:prSet/>
      <dgm:spPr/>
      <dgm:t>
        <a:bodyPr/>
        <a:lstStyle/>
        <a:p>
          <a:endParaRPr lang="en-IN"/>
        </a:p>
      </dgm:t>
    </dgm:pt>
    <dgm:pt modelId="{3BC34965-C639-4E36-96B1-369332866C98}" type="sibTrans" cxnId="{D17BA32E-6028-41BD-9DCD-AB03D1F5DD3C}">
      <dgm:prSet/>
      <dgm:spPr/>
      <dgm:t>
        <a:bodyPr/>
        <a:lstStyle/>
        <a:p>
          <a:endParaRPr lang="en-IN"/>
        </a:p>
      </dgm:t>
    </dgm:pt>
    <dgm:pt modelId="{B5886D2C-3F0C-45C8-81E1-7E99803E0A74}" type="pres">
      <dgm:prSet presAssocID="{756E19A3-595B-4707-AA3F-289DDD070CF8}" presName="linear" presStyleCnt="0">
        <dgm:presLayoutVars>
          <dgm:animLvl val="lvl"/>
          <dgm:resizeHandles val="exact"/>
        </dgm:presLayoutVars>
      </dgm:prSet>
      <dgm:spPr/>
      <dgm:t>
        <a:bodyPr/>
        <a:lstStyle/>
        <a:p>
          <a:endParaRPr lang="en-IN"/>
        </a:p>
      </dgm:t>
    </dgm:pt>
    <dgm:pt modelId="{8E7AD7C5-44D6-4C37-8668-8A8CC652ABBA}" type="pres">
      <dgm:prSet presAssocID="{34D2F399-EA57-41DD-B7AA-9D36111B39A7}" presName="parentText" presStyleLbl="node1" presStyleIdx="0" presStyleCnt="2" custLinFactNeighborX="6000" custLinFactNeighborY="-1618">
        <dgm:presLayoutVars>
          <dgm:chMax val="0"/>
          <dgm:bulletEnabled val="1"/>
        </dgm:presLayoutVars>
      </dgm:prSet>
      <dgm:spPr/>
      <dgm:t>
        <a:bodyPr/>
        <a:lstStyle/>
        <a:p>
          <a:endParaRPr lang="en-IN"/>
        </a:p>
      </dgm:t>
    </dgm:pt>
    <dgm:pt modelId="{2D505DC8-D23D-432B-AAA8-42801E1B8CD9}" type="pres">
      <dgm:prSet presAssocID="{34D2F399-EA57-41DD-B7AA-9D36111B39A7}" presName="childText" presStyleLbl="revTx" presStyleIdx="0" presStyleCnt="2">
        <dgm:presLayoutVars>
          <dgm:bulletEnabled val="1"/>
        </dgm:presLayoutVars>
      </dgm:prSet>
      <dgm:spPr/>
      <dgm:t>
        <a:bodyPr/>
        <a:lstStyle/>
        <a:p>
          <a:endParaRPr lang="en-IN"/>
        </a:p>
      </dgm:t>
    </dgm:pt>
    <dgm:pt modelId="{01B75EF1-3F33-4966-9530-741E39B07E1A}" type="pres">
      <dgm:prSet presAssocID="{13A415FB-31FB-4FA3-AE87-0711AA6ECD14}" presName="parentText" presStyleLbl="node1" presStyleIdx="1" presStyleCnt="2">
        <dgm:presLayoutVars>
          <dgm:chMax val="0"/>
          <dgm:bulletEnabled val="1"/>
        </dgm:presLayoutVars>
      </dgm:prSet>
      <dgm:spPr/>
      <dgm:t>
        <a:bodyPr/>
        <a:lstStyle/>
        <a:p>
          <a:endParaRPr lang="en-IN"/>
        </a:p>
      </dgm:t>
    </dgm:pt>
    <dgm:pt modelId="{178952C5-113B-4E59-AE07-03DC2358C706}" type="pres">
      <dgm:prSet presAssocID="{13A415FB-31FB-4FA3-AE87-0711AA6ECD14}" presName="childText" presStyleLbl="revTx" presStyleIdx="1" presStyleCnt="2">
        <dgm:presLayoutVars>
          <dgm:bulletEnabled val="1"/>
        </dgm:presLayoutVars>
      </dgm:prSet>
      <dgm:spPr/>
      <dgm:t>
        <a:bodyPr/>
        <a:lstStyle/>
        <a:p>
          <a:endParaRPr lang="en-IN"/>
        </a:p>
      </dgm:t>
    </dgm:pt>
  </dgm:ptLst>
  <dgm:cxnLst>
    <dgm:cxn modelId="{7805D143-5270-4AC7-851A-2BC3C3CB5B7A}" type="presOf" srcId="{756E19A3-595B-4707-AA3F-289DDD070CF8}" destId="{B5886D2C-3F0C-45C8-81E1-7E99803E0A74}" srcOrd="0" destOrd="0" presId="urn:microsoft.com/office/officeart/2005/8/layout/vList2"/>
    <dgm:cxn modelId="{BB625364-788F-46BE-86C8-90B421B6280A}" type="presOf" srcId="{A96B0E72-5255-45C6-915C-DFF7C0B7B209}" destId="{178952C5-113B-4E59-AE07-03DC2358C706}" srcOrd="0" destOrd="0" presId="urn:microsoft.com/office/officeart/2005/8/layout/vList2"/>
    <dgm:cxn modelId="{0A5942CD-83B0-4FE8-82F2-58CD8E9DC4BC}" srcId="{34D2F399-EA57-41DD-B7AA-9D36111B39A7}" destId="{FD0B280A-EC4C-4317-B10B-DB13C5E58C40}" srcOrd="0" destOrd="0" parTransId="{27E004ED-DC7C-48AF-95BE-8F7E07E266CC}" sibTransId="{AE11FE3B-F49D-41E1-8530-F7DE12F824DF}"/>
    <dgm:cxn modelId="{19B5E83E-4FF0-45CC-95FF-1509D041F53E}" srcId="{756E19A3-595B-4707-AA3F-289DDD070CF8}" destId="{34D2F399-EA57-41DD-B7AA-9D36111B39A7}" srcOrd="0" destOrd="0" parTransId="{7F77E172-5584-4013-A3C7-C9F15ED031E2}" sibTransId="{4B558C9B-36A0-4323-8182-9E3E33ACFC00}"/>
    <dgm:cxn modelId="{9FD4E7D9-5D53-400C-84E2-1660A50BF0EE}" type="presOf" srcId="{13A415FB-31FB-4FA3-AE87-0711AA6ECD14}" destId="{01B75EF1-3F33-4966-9530-741E39B07E1A}" srcOrd="0" destOrd="0" presId="urn:microsoft.com/office/officeart/2005/8/layout/vList2"/>
    <dgm:cxn modelId="{7036DAC0-E51D-48F7-84AE-00C4118BA346}" srcId="{13A415FB-31FB-4FA3-AE87-0711AA6ECD14}" destId="{A96B0E72-5255-45C6-915C-DFF7C0B7B209}" srcOrd="0" destOrd="0" parTransId="{7CE4948B-3AAD-4242-86FF-F7991477FAAB}" sibTransId="{6AA64CF5-4ADB-48D1-98CD-37D6DE3E1A8D}"/>
    <dgm:cxn modelId="{9749D7F3-4360-4607-8F0A-D5AB189B6F27}" type="presOf" srcId="{34D2F399-EA57-41DD-B7AA-9D36111B39A7}" destId="{8E7AD7C5-44D6-4C37-8668-8A8CC652ABBA}" srcOrd="0" destOrd="0" presId="urn:microsoft.com/office/officeart/2005/8/layout/vList2"/>
    <dgm:cxn modelId="{240D9C9E-66E5-42EC-AEDC-92E825E33431}" srcId="{756E19A3-595B-4707-AA3F-289DDD070CF8}" destId="{13A415FB-31FB-4FA3-AE87-0711AA6ECD14}" srcOrd="1" destOrd="0" parTransId="{A11FEFA9-0D34-4F81-99CD-7805BF532B28}" sibTransId="{3B2F6C10-6BAE-4CC6-B44D-D121A6582BEF}"/>
    <dgm:cxn modelId="{6536A4C4-FD88-4679-B0AF-FC53E5194E1E}" type="presOf" srcId="{B2D41EED-500D-4864-96AF-FD3B28BB9508}" destId="{178952C5-113B-4E59-AE07-03DC2358C706}" srcOrd="0" destOrd="1" presId="urn:microsoft.com/office/officeart/2005/8/layout/vList2"/>
    <dgm:cxn modelId="{D17BA32E-6028-41BD-9DCD-AB03D1F5DD3C}" srcId="{13A415FB-31FB-4FA3-AE87-0711AA6ECD14}" destId="{B2D41EED-500D-4864-96AF-FD3B28BB9508}" srcOrd="1" destOrd="0" parTransId="{FD4D9881-769C-4AD6-8C7D-E3034FE2E028}" sibTransId="{3BC34965-C639-4E36-96B1-369332866C98}"/>
    <dgm:cxn modelId="{9ECED5B8-05E3-4368-B20C-81FBB7F99C2B}" type="presOf" srcId="{FD0B280A-EC4C-4317-B10B-DB13C5E58C40}" destId="{2D505DC8-D23D-432B-AAA8-42801E1B8CD9}" srcOrd="0" destOrd="0" presId="urn:microsoft.com/office/officeart/2005/8/layout/vList2"/>
    <dgm:cxn modelId="{20ABB03C-D3A8-4032-A390-6A0C5B9C9788}" type="presParOf" srcId="{B5886D2C-3F0C-45C8-81E1-7E99803E0A74}" destId="{8E7AD7C5-44D6-4C37-8668-8A8CC652ABBA}" srcOrd="0" destOrd="0" presId="urn:microsoft.com/office/officeart/2005/8/layout/vList2"/>
    <dgm:cxn modelId="{F99123D1-2087-47FD-BEC0-D996C0E04C0B}" type="presParOf" srcId="{B5886D2C-3F0C-45C8-81E1-7E99803E0A74}" destId="{2D505DC8-D23D-432B-AAA8-42801E1B8CD9}" srcOrd="1" destOrd="0" presId="urn:microsoft.com/office/officeart/2005/8/layout/vList2"/>
    <dgm:cxn modelId="{1AAE1A76-920F-463C-A417-34ECE2F09942}" type="presParOf" srcId="{B5886D2C-3F0C-45C8-81E1-7E99803E0A74}" destId="{01B75EF1-3F33-4966-9530-741E39B07E1A}" srcOrd="2" destOrd="0" presId="urn:microsoft.com/office/officeart/2005/8/layout/vList2"/>
    <dgm:cxn modelId="{875A23EE-81BA-449C-866D-B1550AB484EF}" type="presParOf" srcId="{B5886D2C-3F0C-45C8-81E1-7E99803E0A74}" destId="{178952C5-113B-4E59-AE07-03DC2358C706}" srcOrd="3" destOrd="0" presId="urn:microsoft.com/office/officeart/2005/8/layout/vList2"/>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8893B9-5D61-4CBE-BA2C-22353FC1BFE6}">
      <dsp:nvSpPr>
        <dsp:cNvPr id="0" name=""/>
        <dsp:cNvSpPr/>
      </dsp:nvSpPr>
      <dsp:spPr>
        <a:xfrm>
          <a:off x="-6023713" y="-922323"/>
          <a:ext cx="7175599" cy="7175599"/>
        </a:xfrm>
        <a:prstGeom prst="blockArc">
          <a:avLst>
            <a:gd name="adj1" fmla="val 18900000"/>
            <a:gd name="adj2" fmla="val 2700000"/>
            <a:gd name="adj3" fmla="val 301"/>
          </a:avLst>
        </a:prstGeom>
        <a:noFill/>
        <a:ln w="12700" cap="flat" cmpd="sng" algn="ctr">
          <a:solidFill>
            <a:schemeClr val="dk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1AE7010-A1A1-4702-892E-2550768E8C9B}">
      <dsp:nvSpPr>
        <dsp:cNvPr id="0" name=""/>
        <dsp:cNvSpPr/>
      </dsp:nvSpPr>
      <dsp:spPr>
        <a:xfrm>
          <a:off x="373966" y="242345"/>
          <a:ext cx="7022465" cy="48447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solidFill>
            <a:schemeClr val="tx1"/>
          </a:solidFill>
        </a:ln>
        <a:effectLst>
          <a:outerShdw blurRad="50800" dist="38100" dir="2700000" algn="tl" rotWithShape="0">
            <a:prstClr val="black">
              <a:alpha val="40000"/>
            </a:prstClr>
          </a:outerShdw>
          <a:softEdge rad="12700"/>
        </a:effectLst>
        <a:scene3d>
          <a:camera prst="perspectiveFront"/>
          <a:lightRig rig="threePt" dir="t">
            <a:rot lat="0" lon="0" rev="7500000"/>
          </a:lightRig>
        </a:scene3d>
        <a:sp3d prstMaterial="dkEdge">
          <a:bevelT w="127000" h="25400" prst="angle"/>
          <a:bevelB/>
        </a:sp3d>
      </dsp:spPr>
      <dsp:style>
        <a:lnRef idx="0">
          <a:scrgbClr r="0" g="0" b="0"/>
        </a:lnRef>
        <a:fillRef idx="3">
          <a:scrgbClr r="0" g="0" b="0"/>
        </a:fillRef>
        <a:effectRef idx="2">
          <a:scrgbClr r="0" g="0" b="0"/>
        </a:effectRef>
        <a:fontRef idx="minor">
          <a:schemeClr val="lt1"/>
        </a:fontRef>
      </dsp:style>
      <dsp:txBody>
        <a:bodyPr spcFirstLastPara="0" vert="horz" wrap="square" lIns="384554" tIns="35560" rIns="35560" bIns="35560" numCol="1" spcCol="1270" anchor="ctr" anchorCtr="0">
          <a:noAutofit/>
        </a:bodyPr>
        <a:lstStyle/>
        <a:p>
          <a:pPr lvl="0" algn="l" defTabSz="622300" rtl="0">
            <a:lnSpc>
              <a:spcPct val="90000"/>
            </a:lnSpc>
            <a:spcBef>
              <a:spcPct val="0"/>
            </a:spcBef>
            <a:spcAft>
              <a:spcPct val="35000"/>
            </a:spcAft>
          </a:pPr>
          <a:r>
            <a:rPr lang="en-US" sz="1400" kern="1200" dirty="0" smtClean="0">
              <a:latin typeface="+mn-lt"/>
            </a:rPr>
            <a:t>Applicability of cost Audit and Companies (cost records and audit) Rules, 2014. </a:t>
          </a:r>
          <a:endParaRPr lang="en-US" sz="1400" kern="1200" dirty="0">
            <a:latin typeface="+mn-lt"/>
          </a:endParaRPr>
        </a:p>
      </dsp:txBody>
      <dsp:txXfrm>
        <a:off x="373966" y="242345"/>
        <a:ext cx="7022465" cy="484476"/>
      </dsp:txXfrm>
    </dsp:sp>
    <dsp:sp modelId="{31EE01F4-C038-4DB4-B80D-C2268F71AA84}">
      <dsp:nvSpPr>
        <dsp:cNvPr id="0" name=""/>
        <dsp:cNvSpPr/>
      </dsp:nvSpPr>
      <dsp:spPr>
        <a:xfrm>
          <a:off x="71168" y="181785"/>
          <a:ext cx="605596" cy="605596"/>
        </a:xfrm>
        <a:prstGeom prst="ellipse">
          <a:avLst/>
        </a:prstGeom>
        <a:solidFill>
          <a:schemeClr val="tx2">
            <a:lumMod val="75000"/>
          </a:schemeClr>
        </a:solidFill>
        <a:ln w="6350" cap="flat" cmpd="sng" algn="ctr">
          <a:noFill/>
          <a:prstDash val="solid"/>
          <a:miter lim="800000"/>
        </a:ln>
        <a:effectLst>
          <a:outerShdw blurRad="50800" dist="38100" dir="2700000" algn="tl" rotWithShape="0">
            <a:prstClr val="black">
              <a:alpha val="40000"/>
            </a:prstClr>
          </a:outerShdw>
          <a:softEdge rad="12700"/>
        </a:effectLst>
        <a:scene3d>
          <a:camera prst="perspectiveFront"/>
          <a:lightRig rig="threePt" dir="t">
            <a:rot lat="0" lon="0" rev="7500000"/>
          </a:lightRig>
        </a:scene3d>
        <a:sp3d z="152400" extrusionH="63500" prstMaterial="dkEdge">
          <a:bevelT w="120800" h="19050" prst="artDeco"/>
          <a:contourClr>
            <a:schemeClr val="bg1"/>
          </a:contourClr>
        </a:sp3d>
      </dsp:spPr>
      <dsp:style>
        <a:lnRef idx="1">
          <a:scrgbClr r="0" g="0" b="0"/>
        </a:lnRef>
        <a:fillRef idx="1">
          <a:scrgbClr r="0" g="0" b="0"/>
        </a:fillRef>
        <a:effectRef idx="2">
          <a:scrgbClr r="0" g="0" b="0"/>
        </a:effectRef>
        <a:fontRef idx="minor"/>
      </dsp:style>
    </dsp:sp>
    <dsp:sp modelId="{A234543C-B6A0-4E1D-BF9B-7D52B8C11019}">
      <dsp:nvSpPr>
        <dsp:cNvPr id="0" name=""/>
        <dsp:cNvSpPr/>
      </dsp:nvSpPr>
      <dsp:spPr>
        <a:xfrm>
          <a:off x="812703" y="969486"/>
          <a:ext cx="6583728" cy="48447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solidFill>
            <a:schemeClr val="tx1"/>
          </a:solidFill>
        </a:ln>
        <a:effectLst>
          <a:outerShdw blurRad="50800" dist="38100" dir="2700000" algn="tl" rotWithShape="0">
            <a:prstClr val="black">
              <a:alpha val="40000"/>
            </a:prstClr>
          </a:outerShdw>
          <a:softEdge rad="12700"/>
        </a:effectLst>
        <a:scene3d>
          <a:camera prst="perspectiveFront"/>
          <a:lightRig rig="threePt" dir="t">
            <a:rot lat="0" lon="0" rev="7500000"/>
          </a:lightRig>
        </a:scene3d>
        <a:sp3d prstMaterial="dkEdge">
          <a:bevelT w="127000" h="25400" prst="angle"/>
          <a:bevelB/>
        </a:sp3d>
      </dsp:spPr>
      <dsp:style>
        <a:lnRef idx="0">
          <a:scrgbClr r="0" g="0" b="0"/>
        </a:lnRef>
        <a:fillRef idx="3">
          <a:scrgbClr r="0" g="0" b="0"/>
        </a:fillRef>
        <a:effectRef idx="2">
          <a:scrgbClr r="0" g="0" b="0"/>
        </a:effectRef>
        <a:fontRef idx="minor">
          <a:schemeClr val="lt1"/>
        </a:fontRef>
      </dsp:style>
      <dsp:txBody>
        <a:bodyPr spcFirstLastPara="0" vert="horz" wrap="square" lIns="384554" tIns="35560" rIns="35560" bIns="35560" numCol="1" spcCol="1270" anchor="ctr" anchorCtr="0">
          <a:noAutofit/>
        </a:bodyPr>
        <a:lstStyle/>
        <a:p>
          <a:pPr lvl="0" algn="l" defTabSz="622300" rtl="0">
            <a:lnSpc>
              <a:spcPct val="90000"/>
            </a:lnSpc>
            <a:spcBef>
              <a:spcPct val="0"/>
            </a:spcBef>
            <a:spcAft>
              <a:spcPct val="35000"/>
            </a:spcAft>
          </a:pPr>
          <a:r>
            <a:rPr lang="en-US" sz="1400" kern="1200" dirty="0" smtClean="0">
              <a:solidFill>
                <a:schemeClr val="tx1"/>
              </a:solidFill>
              <a:latin typeface="+mn-lt"/>
            </a:rPr>
            <a:t>In Costing more than 2 utility schedule are give services to each other.</a:t>
          </a:r>
          <a:endParaRPr lang="en-IN" sz="1400" kern="1200" dirty="0">
            <a:solidFill>
              <a:schemeClr val="tx1"/>
            </a:solidFill>
            <a:latin typeface="+mn-lt"/>
          </a:endParaRPr>
        </a:p>
      </dsp:txBody>
      <dsp:txXfrm>
        <a:off x="812703" y="969486"/>
        <a:ext cx="6583728" cy="484476"/>
      </dsp:txXfrm>
    </dsp:sp>
    <dsp:sp modelId="{18613028-24AC-4F12-BA4A-E3FDD0BFD7B3}">
      <dsp:nvSpPr>
        <dsp:cNvPr id="0" name=""/>
        <dsp:cNvSpPr/>
      </dsp:nvSpPr>
      <dsp:spPr>
        <a:xfrm>
          <a:off x="509905" y="908927"/>
          <a:ext cx="605596" cy="605596"/>
        </a:xfrm>
        <a:prstGeom prst="ellipse">
          <a:avLst/>
        </a:prstGeom>
        <a:solidFill>
          <a:schemeClr val="tx2">
            <a:lumMod val="75000"/>
          </a:schemeClr>
        </a:solidFill>
        <a:ln w="6350" cap="flat" cmpd="sng" algn="ctr">
          <a:noFill/>
          <a:prstDash val="solid"/>
          <a:miter lim="800000"/>
        </a:ln>
        <a:effectLst>
          <a:outerShdw blurRad="50800" dist="38100" dir="2700000" algn="tl" rotWithShape="0">
            <a:prstClr val="black">
              <a:alpha val="40000"/>
            </a:prstClr>
          </a:outerShdw>
          <a:softEdge rad="12700"/>
        </a:effectLst>
        <a:scene3d>
          <a:camera prst="perspectiveFront"/>
          <a:lightRig rig="threePt" dir="t">
            <a:rot lat="0" lon="0" rev="7500000"/>
          </a:lightRig>
        </a:scene3d>
        <a:sp3d z="152400" extrusionH="63500" prstMaterial="dkEdge">
          <a:bevelT w="120800" h="19050" prst="artDeco"/>
          <a:contourClr>
            <a:schemeClr val="bg1"/>
          </a:contourClr>
        </a:sp3d>
      </dsp:spPr>
      <dsp:style>
        <a:lnRef idx="1">
          <a:scrgbClr r="0" g="0" b="0"/>
        </a:lnRef>
        <a:fillRef idx="1">
          <a:scrgbClr r="0" g="0" b="0"/>
        </a:fillRef>
        <a:effectRef idx="2">
          <a:scrgbClr r="0" g="0" b="0"/>
        </a:effectRef>
        <a:fontRef idx="minor"/>
      </dsp:style>
    </dsp:sp>
    <dsp:sp modelId="{05F247F2-8F77-44BF-AF8F-1010D6DC1576}">
      <dsp:nvSpPr>
        <dsp:cNvPr id="0" name=""/>
        <dsp:cNvSpPr/>
      </dsp:nvSpPr>
      <dsp:spPr>
        <a:xfrm>
          <a:off x="1053129" y="1696095"/>
          <a:ext cx="6343302" cy="48447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solidFill>
            <a:schemeClr val="tx1"/>
          </a:solidFill>
        </a:ln>
        <a:effectLst>
          <a:outerShdw blurRad="50800" dist="38100" dir="2700000" algn="tl" rotWithShape="0">
            <a:prstClr val="black">
              <a:alpha val="40000"/>
            </a:prstClr>
          </a:outerShdw>
          <a:softEdge rad="12700"/>
        </a:effectLst>
        <a:scene3d>
          <a:camera prst="perspectiveFront"/>
          <a:lightRig rig="threePt" dir="t">
            <a:rot lat="0" lon="0" rev="7500000"/>
          </a:lightRig>
        </a:scene3d>
        <a:sp3d prstMaterial="dkEdge">
          <a:bevelT w="127000" h="25400" prst="angle"/>
          <a:bevelB/>
        </a:sp3d>
      </dsp:spPr>
      <dsp:style>
        <a:lnRef idx="0">
          <a:scrgbClr r="0" g="0" b="0"/>
        </a:lnRef>
        <a:fillRef idx="3">
          <a:scrgbClr r="0" g="0" b="0"/>
        </a:fillRef>
        <a:effectRef idx="2">
          <a:scrgbClr r="0" g="0" b="0"/>
        </a:effectRef>
        <a:fontRef idx="minor">
          <a:schemeClr val="lt1"/>
        </a:fontRef>
      </dsp:style>
      <dsp:txBody>
        <a:bodyPr spcFirstLastPara="0" vert="horz" wrap="square" lIns="384554" tIns="35560" rIns="35560" bIns="35560" numCol="1" spcCol="1270" anchor="ctr" anchorCtr="0">
          <a:noAutofit/>
        </a:bodyPr>
        <a:lstStyle/>
        <a:p>
          <a:pPr lvl="0" algn="l" defTabSz="622300" rtl="0">
            <a:lnSpc>
              <a:spcPct val="90000"/>
            </a:lnSpc>
            <a:spcBef>
              <a:spcPct val="0"/>
            </a:spcBef>
            <a:spcAft>
              <a:spcPct val="35000"/>
            </a:spcAft>
          </a:pPr>
          <a:r>
            <a:rPr lang="en-US" sz="1400" kern="1200" dirty="0" smtClean="0">
              <a:solidFill>
                <a:schemeClr val="tx1"/>
              </a:solidFill>
              <a:latin typeface="+mn-lt"/>
            </a:rPr>
            <a:t>Applicability of cost Audit and important interpretation of the </a:t>
          </a:r>
          <a:r>
            <a:rPr lang="en-US" sz="1400" u="sng" kern="1200" dirty="0" smtClean="0">
              <a:solidFill>
                <a:schemeClr val="tx1"/>
              </a:solidFill>
              <a:latin typeface="+mn-lt"/>
            </a:rPr>
            <a:t>Companies (cost records and audit) Rules, 2014</a:t>
          </a:r>
          <a:r>
            <a:rPr lang="en-US" sz="1400" kern="1200" dirty="0" smtClean="0">
              <a:solidFill>
                <a:schemeClr val="tx1"/>
              </a:solidFill>
              <a:latin typeface="+mn-lt"/>
            </a:rPr>
            <a:t>.</a:t>
          </a:r>
          <a:endParaRPr lang="en-IN" sz="1400" kern="1200" dirty="0">
            <a:solidFill>
              <a:schemeClr val="tx1"/>
            </a:solidFill>
            <a:latin typeface="+mn-lt"/>
          </a:endParaRPr>
        </a:p>
      </dsp:txBody>
      <dsp:txXfrm>
        <a:off x="1053129" y="1696095"/>
        <a:ext cx="6343302" cy="484476"/>
      </dsp:txXfrm>
    </dsp:sp>
    <dsp:sp modelId="{54873D4D-C683-4A94-B7F0-5D540C0BBC4F}">
      <dsp:nvSpPr>
        <dsp:cNvPr id="0" name=""/>
        <dsp:cNvSpPr/>
      </dsp:nvSpPr>
      <dsp:spPr>
        <a:xfrm>
          <a:off x="728166" y="1586470"/>
          <a:ext cx="605596" cy="605596"/>
        </a:xfrm>
        <a:prstGeom prst="ellipse">
          <a:avLst/>
        </a:prstGeom>
        <a:solidFill>
          <a:schemeClr val="tx2">
            <a:lumMod val="75000"/>
          </a:schemeClr>
        </a:solidFill>
        <a:ln w="6350" cap="flat" cmpd="sng" algn="ctr">
          <a:noFill/>
          <a:prstDash val="solid"/>
          <a:miter lim="800000"/>
        </a:ln>
        <a:effectLst>
          <a:outerShdw blurRad="50800" dist="38100" dir="2700000" algn="tl" rotWithShape="0">
            <a:prstClr val="black">
              <a:alpha val="40000"/>
            </a:prstClr>
          </a:outerShdw>
          <a:softEdge rad="12700"/>
        </a:effectLst>
        <a:scene3d>
          <a:camera prst="perspectiveFront"/>
          <a:lightRig rig="threePt" dir="t">
            <a:rot lat="0" lon="0" rev="7500000"/>
          </a:lightRig>
        </a:scene3d>
        <a:sp3d z="152400" extrusionH="63500" prstMaterial="dkEdge">
          <a:bevelT w="120800" h="19050" prst="artDeco"/>
          <a:contourClr>
            <a:schemeClr val="bg1"/>
          </a:contourClr>
        </a:sp3d>
      </dsp:spPr>
      <dsp:style>
        <a:lnRef idx="1">
          <a:scrgbClr r="0" g="0" b="0"/>
        </a:lnRef>
        <a:fillRef idx="1">
          <a:scrgbClr r="0" g="0" b="0"/>
        </a:fillRef>
        <a:effectRef idx="2">
          <a:scrgbClr r="0" g="0" b="0"/>
        </a:effectRef>
        <a:fontRef idx="minor"/>
      </dsp:style>
    </dsp:sp>
    <dsp:sp modelId="{B8F2C886-6560-4AE3-8368-15720555D87B}">
      <dsp:nvSpPr>
        <dsp:cNvPr id="0" name=""/>
        <dsp:cNvSpPr/>
      </dsp:nvSpPr>
      <dsp:spPr>
        <a:xfrm>
          <a:off x="1129895" y="2423237"/>
          <a:ext cx="6266536" cy="48447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solidFill>
            <a:schemeClr val="tx1"/>
          </a:solidFill>
        </a:ln>
        <a:effectLst>
          <a:outerShdw blurRad="50800" dist="38100" dir="2700000" algn="tl" rotWithShape="0">
            <a:prstClr val="black">
              <a:alpha val="40000"/>
            </a:prstClr>
          </a:outerShdw>
          <a:softEdge rad="12700"/>
        </a:effectLst>
        <a:scene3d>
          <a:camera prst="perspectiveFront"/>
          <a:lightRig rig="threePt" dir="t">
            <a:rot lat="0" lon="0" rev="7500000"/>
          </a:lightRig>
        </a:scene3d>
        <a:sp3d prstMaterial="dkEdge">
          <a:bevelT w="127000" h="25400" prst="angle"/>
          <a:bevelB/>
        </a:sp3d>
      </dsp:spPr>
      <dsp:style>
        <a:lnRef idx="0">
          <a:scrgbClr r="0" g="0" b="0"/>
        </a:lnRef>
        <a:fillRef idx="3">
          <a:scrgbClr r="0" g="0" b="0"/>
        </a:fillRef>
        <a:effectRef idx="2">
          <a:scrgbClr r="0" g="0" b="0"/>
        </a:effectRef>
        <a:fontRef idx="minor">
          <a:schemeClr val="lt1"/>
        </a:fontRef>
      </dsp:style>
      <dsp:txBody>
        <a:bodyPr spcFirstLastPara="0" vert="horz" wrap="square" lIns="384554" tIns="35560" rIns="35560" bIns="35560" numCol="1" spcCol="1270" anchor="ctr" anchorCtr="0">
          <a:noAutofit/>
        </a:bodyPr>
        <a:lstStyle/>
        <a:p>
          <a:pPr lvl="0" algn="l" defTabSz="622300" rtl="0">
            <a:lnSpc>
              <a:spcPct val="90000"/>
            </a:lnSpc>
            <a:spcBef>
              <a:spcPct val="0"/>
            </a:spcBef>
            <a:spcAft>
              <a:spcPct val="35000"/>
            </a:spcAft>
          </a:pPr>
          <a:r>
            <a:rPr lang="en-US" sz="1400" kern="1200" dirty="0" smtClean="0">
              <a:solidFill>
                <a:schemeClr val="tx1"/>
              </a:solidFill>
              <a:latin typeface="+mn-lt"/>
            </a:rPr>
            <a:t>Methodology of Valuation of work in progress.</a:t>
          </a:r>
          <a:endParaRPr lang="en-IN" sz="1400" kern="1200" dirty="0">
            <a:solidFill>
              <a:schemeClr val="tx1"/>
            </a:solidFill>
            <a:latin typeface="+mn-lt"/>
          </a:endParaRPr>
        </a:p>
      </dsp:txBody>
      <dsp:txXfrm>
        <a:off x="1129895" y="2423237"/>
        <a:ext cx="6266536" cy="484476"/>
      </dsp:txXfrm>
    </dsp:sp>
    <dsp:sp modelId="{2AA5CCE6-DA5F-42B1-AB55-76C610E841EA}">
      <dsp:nvSpPr>
        <dsp:cNvPr id="0" name=""/>
        <dsp:cNvSpPr/>
      </dsp:nvSpPr>
      <dsp:spPr>
        <a:xfrm>
          <a:off x="827097" y="2362677"/>
          <a:ext cx="605596" cy="605596"/>
        </a:xfrm>
        <a:prstGeom prst="ellipse">
          <a:avLst/>
        </a:prstGeom>
        <a:solidFill>
          <a:schemeClr val="tx2">
            <a:lumMod val="75000"/>
          </a:schemeClr>
        </a:solidFill>
        <a:ln w="6350" cap="flat" cmpd="sng" algn="ctr">
          <a:noFill/>
          <a:prstDash val="solid"/>
          <a:miter lim="800000"/>
        </a:ln>
        <a:effectLst>
          <a:outerShdw blurRad="50800" dist="38100" dir="2700000" algn="tl" rotWithShape="0">
            <a:prstClr val="black">
              <a:alpha val="40000"/>
            </a:prstClr>
          </a:outerShdw>
          <a:softEdge rad="12700"/>
        </a:effectLst>
        <a:scene3d>
          <a:camera prst="perspectiveFront"/>
          <a:lightRig rig="threePt" dir="t">
            <a:rot lat="0" lon="0" rev="7500000"/>
          </a:lightRig>
        </a:scene3d>
        <a:sp3d z="152400" extrusionH="63500" prstMaterial="dkEdge">
          <a:bevelT w="120800" h="19050" prst="artDeco"/>
          <a:contourClr>
            <a:schemeClr val="bg1"/>
          </a:contourClr>
        </a:sp3d>
      </dsp:spPr>
      <dsp:style>
        <a:lnRef idx="1">
          <a:scrgbClr r="0" g="0" b="0"/>
        </a:lnRef>
        <a:fillRef idx="1">
          <a:scrgbClr r="0" g="0" b="0"/>
        </a:fillRef>
        <a:effectRef idx="2">
          <a:scrgbClr r="0" g="0" b="0"/>
        </a:effectRef>
        <a:fontRef idx="minor"/>
      </dsp:style>
    </dsp:sp>
    <dsp:sp modelId="{7134BAC5-4900-47EA-8F25-A474BFA18478}">
      <dsp:nvSpPr>
        <dsp:cNvPr id="0" name=""/>
        <dsp:cNvSpPr/>
      </dsp:nvSpPr>
      <dsp:spPr>
        <a:xfrm>
          <a:off x="1053129" y="3150379"/>
          <a:ext cx="6343302" cy="48447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solidFill>
            <a:schemeClr val="tx1"/>
          </a:solidFill>
        </a:ln>
        <a:effectLst>
          <a:outerShdw blurRad="50800" dist="38100" dir="2700000" algn="tl" rotWithShape="0">
            <a:prstClr val="black">
              <a:alpha val="40000"/>
            </a:prstClr>
          </a:outerShdw>
          <a:softEdge rad="12700"/>
        </a:effectLst>
        <a:scene3d>
          <a:camera prst="perspectiveFront"/>
          <a:lightRig rig="threePt" dir="t">
            <a:rot lat="0" lon="0" rev="7500000"/>
          </a:lightRig>
        </a:scene3d>
        <a:sp3d prstMaterial="dkEdge">
          <a:bevelT w="127000" h="25400" prst="angle"/>
          <a:bevelB/>
        </a:sp3d>
      </dsp:spPr>
      <dsp:style>
        <a:lnRef idx="0">
          <a:scrgbClr r="0" g="0" b="0"/>
        </a:lnRef>
        <a:fillRef idx="3">
          <a:scrgbClr r="0" g="0" b="0"/>
        </a:fillRef>
        <a:effectRef idx="2">
          <a:scrgbClr r="0" g="0" b="0"/>
        </a:effectRef>
        <a:fontRef idx="minor">
          <a:schemeClr val="lt1"/>
        </a:fontRef>
      </dsp:style>
      <dsp:txBody>
        <a:bodyPr spcFirstLastPara="0" vert="horz" wrap="square" lIns="384554" tIns="35560" rIns="35560" bIns="35560" numCol="1" spcCol="1270" anchor="ctr" anchorCtr="0">
          <a:noAutofit/>
        </a:bodyPr>
        <a:lstStyle/>
        <a:p>
          <a:pPr lvl="0" algn="l" defTabSz="622300" rtl="0">
            <a:lnSpc>
              <a:spcPct val="90000"/>
            </a:lnSpc>
            <a:spcBef>
              <a:spcPct val="0"/>
            </a:spcBef>
            <a:spcAft>
              <a:spcPct val="35000"/>
            </a:spcAft>
          </a:pPr>
          <a:r>
            <a:rPr lang="en-US" sz="1400" kern="1200" dirty="0" smtClean="0">
              <a:solidFill>
                <a:schemeClr val="tx1"/>
              </a:solidFill>
              <a:latin typeface="+mn-lt"/>
            </a:rPr>
            <a:t>Abnormal loss of material.</a:t>
          </a:r>
          <a:endParaRPr lang="en-IN" sz="1400" kern="1200" dirty="0">
            <a:solidFill>
              <a:schemeClr val="tx1"/>
            </a:solidFill>
            <a:latin typeface="+mn-lt"/>
          </a:endParaRPr>
        </a:p>
      </dsp:txBody>
      <dsp:txXfrm>
        <a:off x="1053129" y="3150379"/>
        <a:ext cx="6343302" cy="484476"/>
      </dsp:txXfrm>
    </dsp:sp>
    <dsp:sp modelId="{3C1FD874-4DDF-48AB-9F71-23AA83208CFA}">
      <dsp:nvSpPr>
        <dsp:cNvPr id="0" name=""/>
        <dsp:cNvSpPr/>
      </dsp:nvSpPr>
      <dsp:spPr>
        <a:xfrm>
          <a:off x="750331" y="3089819"/>
          <a:ext cx="605596" cy="605596"/>
        </a:xfrm>
        <a:prstGeom prst="ellipse">
          <a:avLst/>
        </a:prstGeom>
        <a:solidFill>
          <a:schemeClr val="tx2">
            <a:lumMod val="75000"/>
          </a:schemeClr>
        </a:solidFill>
        <a:ln w="6350" cap="flat" cmpd="sng" algn="ctr">
          <a:noFill/>
          <a:prstDash val="solid"/>
          <a:miter lim="800000"/>
        </a:ln>
        <a:effectLst>
          <a:outerShdw blurRad="50800" dist="38100" dir="2700000" algn="tl" rotWithShape="0">
            <a:prstClr val="black">
              <a:alpha val="40000"/>
            </a:prstClr>
          </a:outerShdw>
          <a:softEdge rad="12700"/>
        </a:effectLst>
        <a:scene3d>
          <a:camera prst="perspectiveFront"/>
          <a:lightRig rig="threePt" dir="t">
            <a:rot lat="0" lon="0" rev="7500000"/>
          </a:lightRig>
        </a:scene3d>
        <a:sp3d z="152400" extrusionH="63500" prstMaterial="dkEdge">
          <a:bevelT w="120800" h="19050" prst="artDeco"/>
          <a:contourClr>
            <a:schemeClr val="bg1"/>
          </a:contourClr>
        </a:sp3d>
      </dsp:spPr>
      <dsp:style>
        <a:lnRef idx="1">
          <a:scrgbClr r="0" g="0" b="0"/>
        </a:lnRef>
        <a:fillRef idx="1">
          <a:scrgbClr r="0" g="0" b="0"/>
        </a:fillRef>
        <a:effectRef idx="2">
          <a:scrgbClr r="0" g="0" b="0"/>
        </a:effectRef>
        <a:fontRef idx="minor"/>
      </dsp:style>
    </dsp:sp>
    <dsp:sp modelId="{38589FE4-5F6C-4D33-98DD-3ED214E84A09}">
      <dsp:nvSpPr>
        <dsp:cNvPr id="0" name=""/>
        <dsp:cNvSpPr/>
      </dsp:nvSpPr>
      <dsp:spPr>
        <a:xfrm>
          <a:off x="812703" y="3876988"/>
          <a:ext cx="6583728" cy="48447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solidFill>
            <a:schemeClr val="tx1"/>
          </a:solidFill>
        </a:ln>
        <a:effectLst>
          <a:outerShdw blurRad="50800" dist="38100" dir="2700000" algn="tl" rotWithShape="0">
            <a:prstClr val="black">
              <a:alpha val="40000"/>
            </a:prstClr>
          </a:outerShdw>
          <a:softEdge rad="12700"/>
        </a:effectLst>
        <a:scene3d>
          <a:camera prst="perspectiveFront"/>
          <a:lightRig rig="threePt" dir="t">
            <a:rot lat="0" lon="0" rev="7500000"/>
          </a:lightRig>
        </a:scene3d>
        <a:sp3d prstMaterial="dkEdge">
          <a:bevelT w="127000" h="25400" prst="angle"/>
          <a:bevelB/>
        </a:sp3d>
      </dsp:spPr>
      <dsp:style>
        <a:lnRef idx="0">
          <a:scrgbClr r="0" g="0" b="0"/>
        </a:lnRef>
        <a:fillRef idx="3">
          <a:scrgbClr r="0" g="0" b="0"/>
        </a:fillRef>
        <a:effectRef idx="2">
          <a:scrgbClr r="0" g="0" b="0"/>
        </a:effectRef>
        <a:fontRef idx="minor">
          <a:schemeClr val="lt1"/>
        </a:fontRef>
      </dsp:style>
      <dsp:txBody>
        <a:bodyPr spcFirstLastPara="0" vert="horz" wrap="square" lIns="384554" tIns="35560" rIns="35560" bIns="35560" numCol="1" spcCol="1270" anchor="ctr" anchorCtr="0">
          <a:noAutofit/>
        </a:bodyPr>
        <a:lstStyle/>
        <a:p>
          <a:pPr lvl="0" algn="l" defTabSz="622300" rtl="0">
            <a:lnSpc>
              <a:spcPct val="90000"/>
            </a:lnSpc>
            <a:spcBef>
              <a:spcPct val="0"/>
            </a:spcBef>
            <a:spcAft>
              <a:spcPct val="35000"/>
            </a:spcAft>
          </a:pPr>
          <a:r>
            <a:rPr lang="en-US" sz="1400" kern="1200" dirty="0" smtClean="0">
              <a:solidFill>
                <a:schemeClr val="tx1"/>
              </a:solidFill>
              <a:latin typeface="+mn-lt"/>
            </a:rPr>
            <a:t>Check point in costing.</a:t>
          </a:r>
          <a:endParaRPr lang="en-IN" sz="1400" kern="1200" dirty="0">
            <a:solidFill>
              <a:schemeClr val="tx1"/>
            </a:solidFill>
            <a:latin typeface="+mn-lt"/>
          </a:endParaRPr>
        </a:p>
      </dsp:txBody>
      <dsp:txXfrm>
        <a:off x="812703" y="3876988"/>
        <a:ext cx="6583728" cy="484476"/>
      </dsp:txXfrm>
    </dsp:sp>
    <dsp:sp modelId="{25ACD98C-39E9-4334-B00C-473EC43F1B00}">
      <dsp:nvSpPr>
        <dsp:cNvPr id="0" name=""/>
        <dsp:cNvSpPr/>
      </dsp:nvSpPr>
      <dsp:spPr>
        <a:xfrm>
          <a:off x="509905" y="3816428"/>
          <a:ext cx="605596" cy="605596"/>
        </a:xfrm>
        <a:prstGeom prst="ellipse">
          <a:avLst/>
        </a:prstGeom>
        <a:solidFill>
          <a:schemeClr val="tx2">
            <a:lumMod val="75000"/>
          </a:schemeClr>
        </a:solidFill>
        <a:ln w="6350" cap="flat" cmpd="sng" algn="ctr">
          <a:noFill/>
          <a:prstDash val="solid"/>
          <a:miter lim="800000"/>
        </a:ln>
        <a:effectLst>
          <a:outerShdw blurRad="50800" dist="38100" dir="2700000" algn="tl" rotWithShape="0">
            <a:prstClr val="black">
              <a:alpha val="40000"/>
            </a:prstClr>
          </a:outerShdw>
          <a:softEdge rad="12700"/>
        </a:effectLst>
        <a:scene3d>
          <a:camera prst="perspectiveFront"/>
          <a:lightRig rig="threePt" dir="t">
            <a:rot lat="0" lon="0" rev="7500000"/>
          </a:lightRig>
        </a:scene3d>
        <a:sp3d z="152400" extrusionH="63500" prstMaterial="dkEdge">
          <a:bevelT w="120800" h="19050" prst="artDeco"/>
          <a:contourClr>
            <a:schemeClr val="bg1"/>
          </a:contourClr>
        </a:sp3d>
      </dsp:spPr>
      <dsp:style>
        <a:lnRef idx="1">
          <a:scrgbClr r="0" g="0" b="0"/>
        </a:lnRef>
        <a:fillRef idx="1">
          <a:scrgbClr r="0" g="0" b="0"/>
        </a:fillRef>
        <a:effectRef idx="2">
          <a:scrgbClr r="0" g="0" b="0"/>
        </a:effectRef>
        <a:fontRef idx="minor"/>
      </dsp:style>
    </dsp:sp>
    <dsp:sp modelId="{4B811D49-1627-48E5-856B-0FFD42534229}">
      <dsp:nvSpPr>
        <dsp:cNvPr id="0" name=""/>
        <dsp:cNvSpPr/>
      </dsp:nvSpPr>
      <dsp:spPr>
        <a:xfrm>
          <a:off x="373966" y="4604130"/>
          <a:ext cx="7022465" cy="48447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solidFill>
            <a:schemeClr val="tx1"/>
          </a:solidFill>
        </a:ln>
        <a:effectLst>
          <a:outerShdw blurRad="50800" dist="38100" dir="2700000" algn="tl" rotWithShape="0">
            <a:prstClr val="black">
              <a:alpha val="40000"/>
            </a:prstClr>
          </a:outerShdw>
          <a:softEdge rad="12700"/>
        </a:effectLst>
        <a:scene3d>
          <a:camera prst="perspectiveFront"/>
          <a:lightRig rig="threePt" dir="t">
            <a:rot lat="0" lon="0" rev="7500000"/>
          </a:lightRig>
        </a:scene3d>
        <a:sp3d prstMaterial="dkEdge">
          <a:bevelT w="127000" h="25400" prst="angle"/>
          <a:bevelB/>
        </a:sp3d>
      </dsp:spPr>
      <dsp:style>
        <a:lnRef idx="0">
          <a:scrgbClr r="0" g="0" b="0"/>
        </a:lnRef>
        <a:fillRef idx="3">
          <a:scrgbClr r="0" g="0" b="0"/>
        </a:fillRef>
        <a:effectRef idx="2">
          <a:scrgbClr r="0" g="0" b="0"/>
        </a:effectRef>
        <a:fontRef idx="minor">
          <a:schemeClr val="lt1"/>
        </a:fontRef>
      </dsp:style>
      <dsp:txBody>
        <a:bodyPr spcFirstLastPara="0" vert="horz" wrap="square" lIns="384554" tIns="35560" rIns="35560" bIns="35560" numCol="1" spcCol="1270" anchor="ctr" anchorCtr="0">
          <a:noAutofit/>
        </a:bodyPr>
        <a:lstStyle/>
        <a:p>
          <a:pPr lvl="0" algn="l" defTabSz="622300" rtl="0">
            <a:lnSpc>
              <a:spcPct val="90000"/>
            </a:lnSpc>
            <a:spcBef>
              <a:spcPct val="0"/>
            </a:spcBef>
            <a:spcAft>
              <a:spcPct val="35000"/>
            </a:spcAft>
          </a:pPr>
          <a:r>
            <a:rPr lang="en-US" sz="1400" kern="1200" dirty="0" smtClean="0">
              <a:solidFill>
                <a:schemeClr val="tx1"/>
              </a:solidFill>
              <a:latin typeface="+mn-lt"/>
            </a:rPr>
            <a:t>Calculation of turbine cost.</a:t>
          </a:r>
          <a:endParaRPr lang="en-IN" sz="1400" kern="1200" dirty="0">
            <a:solidFill>
              <a:schemeClr val="tx1"/>
            </a:solidFill>
            <a:latin typeface="+mn-lt"/>
          </a:endParaRPr>
        </a:p>
      </dsp:txBody>
      <dsp:txXfrm>
        <a:off x="373966" y="4604130"/>
        <a:ext cx="7022465" cy="484476"/>
      </dsp:txXfrm>
    </dsp:sp>
    <dsp:sp modelId="{86702760-C940-42DC-81E3-E0349A42A79C}">
      <dsp:nvSpPr>
        <dsp:cNvPr id="0" name=""/>
        <dsp:cNvSpPr/>
      </dsp:nvSpPr>
      <dsp:spPr>
        <a:xfrm>
          <a:off x="71168" y="4543570"/>
          <a:ext cx="605596" cy="605596"/>
        </a:xfrm>
        <a:prstGeom prst="ellipse">
          <a:avLst/>
        </a:prstGeom>
        <a:solidFill>
          <a:schemeClr val="tx2">
            <a:lumMod val="75000"/>
          </a:schemeClr>
        </a:solidFill>
        <a:ln w="6350" cap="flat" cmpd="sng" algn="ctr">
          <a:noFill/>
          <a:prstDash val="solid"/>
          <a:miter lim="800000"/>
        </a:ln>
        <a:effectLst>
          <a:outerShdw blurRad="50800" dist="38100" dir="2700000" algn="tl" rotWithShape="0">
            <a:prstClr val="black">
              <a:alpha val="40000"/>
            </a:prstClr>
          </a:outerShdw>
          <a:softEdge rad="12700"/>
        </a:effectLst>
        <a:scene3d>
          <a:camera prst="perspectiveFront"/>
          <a:lightRig rig="threePt" dir="t">
            <a:rot lat="0" lon="0" rev="7500000"/>
          </a:lightRig>
        </a:scene3d>
        <a:sp3d z="152400" extrusionH="63500" prstMaterial="dkEdge">
          <a:bevelT w="120800" h="19050" prst="artDeco"/>
          <a:contourClr>
            <a:schemeClr val="bg1"/>
          </a:contourClr>
        </a:sp3d>
      </dsp:spPr>
      <dsp:style>
        <a:lnRef idx="1">
          <a:scrgbClr r="0" g="0" b="0"/>
        </a:lnRef>
        <a:fillRef idx="1">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B11E6C-0D64-4E97-B19E-62880924ED8E}">
      <dsp:nvSpPr>
        <dsp:cNvPr id="0" name=""/>
        <dsp:cNvSpPr/>
      </dsp:nvSpPr>
      <dsp:spPr>
        <a:xfrm>
          <a:off x="2351484" y="297"/>
          <a:ext cx="2917031" cy="1458515"/>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b="1" u="sng" kern="1200" dirty="0" smtClean="0">
              <a:solidFill>
                <a:schemeClr val="tx1"/>
              </a:solidFill>
              <a:latin typeface="+mj-lt"/>
            </a:rPr>
            <a:t>Complication in the hospitality Costing </a:t>
          </a:r>
          <a:endParaRPr lang="en-IN" sz="2400" b="1" kern="1200" dirty="0">
            <a:solidFill>
              <a:schemeClr val="tx1"/>
            </a:solidFill>
            <a:latin typeface="+mj-lt"/>
          </a:endParaRPr>
        </a:p>
      </dsp:txBody>
      <dsp:txXfrm>
        <a:off x="2394202" y="43015"/>
        <a:ext cx="2831595" cy="1373079"/>
      </dsp:txXfrm>
    </dsp:sp>
    <dsp:sp modelId="{72C9B105-CEEA-46E0-9C1D-A05D222ECD05}">
      <dsp:nvSpPr>
        <dsp:cNvPr id="0" name=""/>
        <dsp:cNvSpPr/>
      </dsp:nvSpPr>
      <dsp:spPr>
        <a:xfrm>
          <a:off x="2643187" y="1458813"/>
          <a:ext cx="291703" cy="1093886"/>
        </a:xfrm>
        <a:custGeom>
          <a:avLst/>
          <a:gdLst/>
          <a:ahLst/>
          <a:cxnLst/>
          <a:rect l="0" t="0" r="0" b="0"/>
          <a:pathLst>
            <a:path>
              <a:moveTo>
                <a:pt x="0" y="0"/>
              </a:moveTo>
              <a:lnTo>
                <a:pt x="0" y="1093886"/>
              </a:lnTo>
              <a:lnTo>
                <a:pt x="291703" y="1093886"/>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569F2E-79BA-4919-8757-5C411121DB33}">
      <dsp:nvSpPr>
        <dsp:cNvPr id="0" name=""/>
        <dsp:cNvSpPr/>
      </dsp:nvSpPr>
      <dsp:spPr>
        <a:xfrm>
          <a:off x="2934890" y="1823442"/>
          <a:ext cx="2333624" cy="1458515"/>
        </a:xfrm>
        <a:prstGeom prst="roundRect">
          <a:avLst>
            <a:gd name="adj" fmla="val 10000"/>
          </a:avLst>
        </a:prstGeom>
        <a:solidFill>
          <a:schemeClr val="lt1">
            <a:alpha val="90000"/>
            <a:hueOff val="0"/>
            <a:satOff val="0"/>
            <a:lumOff val="0"/>
            <a:alphaOff val="0"/>
          </a:schemeClr>
        </a:solidFill>
        <a:ln w="12700" cap="flat" cmpd="sng" algn="ctr">
          <a:solidFill>
            <a:schemeClr val="tx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b="0" i="0" kern="1200" dirty="0" smtClean="0"/>
            <a:t>In certain instances, multiple tests may be performed on a single patient, with each test requiring a small component. However, the revenue generated from these individual small tests may not be recognized separately in accounting records.</a:t>
          </a:r>
          <a:endParaRPr lang="en-IN" sz="1200" kern="1200" dirty="0"/>
        </a:p>
      </dsp:txBody>
      <dsp:txXfrm>
        <a:off x="2977608" y="1866160"/>
        <a:ext cx="2248188" cy="1373079"/>
      </dsp:txXfrm>
    </dsp:sp>
    <dsp:sp modelId="{9BF7DE45-D878-4C04-BFE7-ECC1DEAC448D}">
      <dsp:nvSpPr>
        <dsp:cNvPr id="0" name=""/>
        <dsp:cNvSpPr/>
      </dsp:nvSpPr>
      <dsp:spPr>
        <a:xfrm>
          <a:off x="2643187" y="1458813"/>
          <a:ext cx="291703" cy="2917031"/>
        </a:xfrm>
        <a:custGeom>
          <a:avLst/>
          <a:gdLst/>
          <a:ahLst/>
          <a:cxnLst/>
          <a:rect l="0" t="0" r="0" b="0"/>
          <a:pathLst>
            <a:path>
              <a:moveTo>
                <a:pt x="0" y="0"/>
              </a:moveTo>
              <a:lnTo>
                <a:pt x="0" y="2917031"/>
              </a:lnTo>
              <a:lnTo>
                <a:pt x="291703" y="2917031"/>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C569DEE8-EFC2-463F-A004-E3C871CBF022}">
      <dsp:nvSpPr>
        <dsp:cNvPr id="0" name=""/>
        <dsp:cNvSpPr/>
      </dsp:nvSpPr>
      <dsp:spPr>
        <a:xfrm>
          <a:off x="2934890" y="3646586"/>
          <a:ext cx="2333624" cy="1458515"/>
        </a:xfrm>
        <a:prstGeom prst="roundRect">
          <a:avLst>
            <a:gd name="adj" fmla="val 10000"/>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b="0" i="0" kern="1200" dirty="0" smtClean="0"/>
            <a:t>As a result, the revenue attributed to these smaller tests is not isolated or distinguished in financial documentation, despite their contribution to the overall testing procedures conducted."</a:t>
          </a:r>
          <a:endParaRPr lang="en-IN" sz="1200" kern="1200" dirty="0"/>
        </a:p>
      </dsp:txBody>
      <dsp:txXfrm>
        <a:off x="2977608" y="3689304"/>
        <a:ext cx="2248188" cy="137307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E9CE2-094E-4531-AC91-F41698833E91}">
      <dsp:nvSpPr>
        <dsp:cNvPr id="0" name=""/>
        <dsp:cNvSpPr/>
      </dsp:nvSpPr>
      <dsp:spPr>
        <a:xfrm>
          <a:off x="3078479" y="0"/>
          <a:ext cx="4617720" cy="1619250"/>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b="0" i="0" kern="1200" dirty="0" smtClean="0"/>
            <a:t>In the computation of material costs for hospital services, it is customary to account for abnormal costs of materials, particularly when the exact usage cannot be determined. This accounting practice aims to ensure accurate cost allocation despite fluctuations in material consumption.</a:t>
          </a:r>
          <a:endParaRPr lang="en-US" sz="1400" kern="1200" dirty="0"/>
        </a:p>
      </dsp:txBody>
      <dsp:txXfrm>
        <a:off x="3078479" y="202406"/>
        <a:ext cx="4010501" cy="1214438"/>
      </dsp:txXfrm>
    </dsp:sp>
    <dsp:sp modelId="{0A47E467-E629-49C5-9FA7-B421E002E2A8}">
      <dsp:nvSpPr>
        <dsp:cNvPr id="0" name=""/>
        <dsp:cNvSpPr/>
      </dsp:nvSpPr>
      <dsp:spPr>
        <a:xfrm>
          <a:off x="0" y="0"/>
          <a:ext cx="3078480" cy="1619250"/>
        </a:xfrm>
        <a:prstGeom prst="round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endParaRPr lang="en-IN" sz="6500" kern="1200" dirty="0"/>
        </a:p>
      </dsp:txBody>
      <dsp:txXfrm>
        <a:off x="79045" y="79045"/>
        <a:ext cx="2920390" cy="1461160"/>
      </dsp:txXfrm>
    </dsp:sp>
    <dsp:sp modelId="{62C15D9F-300F-4553-BC9C-B51DA74CA7D6}">
      <dsp:nvSpPr>
        <dsp:cNvPr id="0" name=""/>
        <dsp:cNvSpPr/>
      </dsp:nvSpPr>
      <dsp:spPr>
        <a:xfrm>
          <a:off x="3078479" y="1781175"/>
          <a:ext cx="4617720" cy="1619250"/>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b="0" i="0" kern="1200" dirty="0" smtClean="0"/>
            <a:t>For instance, consider a scenario where a single pack of material facilitates the execution of 100 tests, yet only 1-2 tests are performed. In such instances, the residual cost associated with the unused portion of the material is allocated to the tests conducted due to the unavailability of precise usage data.</a:t>
          </a:r>
          <a:endParaRPr lang="en-IN" sz="1400" kern="1200" dirty="0"/>
        </a:p>
      </dsp:txBody>
      <dsp:txXfrm>
        <a:off x="3078479" y="1983581"/>
        <a:ext cx="4010501" cy="1214438"/>
      </dsp:txXfrm>
    </dsp:sp>
    <dsp:sp modelId="{1994247D-7684-4B7F-A45B-891514A57895}">
      <dsp:nvSpPr>
        <dsp:cNvPr id="0" name=""/>
        <dsp:cNvSpPr/>
      </dsp:nvSpPr>
      <dsp:spPr>
        <a:xfrm>
          <a:off x="0" y="1781175"/>
          <a:ext cx="3078480" cy="1619250"/>
        </a:xfrm>
        <a:prstGeom prst="roundRect">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endParaRPr lang="en-IN" sz="6500" kern="1200" dirty="0"/>
        </a:p>
      </dsp:txBody>
      <dsp:txXfrm>
        <a:off x="79045" y="1860220"/>
        <a:ext cx="2920390" cy="1461160"/>
      </dsp:txXfrm>
    </dsp:sp>
    <dsp:sp modelId="{0323DE94-716F-4D75-B44A-4B679784097E}">
      <dsp:nvSpPr>
        <dsp:cNvPr id="0" name=""/>
        <dsp:cNvSpPr/>
      </dsp:nvSpPr>
      <dsp:spPr>
        <a:xfrm>
          <a:off x="3078479" y="3562350"/>
          <a:ext cx="4617720" cy="1619250"/>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t" anchorCtr="0">
          <a:noAutofit/>
        </a:bodyPr>
        <a:lstStyle/>
        <a:p>
          <a:pPr marL="57150" lvl="1" indent="-57150" algn="l" defTabSz="515620">
            <a:lnSpc>
              <a:spcPct val="90000"/>
            </a:lnSpc>
            <a:spcBef>
              <a:spcPct val="0"/>
            </a:spcBef>
            <a:spcAft>
              <a:spcPct val="15000"/>
            </a:spcAft>
            <a:buChar char="••"/>
          </a:pPr>
          <a:endParaRPr lang="en-IN" sz="1160" kern="1200" dirty="0"/>
        </a:p>
        <a:p>
          <a:pPr marL="57150" lvl="1" indent="-57150" algn="l" defTabSz="515620">
            <a:lnSpc>
              <a:spcPct val="90000"/>
            </a:lnSpc>
            <a:spcBef>
              <a:spcPct val="0"/>
            </a:spcBef>
            <a:spcAft>
              <a:spcPct val="15000"/>
            </a:spcAft>
            <a:buChar char="••"/>
          </a:pPr>
          <a:endParaRPr lang="en-IN" sz="1160" kern="1200" dirty="0"/>
        </a:p>
        <a:p>
          <a:pPr marL="57150" lvl="1" indent="-57150" algn="l" defTabSz="515620">
            <a:lnSpc>
              <a:spcPct val="90000"/>
            </a:lnSpc>
            <a:spcBef>
              <a:spcPct val="0"/>
            </a:spcBef>
            <a:spcAft>
              <a:spcPct val="15000"/>
            </a:spcAft>
            <a:buChar char="••"/>
          </a:pPr>
          <a:r>
            <a:rPr lang="en-US" sz="1160" b="0" i="0" kern="1200" dirty="0" smtClean="0"/>
            <a:t>This approach to costing acknowledges the inherent variability in material consumption within healthcare settings and endeavors to reflect the true cost incurred for services rendered..</a:t>
          </a:r>
          <a:endParaRPr lang="en-IN" sz="1160" kern="1200" dirty="0"/>
        </a:p>
      </dsp:txBody>
      <dsp:txXfrm>
        <a:off x="3078479" y="3764756"/>
        <a:ext cx="4010501" cy="1214438"/>
      </dsp:txXfrm>
    </dsp:sp>
    <dsp:sp modelId="{95CA60AC-7D68-4E66-B962-924023C3BB61}">
      <dsp:nvSpPr>
        <dsp:cNvPr id="0" name=""/>
        <dsp:cNvSpPr/>
      </dsp:nvSpPr>
      <dsp:spPr>
        <a:xfrm>
          <a:off x="0" y="3562350"/>
          <a:ext cx="3078480" cy="1619250"/>
        </a:xfrm>
        <a:prstGeom prst="roundRect">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endParaRPr lang="en-IN" sz="6500" kern="1200" dirty="0"/>
        </a:p>
      </dsp:txBody>
      <dsp:txXfrm>
        <a:off x="79045" y="3641395"/>
        <a:ext cx="2920390" cy="146116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54FD36-2F00-45FE-9D9F-C3091E7D713B}">
      <dsp:nvSpPr>
        <dsp:cNvPr id="0" name=""/>
        <dsp:cNvSpPr/>
      </dsp:nvSpPr>
      <dsp:spPr>
        <a:xfrm>
          <a:off x="0" y="62933"/>
          <a:ext cx="6096000" cy="1275446"/>
        </a:xfrm>
        <a:prstGeom prst="roundRect">
          <a:avLst/>
        </a:prstGeom>
        <a:solidFill>
          <a:srgbClr val="84A3E0"/>
        </a:solidFill>
        <a:ln w="12700" cap="flat" cmpd="sng" algn="ctr">
          <a:solidFill>
            <a:schemeClr val="lt1">
              <a:hueOff val="0"/>
              <a:satOff val="0"/>
              <a:lumOff val="0"/>
              <a:alphaOff val="0"/>
            </a:schemeClr>
          </a:solidFill>
          <a:prstDash val="solid"/>
          <a:miter lim="800000"/>
        </a:ln>
        <a:effectLst>
          <a:outerShdw blurRad="50800" dist="38100" algn="l" rotWithShape="0">
            <a:prstClr val="black">
              <a:alpha val="40000"/>
            </a:prstClr>
          </a:outerShdw>
          <a:reflection blurRad="6350" stA="52000" endA="300" endPos="35000" dir="5400000" sy="-100000" algn="bl" rotWithShape="0"/>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i="0" kern="1200" dirty="0" smtClean="0">
              <a:solidFill>
                <a:schemeClr val="tx1"/>
              </a:solidFill>
            </a:rPr>
            <a:t>In certain instances, expenses recorded in the Trial Balance (TB) lack a clear basis for accurate distribution.</a:t>
          </a:r>
          <a:endParaRPr lang="en-IN" sz="1800" kern="1200" dirty="0">
            <a:solidFill>
              <a:schemeClr val="tx1"/>
            </a:solidFill>
          </a:endParaRPr>
        </a:p>
      </dsp:txBody>
      <dsp:txXfrm>
        <a:off x="62262" y="125195"/>
        <a:ext cx="5971476" cy="1150922"/>
      </dsp:txXfrm>
    </dsp:sp>
    <dsp:sp modelId="{D001F304-07BA-4B30-ACFB-A6E832A4422C}">
      <dsp:nvSpPr>
        <dsp:cNvPr id="0" name=""/>
        <dsp:cNvSpPr/>
      </dsp:nvSpPr>
      <dsp:spPr>
        <a:xfrm>
          <a:off x="0" y="1394276"/>
          <a:ext cx="6096000" cy="1275446"/>
        </a:xfrm>
        <a:prstGeom prst="roundRect">
          <a:avLst/>
        </a:prstGeom>
        <a:solidFill>
          <a:srgbClr val="84A3E0"/>
        </a:solidFill>
        <a:ln w="12700" cap="flat" cmpd="sng" algn="ctr">
          <a:solidFill>
            <a:schemeClr val="lt1">
              <a:hueOff val="0"/>
              <a:satOff val="0"/>
              <a:lumOff val="0"/>
              <a:alphaOff val="0"/>
            </a:schemeClr>
          </a:solidFill>
          <a:prstDash val="solid"/>
          <a:miter lim="800000"/>
        </a:ln>
        <a:effectLst>
          <a:outerShdw blurRad="50800" dist="38100" algn="l" rotWithShape="0">
            <a:prstClr val="black">
              <a:alpha val="40000"/>
            </a:prstClr>
          </a:outerShdw>
          <a:reflection blurRad="6350" stA="52000" endA="300" endPos="35000" dir="5400000" sy="-100000" algn="bl" rotWithShape="0"/>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i="0" kern="1200" dirty="0" smtClean="0">
              <a:solidFill>
                <a:schemeClr val="tx1"/>
              </a:solidFill>
            </a:rPr>
            <a:t>Consequently, these expenses are allocated based on the tests performed.</a:t>
          </a:r>
          <a:endParaRPr lang="en-IN" sz="1800" kern="1200" dirty="0">
            <a:solidFill>
              <a:schemeClr val="tx1"/>
            </a:solidFill>
          </a:endParaRPr>
        </a:p>
      </dsp:txBody>
      <dsp:txXfrm>
        <a:off x="62262" y="1456538"/>
        <a:ext cx="5971476" cy="1150922"/>
      </dsp:txXfrm>
    </dsp:sp>
    <dsp:sp modelId="{6BAB2AFA-2B40-46A7-959B-070114275361}">
      <dsp:nvSpPr>
        <dsp:cNvPr id="0" name=""/>
        <dsp:cNvSpPr/>
      </dsp:nvSpPr>
      <dsp:spPr>
        <a:xfrm>
          <a:off x="0" y="2721563"/>
          <a:ext cx="6096000" cy="1275446"/>
        </a:xfrm>
        <a:prstGeom prst="roundRect">
          <a:avLst/>
        </a:prstGeom>
        <a:solidFill>
          <a:srgbClr val="84A3E0"/>
        </a:solidFill>
        <a:ln w="12700" cap="flat" cmpd="sng" algn="ctr">
          <a:solidFill>
            <a:schemeClr val="lt1">
              <a:hueOff val="0"/>
              <a:satOff val="0"/>
              <a:lumOff val="0"/>
              <a:alphaOff val="0"/>
            </a:schemeClr>
          </a:solidFill>
          <a:prstDash val="solid"/>
          <a:miter lim="800000"/>
        </a:ln>
        <a:effectLst>
          <a:outerShdw blurRad="50800" dist="38100" algn="l" rotWithShape="0">
            <a:prstClr val="black">
              <a:alpha val="40000"/>
            </a:prstClr>
          </a:outerShdw>
          <a:reflection blurRad="6350" stA="52000" endA="300" endPos="35000" dir="5400000" sy="-100000" algn="bl" rotWithShape="0"/>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i="0" kern="1200" dirty="0" smtClean="0">
              <a:solidFill>
                <a:schemeClr val="tx1"/>
              </a:solidFill>
            </a:rPr>
            <a:t>This method ensures a reasonable and proportional distribution of expenses, albeit in the absence of specific allocation criteria, thereby maintaining financial accuracy and integrity in accounting practices."</a:t>
          </a:r>
          <a:endParaRPr lang="en-IN" sz="1800" kern="1200" dirty="0">
            <a:solidFill>
              <a:schemeClr val="tx1"/>
            </a:solidFill>
          </a:endParaRPr>
        </a:p>
      </dsp:txBody>
      <dsp:txXfrm>
        <a:off x="62262" y="2783825"/>
        <a:ext cx="5971476" cy="11509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8E69CB-9B81-4930-B978-A616C7FE6DC8}">
      <dsp:nvSpPr>
        <dsp:cNvPr id="0" name=""/>
        <dsp:cNvSpPr/>
      </dsp:nvSpPr>
      <dsp:spPr>
        <a:xfrm>
          <a:off x="3339" y="0"/>
          <a:ext cx="3825478" cy="3816429"/>
        </a:xfrm>
        <a:prstGeom prst="roundRect">
          <a:avLst>
            <a:gd name="adj" fmla="val 10000"/>
          </a:avLst>
        </a:prstGeom>
        <a:solidFill>
          <a:schemeClr val="lt1">
            <a:hueOff val="0"/>
            <a:satOff val="0"/>
            <a:lumOff val="0"/>
            <a:alphaOff val="0"/>
          </a:schemeClr>
        </a:solidFill>
        <a:ln w="12700" cap="flat" cmpd="sng" algn="ctr">
          <a:solidFill>
            <a:schemeClr val="tx1"/>
          </a:solidFill>
          <a:prstDash val="solid"/>
          <a:miter lim="800000"/>
        </a:ln>
        <a:effectLst>
          <a:outerShdw blurRad="50800" dist="38100" dir="5400000" algn="t" rotWithShape="0">
            <a:prstClr val="black">
              <a:alpha val="40000"/>
            </a:prstClr>
          </a:outerShdw>
          <a:softEdge rad="12700"/>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US" sz="1600" kern="1200" dirty="0" smtClean="0">
              <a:latin typeface="+mn-lt"/>
            </a:rPr>
            <a:t>Verification of the cost accounting records such as the accuracy of the cost accounts, cost reports, cost statements, cost data and costing techniques. </a:t>
          </a:r>
          <a:endParaRPr lang="en-IN" sz="1600" kern="1200" dirty="0">
            <a:latin typeface="+mn-lt"/>
          </a:endParaRPr>
        </a:p>
      </dsp:txBody>
      <dsp:txXfrm>
        <a:off x="3339" y="1526571"/>
        <a:ext cx="3825478" cy="1526571"/>
      </dsp:txXfrm>
    </dsp:sp>
    <dsp:sp modelId="{16B79FC2-6585-457F-895B-9EC2DE709FB3}">
      <dsp:nvSpPr>
        <dsp:cNvPr id="0" name=""/>
        <dsp:cNvSpPr/>
      </dsp:nvSpPr>
      <dsp:spPr>
        <a:xfrm>
          <a:off x="1280643" y="228985"/>
          <a:ext cx="1270870" cy="1270870"/>
        </a:xfrm>
        <a:prstGeom prst="ellipse">
          <a:avLst/>
        </a:prstGeom>
        <a:blipFill rotWithShape="1">
          <a:blip xmlns:r="http://schemas.openxmlformats.org/officeDocument/2006/relationships" r:embed="rId1"/>
          <a:stretch>
            <a:fillRect/>
          </a:stretch>
        </a:blipFill>
        <a:ln w="12700" cap="flat" cmpd="sng" algn="ctr">
          <a:noFill/>
          <a:prstDash val="solid"/>
          <a:miter lim="800000"/>
        </a:ln>
        <a:effectLst>
          <a:outerShdw blurRad="50800" dist="38100" dir="2700000" algn="tl" rotWithShape="0">
            <a:prstClr val="black">
              <a:alpha val="40000"/>
            </a:prstClr>
          </a:outerShdw>
          <a:softEdge rad="12700"/>
        </a:effectLst>
        <a:scene3d>
          <a:camera prst="perspectiveFront"/>
          <a:lightRig rig="threePt" dir="t"/>
        </a:scene3d>
        <a:sp3d>
          <a:bevelT/>
        </a:sp3d>
      </dsp:spPr>
      <dsp:style>
        <a:lnRef idx="2">
          <a:scrgbClr r="0" g="0" b="0"/>
        </a:lnRef>
        <a:fillRef idx="1">
          <a:scrgbClr r="0" g="0" b="0"/>
        </a:fillRef>
        <a:effectRef idx="0">
          <a:scrgbClr r="0" g="0" b="0"/>
        </a:effectRef>
        <a:fontRef idx="minor"/>
      </dsp:style>
    </dsp:sp>
    <dsp:sp modelId="{27EECD26-B615-47CD-AC1E-36357B7CD366}">
      <dsp:nvSpPr>
        <dsp:cNvPr id="0" name=""/>
        <dsp:cNvSpPr/>
      </dsp:nvSpPr>
      <dsp:spPr>
        <a:xfrm>
          <a:off x="3943582" y="0"/>
          <a:ext cx="3825478" cy="3816429"/>
        </a:xfrm>
        <a:prstGeom prst="roundRect">
          <a:avLst>
            <a:gd name="adj" fmla="val 10000"/>
          </a:avLst>
        </a:prstGeom>
        <a:solidFill>
          <a:schemeClr val="lt1">
            <a:hueOff val="0"/>
            <a:satOff val="0"/>
            <a:lumOff val="0"/>
            <a:alphaOff val="0"/>
          </a:schemeClr>
        </a:solidFill>
        <a:ln w="12700" cap="flat" cmpd="sng" algn="ctr">
          <a:solidFill>
            <a:schemeClr val="tx1"/>
          </a:solidFill>
          <a:prstDash val="solid"/>
          <a:miter lim="800000"/>
        </a:ln>
        <a:effectLst>
          <a:outerShdw blurRad="50800" dist="38100" dir="5400000" algn="t" rotWithShape="0">
            <a:prstClr val="black">
              <a:alpha val="40000"/>
            </a:prstClr>
          </a:outerShdw>
          <a:softEdge rad="12700"/>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US" sz="1600" kern="1200" dirty="0" smtClean="0">
              <a:latin typeface="+mn-lt"/>
            </a:rPr>
            <a:t>Examination of these records to ensure that they adhere to the cost accounting and auditing standards, principles, plans, procedures and objective</a:t>
          </a:r>
          <a:r>
            <a:rPr lang="en-US" sz="1600" kern="1200" dirty="0" smtClean="0"/>
            <a:t>. </a:t>
          </a:r>
          <a:r>
            <a:rPr lang="en-US" sz="1600" kern="1200" dirty="0" smtClean="0">
              <a:latin typeface="+mn-lt"/>
            </a:rPr>
            <a:t>Financial Accounting Standards wherever applicable should be followed</a:t>
          </a:r>
          <a:r>
            <a:rPr lang="en-US" sz="1600" kern="1200" dirty="0" smtClean="0"/>
            <a:t>. </a:t>
          </a:r>
          <a:endParaRPr lang="en-IN" sz="1600" kern="1200" dirty="0"/>
        </a:p>
      </dsp:txBody>
      <dsp:txXfrm>
        <a:off x="3943582" y="1526571"/>
        <a:ext cx="3825478" cy="1526571"/>
      </dsp:txXfrm>
    </dsp:sp>
    <dsp:sp modelId="{6681A35F-692C-4363-80CB-0D29BEF73B0F}">
      <dsp:nvSpPr>
        <dsp:cNvPr id="0" name=""/>
        <dsp:cNvSpPr/>
      </dsp:nvSpPr>
      <dsp:spPr>
        <a:xfrm>
          <a:off x="5220885" y="228985"/>
          <a:ext cx="1270870" cy="1270870"/>
        </a:xfrm>
        <a:prstGeom prst="ellipse">
          <a:avLst/>
        </a:prstGeom>
        <a:blipFill rotWithShape="1">
          <a:blip xmlns:r="http://schemas.openxmlformats.org/officeDocument/2006/relationships" r:embed="rId2"/>
          <a:stretch>
            <a:fillRect/>
          </a:stretch>
        </a:blipFill>
        <a:ln w="12700" cap="flat" cmpd="sng" algn="ctr">
          <a:noFill/>
          <a:prstDash val="solid"/>
          <a:miter lim="800000"/>
        </a:ln>
        <a:effectLst>
          <a:softEdge rad="12700"/>
        </a:effectLst>
        <a:scene3d>
          <a:camera prst="perspectiveFront"/>
          <a:lightRig rig="threePt" dir="t"/>
        </a:scene3d>
        <a:sp3d>
          <a:bevelT/>
        </a:sp3d>
      </dsp:spPr>
      <dsp:style>
        <a:lnRef idx="2">
          <a:scrgbClr r="0" g="0" b="0"/>
        </a:lnRef>
        <a:fillRef idx="1">
          <a:scrgbClr r="0" g="0" b="0"/>
        </a:fillRef>
        <a:effectRef idx="0">
          <a:scrgbClr r="0" g="0" b="0"/>
        </a:effectRef>
        <a:fontRef idx="minor"/>
      </dsp:style>
    </dsp:sp>
    <dsp:sp modelId="{055BC9B5-C089-42DD-8B0C-3658D37B341D}">
      <dsp:nvSpPr>
        <dsp:cNvPr id="0" name=""/>
        <dsp:cNvSpPr/>
      </dsp:nvSpPr>
      <dsp:spPr>
        <a:xfrm>
          <a:off x="310895" y="3053143"/>
          <a:ext cx="7150608" cy="572464"/>
        </a:xfrm>
        <a:prstGeom prst="leftRightArrow">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F0B627-217E-4D91-8C0A-22939F95D87A}">
      <dsp:nvSpPr>
        <dsp:cNvPr id="0" name=""/>
        <dsp:cNvSpPr/>
      </dsp:nvSpPr>
      <dsp:spPr>
        <a:xfrm>
          <a:off x="0" y="0"/>
          <a:ext cx="8382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perspectiveFront"/>
          <a:lightRig rig="threePt" dir="t"/>
        </a:scene3d>
        <a:sp3d>
          <a:bevelT prst="angle"/>
        </a:sp3d>
      </dsp:spPr>
      <dsp:style>
        <a:lnRef idx="2">
          <a:scrgbClr r="0" g="0" b="0"/>
        </a:lnRef>
        <a:fillRef idx="1">
          <a:scrgbClr r="0" g="0" b="0"/>
        </a:fillRef>
        <a:effectRef idx="0">
          <a:scrgbClr r="0" g="0" b="0"/>
        </a:effectRef>
        <a:fontRef idx="minor">
          <a:schemeClr val="lt1"/>
        </a:fontRef>
      </dsp:style>
    </dsp:sp>
    <dsp:sp modelId="{7DD82CC5-3B91-4C57-B3D8-C0F887FE39C3}">
      <dsp:nvSpPr>
        <dsp:cNvPr id="0" name=""/>
        <dsp:cNvSpPr/>
      </dsp:nvSpPr>
      <dsp:spPr>
        <a:xfrm>
          <a:off x="0" y="0"/>
          <a:ext cx="8382000" cy="300082"/>
        </a:xfrm>
        <a:prstGeom prst="rect">
          <a:avLst/>
        </a:prstGeom>
        <a:noFill/>
        <a:ln>
          <a:noFill/>
        </a:ln>
        <a:effectLst/>
        <a:scene3d>
          <a:camera prst="perspectiveFront"/>
          <a:lightRig rig="threePt" dir="t"/>
        </a:scene3d>
        <a:sp3d>
          <a:bevelT prst="angle"/>
        </a:sp3d>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b="1" kern="1200" smtClean="0"/>
            <a:t>Other Income: is the income that cannot be classified as revenue from operations.</a:t>
          </a:r>
          <a:endParaRPr lang="en-IN" sz="1400" kern="1200"/>
        </a:p>
      </dsp:txBody>
      <dsp:txXfrm>
        <a:off x="0" y="0"/>
        <a:ext cx="8382000" cy="300082"/>
      </dsp:txXfrm>
    </dsp:sp>
    <dsp:sp modelId="{84F38822-CB41-4FA5-9863-8D182B85AC49}">
      <dsp:nvSpPr>
        <dsp:cNvPr id="0" name=""/>
        <dsp:cNvSpPr/>
      </dsp:nvSpPr>
      <dsp:spPr>
        <a:xfrm>
          <a:off x="0" y="300082"/>
          <a:ext cx="8382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perspectiveFront"/>
          <a:lightRig rig="threePt" dir="t"/>
        </a:scene3d>
        <a:sp3d>
          <a:bevelT prst="angle"/>
        </a:sp3d>
      </dsp:spPr>
      <dsp:style>
        <a:lnRef idx="2">
          <a:scrgbClr r="0" g="0" b="0"/>
        </a:lnRef>
        <a:fillRef idx="1">
          <a:scrgbClr r="0" g="0" b="0"/>
        </a:fillRef>
        <a:effectRef idx="0">
          <a:scrgbClr r="0" g="0" b="0"/>
        </a:effectRef>
        <a:fontRef idx="minor">
          <a:schemeClr val="lt1"/>
        </a:fontRef>
      </dsp:style>
    </dsp:sp>
    <dsp:sp modelId="{97B936DE-F243-4007-9439-91DE1DEC88B3}">
      <dsp:nvSpPr>
        <dsp:cNvPr id="0" name=""/>
        <dsp:cNvSpPr/>
      </dsp:nvSpPr>
      <dsp:spPr>
        <a:xfrm>
          <a:off x="0" y="300082"/>
          <a:ext cx="8382000" cy="300082"/>
        </a:xfrm>
        <a:prstGeom prst="rect">
          <a:avLst/>
        </a:prstGeom>
        <a:noFill/>
        <a:ln>
          <a:noFill/>
        </a:ln>
        <a:effectLst/>
        <a:scene3d>
          <a:camera prst="perspectiveFront"/>
          <a:lightRig rig="threePt" dir="t"/>
        </a:scene3d>
        <a:sp3d>
          <a:bevelT prst="angle"/>
        </a:sp3d>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b="1" kern="1200" smtClean="0"/>
            <a:t>Examples:</a:t>
          </a:r>
          <a:endParaRPr lang="en-IN" sz="1400" kern="1200"/>
        </a:p>
      </dsp:txBody>
      <dsp:txXfrm>
        <a:off x="0" y="300082"/>
        <a:ext cx="8382000" cy="300082"/>
      </dsp:txXfrm>
    </dsp:sp>
    <dsp:sp modelId="{D2CB9A67-3767-469A-8B5E-CF62E61B64A2}">
      <dsp:nvSpPr>
        <dsp:cNvPr id="0" name=""/>
        <dsp:cNvSpPr/>
      </dsp:nvSpPr>
      <dsp:spPr>
        <a:xfrm>
          <a:off x="0" y="600164"/>
          <a:ext cx="8382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perspectiveFront"/>
          <a:lightRig rig="threePt" dir="t"/>
        </a:scene3d>
        <a:sp3d>
          <a:bevelT prst="angle"/>
        </a:sp3d>
      </dsp:spPr>
      <dsp:style>
        <a:lnRef idx="2">
          <a:scrgbClr r="0" g="0" b="0"/>
        </a:lnRef>
        <a:fillRef idx="1">
          <a:scrgbClr r="0" g="0" b="0"/>
        </a:fillRef>
        <a:effectRef idx="0">
          <a:scrgbClr r="0" g="0" b="0"/>
        </a:effectRef>
        <a:fontRef idx="minor">
          <a:schemeClr val="lt1"/>
        </a:fontRef>
      </dsp:style>
    </dsp:sp>
    <dsp:sp modelId="{5E6BBD21-CD94-4510-8F24-BE3282DAE404}">
      <dsp:nvSpPr>
        <dsp:cNvPr id="0" name=""/>
        <dsp:cNvSpPr/>
      </dsp:nvSpPr>
      <dsp:spPr>
        <a:xfrm>
          <a:off x="0" y="600164"/>
          <a:ext cx="8382000" cy="300082"/>
        </a:xfrm>
        <a:prstGeom prst="rect">
          <a:avLst/>
        </a:prstGeom>
        <a:noFill/>
        <a:ln>
          <a:noFill/>
        </a:ln>
        <a:effectLst/>
        <a:scene3d>
          <a:camera prst="perspectiveFront"/>
          <a:lightRig rig="threePt" dir="t"/>
        </a:scene3d>
        <a:sp3d>
          <a:bevelT prst="angle"/>
        </a:sp3d>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kern="1200" dirty="0" smtClean="0"/>
            <a:t>· Profit on sale of fixed assets and investments.</a:t>
          </a:r>
          <a:endParaRPr lang="en-IN" sz="1400" kern="1200" dirty="0"/>
        </a:p>
      </dsp:txBody>
      <dsp:txXfrm>
        <a:off x="0" y="600164"/>
        <a:ext cx="8382000" cy="300082"/>
      </dsp:txXfrm>
    </dsp:sp>
    <dsp:sp modelId="{20DAE9DE-D204-4483-AF31-C06EC227EEDF}">
      <dsp:nvSpPr>
        <dsp:cNvPr id="0" name=""/>
        <dsp:cNvSpPr/>
      </dsp:nvSpPr>
      <dsp:spPr>
        <a:xfrm>
          <a:off x="0" y="900246"/>
          <a:ext cx="8382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perspectiveFront"/>
          <a:lightRig rig="threePt" dir="t"/>
        </a:scene3d>
        <a:sp3d>
          <a:bevelT prst="angle"/>
        </a:sp3d>
      </dsp:spPr>
      <dsp:style>
        <a:lnRef idx="2">
          <a:scrgbClr r="0" g="0" b="0"/>
        </a:lnRef>
        <a:fillRef idx="1">
          <a:scrgbClr r="0" g="0" b="0"/>
        </a:fillRef>
        <a:effectRef idx="0">
          <a:scrgbClr r="0" g="0" b="0"/>
        </a:effectRef>
        <a:fontRef idx="minor">
          <a:schemeClr val="lt1"/>
        </a:fontRef>
      </dsp:style>
    </dsp:sp>
    <dsp:sp modelId="{C090221E-EC17-45E8-8054-AD74F7CD5B82}">
      <dsp:nvSpPr>
        <dsp:cNvPr id="0" name=""/>
        <dsp:cNvSpPr/>
      </dsp:nvSpPr>
      <dsp:spPr>
        <a:xfrm>
          <a:off x="0" y="900246"/>
          <a:ext cx="8382000" cy="300082"/>
        </a:xfrm>
        <a:prstGeom prst="rect">
          <a:avLst/>
        </a:prstGeom>
        <a:noFill/>
        <a:ln>
          <a:noFill/>
        </a:ln>
        <a:effectLst/>
        <a:scene3d>
          <a:camera prst="perspectiveFront"/>
          <a:lightRig rig="threePt" dir="t"/>
        </a:scene3d>
        <a:sp3d>
          <a:bevelT prst="angle"/>
        </a:sp3d>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kern="1200" smtClean="0"/>
            <a:t>· Interest from investments or deposits outside the business.</a:t>
          </a:r>
          <a:endParaRPr lang="en-IN" sz="1400" kern="1200"/>
        </a:p>
      </dsp:txBody>
      <dsp:txXfrm>
        <a:off x="0" y="900246"/>
        <a:ext cx="8382000" cy="300082"/>
      </dsp:txXfrm>
    </dsp:sp>
    <dsp:sp modelId="{B52A1AF7-AC2F-42E6-A7B6-34424EEF43CC}">
      <dsp:nvSpPr>
        <dsp:cNvPr id="0" name=""/>
        <dsp:cNvSpPr/>
      </dsp:nvSpPr>
      <dsp:spPr>
        <a:xfrm>
          <a:off x="0" y="1200328"/>
          <a:ext cx="8382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perspectiveFront"/>
          <a:lightRig rig="threePt" dir="t"/>
        </a:scene3d>
        <a:sp3d>
          <a:bevelT prst="angle"/>
        </a:sp3d>
      </dsp:spPr>
      <dsp:style>
        <a:lnRef idx="2">
          <a:scrgbClr r="0" g="0" b="0"/>
        </a:lnRef>
        <a:fillRef idx="1">
          <a:scrgbClr r="0" g="0" b="0"/>
        </a:fillRef>
        <a:effectRef idx="0">
          <a:scrgbClr r="0" g="0" b="0"/>
        </a:effectRef>
        <a:fontRef idx="minor">
          <a:schemeClr val="lt1"/>
        </a:fontRef>
      </dsp:style>
    </dsp:sp>
    <dsp:sp modelId="{9D2EC373-4F97-4182-AE18-225F02408E2B}">
      <dsp:nvSpPr>
        <dsp:cNvPr id="0" name=""/>
        <dsp:cNvSpPr/>
      </dsp:nvSpPr>
      <dsp:spPr>
        <a:xfrm>
          <a:off x="0" y="1200328"/>
          <a:ext cx="8382000" cy="300082"/>
        </a:xfrm>
        <a:prstGeom prst="rect">
          <a:avLst/>
        </a:prstGeom>
        <a:noFill/>
        <a:ln>
          <a:noFill/>
        </a:ln>
        <a:effectLst/>
        <a:scene3d>
          <a:camera prst="perspectiveFront"/>
          <a:lightRig rig="threePt" dir="t"/>
        </a:scene3d>
        <a:sp3d>
          <a:bevelT prst="angle"/>
        </a:sp3d>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kern="1200" smtClean="0"/>
            <a:t>· Insurance claims received, not adjusted against an item of cost.</a:t>
          </a:r>
          <a:endParaRPr lang="en-IN" sz="1400" kern="1200"/>
        </a:p>
      </dsp:txBody>
      <dsp:txXfrm>
        <a:off x="0" y="1200328"/>
        <a:ext cx="8382000" cy="300082"/>
      </dsp:txXfrm>
    </dsp:sp>
    <dsp:sp modelId="{968209EE-6F14-415C-8243-55C3C5D6CFEE}">
      <dsp:nvSpPr>
        <dsp:cNvPr id="0" name=""/>
        <dsp:cNvSpPr/>
      </dsp:nvSpPr>
      <dsp:spPr>
        <a:xfrm>
          <a:off x="0" y="1500410"/>
          <a:ext cx="8382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perspectiveFront"/>
          <a:lightRig rig="threePt" dir="t"/>
        </a:scene3d>
        <a:sp3d>
          <a:bevelT prst="angle"/>
        </a:sp3d>
      </dsp:spPr>
      <dsp:style>
        <a:lnRef idx="2">
          <a:scrgbClr r="0" g="0" b="0"/>
        </a:lnRef>
        <a:fillRef idx="1">
          <a:scrgbClr r="0" g="0" b="0"/>
        </a:fillRef>
        <a:effectRef idx="0">
          <a:scrgbClr r="0" g="0" b="0"/>
        </a:effectRef>
        <a:fontRef idx="minor">
          <a:schemeClr val="lt1"/>
        </a:fontRef>
      </dsp:style>
    </dsp:sp>
    <dsp:sp modelId="{6306AB49-A233-447E-AE44-631076BF22BE}">
      <dsp:nvSpPr>
        <dsp:cNvPr id="0" name=""/>
        <dsp:cNvSpPr/>
      </dsp:nvSpPr>
      <dsp:spPr>
        <a:xfrm>
          <a:off x="0" y="1500410"/>
          <a:ext cx="8382000" cy="300082"/>
        </a:xfrm>
        <a:prstGeom prst="rect">
          <a:avLst/>
        </a:prstGeom>
        <a:noFill/>
        <a:ln>
          <a:noFill/>
        </a:ln>
        <a:effectLst/>
        <a:scene3d>
          <a:camera prst="perspectiveFront"/>
          <a:lightRig rig="threePt" dir="t"/>
        </a:scene3d>
        <a:sp3d>
          <a:bevelT prst="angle"/>
        </a:sp3d>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kern="1200" smtClean="0"/>
            <a:t>· Penalties or liquidated damages received, not adjusted against an item of cost.</a:t>
          </a:r>
          <a:endParaRPr lang="en-IN" sz="1400" kern="1200"/>
        </a:p>
      </dsp:txBody>
      <dsp:txXfrm>
        <a:off x="0" y="1500410"/>
        <a:ext cx="8382000" cy="300082"/>
      </dsp:txXfrm>
    </dsp:sp>
    <dsp:sp modelId="{A56EB727-31F4-474A-A974-7CD0B1361665}">
      <dsp:nvSpPr>
        <dsp:cNvPr id="0" name=""/>
        <dsp:cNvSpPr/>
      </dsp:nvSpPr>
      <dsp:spPr>
        <a:xfrm>
          <a:off x="0" y="1800492"/>
          <a:ext cx="8382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perspectiveFront"/>
          <a:lightRig rig="threePt" dir="t"/>
        </a:scene3d>
        <a:sp3d>
          <a:bevelT prst="angle"/>
        </a:sp3d>
      </dsp:spPr>
      <dsp:style>
        <a:lnRef idx="2">
          <a:scrgbClr r="0" g="0" b="0"/>
        </a:lnRef>
        <a:fillRef idx="1">
          <a:scrgbClr r="0" g="0" b="0"/>
        </a:fillRef>
        <a:effectRef idx="0">
          <a:scrgbClr r="0" g="0" b="0"/>
        </a:effectRef>
        <a:fontRef idx="minor">
          <a:schemeClr val="lt1"/>
        </a:fontRef>
      </dsp:style>
    </dsp:sp>
    <dsp:sp modelId="{8A294DF8-7E26-4BA7-B49F-DF3AC606E708}">
      <dsp:nvSpPr>
        <dsp:cNvPr id="0" name=""/>
        <dsp:cNvSpPr/>
      </dsp:nvSpPr>
      <dsp:spPr>
        <a:xfrm>
          <a:off x="0" y="1800492"/>
          <a:ext cx="8382000" cy="300082"/>
        </a:xfrm>
        <a:prstGeom prst="rect">
          <a:avLst/>
        </a:prstGeom>
        <a:noFill/>
        <a:ln>
          <a:noFill/>
        </a:ln>
        <a:effectLst/>
        <a:scene3d>
          <a:camera prst="perspectiveFront"/>
          <a:lightRig rig="threePt" dir="t"/>
        </a:scene3d>
        <a:sp3d>
          <a:bevelT prst="angle"/>
        </a:sp3d>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kern="1200" smtClean="0"/>
            <a:t>· Fees received, not adjusted against an item of cost. </a:t>
          </a:r>
          <a:endParaRPr lang="en-IN" sz="1400" kern="1200"/>
        </a:p>
      </dsp:txBody>
      <dsp:txXfrm>
        <a:off x="0" y="1800492"/>
        <a:ext cx="8382000" cy="300082"/>
      </dsp:txXfrm>
    </dsp:sp>
    <dsp:sp modelId="{804B9A60-6A93-4C01-AF6D-530A04D20620}">
      <dsp:nvSpPr>
        <dsp:cNvPr id="0" name=""/>
        <dsp:cNvSpPr/>
      </dsp:nvSpPr>
      <dsp:spPr>
        <a:xfrm>
          <a:off x="0" y="2100574"/>
          <a:ext cx="8382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perspectiveFront"/>
          <a:lightRig rig="threePt" dir="t"/>
        </a:scene3d>
        <a:sp3d>
          <a:bevelT prst="angle"/>
        </a:sp3d>
      </dsp:spPr>
      <dsp:style>
        <a:lnRef idx="2">
          <a:scrgbClr r="0" g="0" b="0"/>
        </a:lnRef>
        <a:fillRef idx="1">
          <a:scrgbClr r="0" g="0" b="0"/>
        </a:fillRef>
        <a:effectRef idx="0">
          <a:scrgbClr r="0" g="0" b="0"/>
        </a:effectRef>
        <a:fontRef idx="minor">
          <a:schemeClr val="lt1"/>
        </a:fontRef>
      </dsp:style>
    </dsp:sp>
    <dsp:sp modelId="{F66097CF-C3EA-498E-A38F-CBC5AA0542C4}">
      <dsp:nvSpPr>
        <dsp:cNvPr id="0" name=""/>
        <dsp:cNvSpPr/>
      </dsp:nvSpPr>
      <dsp:spPr>
        <a:xfrm>
          <a:off x="0" y="2100574"/>
          <a:ext cx="8382000" cy="300082"/>
        </a:xfrm>
        <a:prstGeom prst="rect">
          <a:avLst/>
        </a:prstGeom>
        <a:noFill/>
        <a:ln>
          <a:noFill/>
        </a:ln>
        <a:effectLst/>
        <a:scene3d>
          <a:camera prst="perspectiveFront"/>
          <a:lightRig rig="threePt" dir="t"/>
        </a:scene3d>
        <a:sp3d>
          <a:bevelT prst="angle"/>
        </a:sp3d>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kern="1200" smtClean="0"/>
            <a:t>· Rent or lease from properties leased (unless the primary activity itself is leasing)</a:t>
          </a:r>
          <a:endParaRPr lang="en-IN" sz="1400" kern="1200"/>
        </a:p>
      </dsp:txBody>
      <dsp:txXfrm>
        <a:off x="0" y="2100574"/>
        <a:ext cx="8382000" cy="300082"/>
      </dsp:txXfrm>
    </dsp:sp>
    <dsp:sp modelId="{79E27021-0DBD-493A-81C4-9ADFCE94EA3C}">
      <dsp:nvSpPr>
        <dsp:cNvPr id="0" name=""/>
        <dsp:cNvSpPr/>
      </dsp:nvSpPr>
      <dsp:spPr>
        <a:xfrm>
          <a:off x="0" y="2400657"/>
          <a:ext cx="8382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perspectiveFront"/>
          <a:lightRig rig="threePt" dir="t"/>
        </a:scene3d>
        <a:sp3d>
          <a:bevelT prst="angle"/>
        </a:sp3d>
      </dsp:spPr>
      <dsp:style>
        <a:lnRef idx="2">
          <a:scrgbClr r="0" g="0" b="0"/>
        </a:lnRef>
        <a:fillRef idx="1">
          <a:scrgbClr r="0" g="0" b="0"/>
        </a:fillRef>
        <a:effectRef idx="0">
          <a:scrgbClr r="0" g="0" b="0"/>
        </a:effectRef>
        <a:fontRef idx="minor">
          <a:schemeClr val="lt1"/>
        </a:fontRef>
      </dsp:style>
    </dsp:sp>
    <dsp:sp modelId="{52A598A1-3494-4E3B-85B8-94E2BD945BE2}">
      <dsp:nvSpPr>
        <dsp:cNvPr id="0" name=""/>
        <dsp:cNvSpPr/>
      </dsp:nvSpPr>
      <dsp:spPr>
        <a:xfrm>
          <a:off x="0" y="2400657"/>
          <a:ext cx="8382000" cy="300082"/>
        </a:xfrm>
        <a:prstGeom prst="rect">
          <a:avLst/>
        </a:prstGeom>
        <a:noFill/>
        <a:ln>
          <a:noFill/>
        </a:ln>
        <a:effectLst/>
        <a:scene3d>
          <a:camera prst="perspectiveFront"/>
          <a:lightRig rig="threePt" dir="t"/>
        </a:scene3d>
        <a:sp3d>
          <a:bevelT prst="angle"/>
        </a:sp3d>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kern="1200" smtClean="0"/>
            <a:t>· Grants received.</a:t>
          </a:r>
          <a:endParaRPr lang="en-IN" sz="1400" kern="1200"/>
        </a:p>
      </dsp:txBody>
      <dsp:txXfrm>
        <a:off x="0" y="2400657"/>
        <a:ext cx="8382000" cy="300082"/>
      </dsp:txXfrm>
    </dsp:sp>
    <dsp:sp modelId="{9AF28DC5-064C-4BAA-9814-033BFFD3A44A}">
      <dsp:nvSpPr>
        <dsp:cNvPr id="0" name=""/>
        <dsp:cNvSpPr/>
      </dsp:nvSpPr>
      <dsp:spPr>
        <a:xfrm>
          <a:off x="0" y="2700739"/>
          <a:ext cx="8382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perspectiveFront"/>
          <a:lightRig rig="threePt" dir="t"/>
        </a:scene3d>
        <a:sp3d>
          <a:bevelT prst="angle"/>
        </a:sp3d>
      </dsp:spPr>
      <dsp:style>
        <a:lnRef idx="2">
          <a:scrgbClr r="0" g="0" b="0"/>
        </a:lnRef>
        <a:fillRef idx="1">
          <a:scrgbClr r="0" g="0" b="0"/>
        </a:fillRef>
        <a:effectRef idx="0">
          <a:scrgbClr r="0" g="0" b="0"/>
        </a:effectRef>
        <a:fontRef idx="minor">
          <a:schemeClr val="lt1"/>
        </a:fontRef>
      </dsp:style>
    </dsp:sp>
    <dsp:sp modelId="{D23B46AB-FCE0-4621-8C44-D1A8A852A356}">
      <dsp:nvSpPr>
        <dsp:cNvPr id="0" name=""/>
        <dsp:cNvSpPr/>
      </dsp:nvSpPr>
      <dsp:spPr>
        <a:xfrm>
          <a:off x="0" y="2700739"/>
          <a:ext cx="8382000" cy="300082"/>
        </a:xfrm>
        <a:prstGeom prst="rect">
          <a:avLst/>
        </a:prstGeom>
        <a:noFill/>
        <a:ln>
          <a:noFill/>
        </a:ln>
        <a:effectLst/>
        <a:scene3d>
          <a:camera prst="perspectiveFront"/>
          <a:lightRig rig="threePt" dir="t"/>
        </a:scene3d>
        <a:sp3d>
          <a:bevelT prst="angle"/>
        </a:sp3d>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kern="1200" smtClean="0"/>
            <a:t>· Royalties received (unless it is a part of major activity of the entity). </a:t>
          </a:r>
          <a:endParaRPr lang="en-IN" sz="1400" kern="1200"/>
        </a:p>
      </dsp:txBody>
      <dsp:txXfrm>
        <a:off x="0" y="2700739"/>
        <a:ext cx="8382000" cy="300082"/>
      </dsp:txXfrm>
    </dsp:sp>
    <dsp:sp modelId="{09FA2778-BAA8-4F20-A1AA-67B2BE458154}">
      <dsp:nvSpPr>
        <dsp:cNvPr id="0" name=""/>
        <dsp:cNvSpPr/>
      </dsp:nvSpPr>
      <dsp:spPr>
        <a:xfrm>
          <a:off x="0" y="3000821"/>
          <a:ext cx="8382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perspectiveFront"/>
          <a:lightRig rig="threePt" dir="t"/>
        </a:scene3d>
        <a:sp3d>
          <a:bevelT prst="angle"/>
        </a:sp3d>
      </dsp:spPr>
      <dsp:style>
        <a:lnRef idx="2">
          <a:scrgbClr r="0" g="0" b="0"/>
        </a:lnRef>
        <a:fillRef idx="1">
          <a:scrgbClr r="0" g="0" b="0"/>
        </a:fillRef>
        <a:effectRef idx="0">
          <a:scrgbClr r="0" g="0" b="0"/>
        </a:effectRef>
        <a:fontRef idx="minor">
          <a:schemeClr val="lt1"/>
        </a:fontRef>
      </dsp:style>
    </dsp:sp>
    <dsp:sp modelId="{A58875CA-FCA5-4EFF-957D-9E0160A1A389}">
      <dsp:nvSpPr>
        <dsp:cNvPr id="0" name=""/>
        <dsp:cNvSpPr/>
      </dsp:nvSpPr>
      <dsp:spPr>
        <a:xfrm>
          <a:off x="0" y="3000821"/>
          <a:ext cx="8382000" cy="300082"/>
        </a:xfrm>
        <a:prstGeom prst="rect">
          <a:avLst/>
        </a:prstGeom>
        <a:noFill/>
        <a:ln>
          <a:noFill/>
        </a:ln>
        <a:effectLst/>
        <a:scene3d>
          <a:camera prst="perspectiveFront"/>
          <a:lightRig rig="threePt" dir="t"/>
        </a:scene3d>
        <a:sp3d>
          <a:bevelT prst="angle"/>
        </a:sp3d>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kern="1200" smtClean="0"/>
            <a:t>· Credits for previous years’ adjustments.</a:t>
          </a:r>
          <a:endParaRPr lang="en-IN" sz="1400" kern="1200"/>
        </a:p>
      </dsp:txBody>
      <dsp:txXfrm>
        <a:off x="0" y="3000821"/>
        <a:ext cx="8382000" cy="300082"/>
      </dsp:txXfrm>
    </dsp:sp>
    <dsp:sp modelId="{89A2C49F-5A4E-44FE-AA53-03FB86C19AC8}">
      <dsp:nvSpPr>
        <dsp:cNvPr id="0" name=""/>
        <dsp:cNvSpPr/>
      </dsp:nvSpPr>
      <dsp:spPr>
        <a:xfrm>
          <a:off x="0" y="3300903"/>
          <a:ext cx="8382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perspectiveFront"/>
          <a:lightRig rig="threePt" dir="t"/>
        </a:scene3d>
        <a:sp3d>
          <a:bevelT prst="angle"/>
        </a:sp3d>
      </dsp:spPr>
      <dsp:style>
        <a:lnRef idx="2">
          <a:scrgbClr r="0" g="0" b="0"/>
        </a:lnRef>
        <a:fillRef idx="1">
          <a:scrgbClr r="0" g="0" b="0"/>
        </a:fillRef>
        <a:effectRef idx="0">
          <a:scrgbClr r="0" g="0" b="0"/>
        </a:effectRef>
        <a:fontRef idx="minor">
          <a:schemeClr val="lt1"/>
        </a:fontRef>
      </dsp:style>
    </dsp:sp>
    <dsp:sp modelId="{0132E8A4-3B92-491C-9AEF-ABD0DDA523FA}">
      <dsp:nvSpPr>
        <dsp:cNvPr id="0" name=""/>
        <dsp:cNvSpPr/>
      </dsp:nvSpPr>
      <dsp:spPr>
        <a:xfrm>
          <a:off x="0" y="3300903"/>
          <a:ext cx="8382000" cy="300082"/>
        </a:xfrm>
        <a:prstGeom prst="rect">
          <a:avLst/>
        </a:prstGeom>
        <a:noFill/>
        <a:ln>
          <a:noFill/>
        </a:ln>
        <a:effectLst/>
        <a:scene3d>
          <a:camera prst="perspectiveFront"/>
          <a:lightRig rig="threePt" dir="t"/>
        </a:scene3d>
        <a:sp3d>
          <a:bevelT prst="angle"/>
        </a:sp3d>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kern="1200" smtClean="0"/>
            <a:t>· Dividend income on investments (other than in a financial enterprise ). </a:t>
          </a:r>
          <a:endParaRPr lang="en-IN" sz="1400" kern="1200"/>
        </a:p>
      </dsp:txBody>
      <dsp:txXfrm>
        <a:off x="0" y="3300903"/>
        <a:ext cx="8382000" cy="300082"/>
      </dsp:txXfrm>
    </dsp:sp>
    <dsp:sp modelId="{50BC71BB-F709-4A17-A692-1819589EC878}">
      <dsp:nvSpPr>
        <dsp:cNvPr id="0" name=""/>
        <dsp:cNvSpPr/>
      </dsp:nvSpPr>
      <dsp:spPr>
        <a:xfrm>
          <a:off x="0" y="3600985"/>
          <a:ext cx="8382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perspectiveFront"/>
          <a:lightRig rig="threePt" dir="t"/>
        </a:scene3d>
        <a:sp3d>
          <a:bevelT prst="angle"/>
        </a:sp3d>
      </dsp:spPr>
      <dsp:style>
        <a:lnRef idx="2">
          <a:scrgbClr r="0" g="0" b="0"/>
        </a:lnRef>
        <a:fillRef idx="1">
          <a:scrgbClr r="0" g="0" b="0"/>
        </a:fillRef>
        <a:effectRef idx="0">
          <a:scrgbClr r="0" g="0" b="0"/>
        </a:effectRef>
        <a:fontRef idx="minor">
          <a:schemeClr val="lt1"/>
        </a:fontRef>
      </dsp:style>
    </dsp:sp>
    <dsp:sp modelId="{ECD8563F-F7E9-41E8-868D-D2C9C4C80820}">
      <dsp:nvSpPr>
        <dsp:cNvPr id="0" name=""/>
        <dsp:cNvSpPr/>
      </dsp:nvSpPr>
      <dsp:spPr>
        <a:xfrm>
          <a:off x="0" y="3600985"/>
          <a:ext cx="8382000" cy="300082"/>
        </a:xfrm>
        <a:prstGeom prst="rect">
          <a:avLst/>
        </a:prstGeom>
        <a:noFill/>
        <a:ln>
          <a:noFill/>
        </a:ln>
        <a:effectLst/>
        <a:scene3d>
          <a:camera prst="perspectiveFront"/>
          <a:lightRig rig="threePt" dir="t"/>
        </a:scene3d>
        <a:sp3d>
          <a:bevelT prst="angle"/>
        </a:sp3d>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kern="1200" smtClean="0"/>
            <a:t>· Gain on foreign currency transaction and translation (other than considered as finance cost).</a:t>
          </a:r>
          <a:endParaRPr lang="en-IN" sz="1400" kern="1200"/>
        </a:p>
      </dsp:txBody>
      <dsp:txXfrm>
        <a:off x="0" y="3600985"/>
        <a:ext cx="8382000" cy="300082"/>
      </dsp:txXfrm>
    </dsp:sp>
    <dsp:sp modelId="{AC5F6D0B-64C3-4EE4-9C51-B71157FDA21B}">
      <dsp:nvSpPr>
        <dsp:cNvPr id="0" name=""/>
        <dsp:cNvSpPr/>
      </dsp:nvSpPr>
      <dsp:spPr>
        <a:xfrm>
          <a:off x="0" y="3901067"/>
          <a:ext cx="8382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perspectiveFront"/>
          <a:lightRig rig="threePt" dir="t"/>
        </a:scene3d>
        <a:sp3d>
          <a:bevelT prst="angle"/>
        </a:sp3d>
      </dsp:spPr>
      <dsp:style>
        <a:lnRef idx="2">
          <a:scrgbClr r="0" g="0" b="0"/>
        </a:lnRef>
        <a:fillRef idx="1">
          <a:scrgbClr r="0" g="0" b="0"/>
        </a:fillRef>
        <a:effectRef idx="0">
          <a:scrgbClr r="0" g="0" b="0"/>
        </a:effectRef>
        <a:fontRef idx="minor">
          <a:schemeClr val="lt1"/>
        </a:fontRef>
      </dsp:style>
    </dsp:sp>
    <dsp:sp modelId="{025A785B-6402-45B6-895A-F1422D815E6A}">
      <dsp:nvSpPr>
        <dsp:cNvPr id="0" name=""/>
        <dsp:cNvSpPr/>
      </dsp:nvSpPr>
      <dsp:spPr>
        <a:xfrm>
          <a:off x="0" y="3901067"/>
          <a:ext cx="8382000" cy="300082"/>
        </a:xfrm>
        <a:prstGeom prst="rect">
          <a:avLst/>
        </a:prstGeom>
        <a:noFill/>
        <a:ln>
          <a:noFill/>
        </a:ln>
        <a:effectLst/>
        <a:scene3d>
          <a:camera prst="perspectiveFront"/>
          <a:lightRig rig="threePt" dir="t"/>
        </a:scene3d>
        <a:sp3d>
          <a:bevelT prst="angle"/>
        </a:sp3d>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kern="1200" smtClean="0"/>
            <a:t>· Excess provisions written back.</a:t>
          </a:r>
          <a:endParaRPr lang="en-IN" sz="1400" kern="1200"/>
        </a:p>
      </dsp:txBody>
      <dsp:txXfrm>
        <a:off x="0" y="3901067"/>
        <a:ext cx="8382000" cy="300082"/>
      </dsp:txXfrm>
    </dsp:sp>
    <dsp:sp modelId="{CF31BA9F-FC4A-48C1-9B66-A3486C71B8F5}">
      <dsp:nvSpPr>
        <dsp:cNvPr id="0" name=""/>
        <dsp:cNvSpPr/>
      </dsp:nvSpPr>
      <dsp:spPr>
        <a:xfrm>
          <a:off x="0" y="4201149"/>
          <a:ext cx="8382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perspectiveFront"/>
          <a:lightRig rig="threePt" dir="t"/>
        </a:scene3d>
        <a:sp3d>
          <a:bevelT prst="angle"/>
        </a:sp3d>
      </dsp:spPr>
      <dsp:style>
        <a:lnRef idx="2">
          <a:scrgbClr r="0" g="0" b="0"/>
        </a:lnRef>
        <a:fillRef idx="1">
          <a:scrgbClr r="0" g="0" b="0"/>
        </a:fillRef>
        <a:effectRef idx="0">
          <a:scrgbClr r="0" g="0" b="0"/>
        </a:effectRef>
        <a:fontRef idx="minor">
          <a:schemeClr val="lt1"/>
        </a:fontRef>
      </dsp:style>
    </dsp:sp>
    <dsp:sp modelId="{7B042AA1-48F0-40A4-B97F-97D5F29A13FB}">
      <dsp:nvSpPr>
        <dsp:cNvPr id="0" name=""/>
        <dsp:cNvSpPr/>
      </dsp:nvSpPr>
      <dsp:spPr>
        <a:xfrm>
          <a:off x="0" y="4201149"/>
          <a:ext cx="8382000" cy="300082"/>
        </a:xfrm>
        <a:prstGeom prst="rect">
          <a:avLst/>
        </a:prstGeom>
        <a:noFill/>
        <a:ln>
          <a:noFill/>
        </a:ln>
        <a:effectLst/>
        <a:scene3d>
          <a:camera prst="perspectiveFront"/>
          <a:lightRig rig="threePt" dir="t"/>
        </a:scene3d>
        <a:sp3d>
          <a:bevelT prst="angle"/>
        </a:sp3d>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kern="1200" smtClean="0"/>
            <a:t>· Credits on account of revaluation of capital assets.</a:t>
          </a:r>
          <a:endParaRPr lang="en-IN" sz="1400" kern="1200"/>
        </a:p>
      </dsp:txBody>
      <dsp:txXfrm>
        <a:off x="0" y="4201149"/>
        <a:ext cx="8382000" cy="300082"/>
      </dsp:txXfrm>
    </dsp:sp>
    <dsp:sp modelId="{926BC11D-1C13-4E98-B4C2-C65924457E21}">
      <dsp:nvSpPr>
        <dsp:cNvPr id="0" name=""/>
        <dsp:cNvSpPr/>
      </dsp:nvSpPr>
      <dsp:spPr>
        <a:xfrm>
          <a:off x="0" y="4501231"/>
          <a:ext cx="8382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perspectiveFront"/>
          <a:lightRig rig="threePt" dir="t"/>
        </a:scene3d>
        <a:sp3d>
          <a:bevelT prst="angle"/>
        </a:sp3d>
      </dsp:spPr>
      <dsp:style>
        <a:lnRef idx="2">
          <a:scrgbClr r="0" g="0" b="0"/>
        </a:lnRef>
        <a:fillRef idx="1">
          <a:scrgbClr r="0" g="0" b="0"/>
        </a:fillRef>
        <a:effectRef idx="0">
          <a:scrgbClr r="0" g="0" b="0"/>
        </a:effectRef>
        <a:fontRef idx="minor">
          <a:schemeClr val="lt1"/>
        </a:fontRef>
      </dsp:style>
    </dsp:sp>
    <dsp:sp modelId="{BA8A55F9-C996-4B8C-B426-93522F5158B5}">
      <dsp:nvSpPr>
        <dsp:cNvPr id="0" name=""/>
        <dsp:cNvSpPr/>
      </dsp:nvSpPr>
      <dsp:spPr>
        <a:xfrm>
          <a:off x="0" y="4501231"/>
          <a:ext cx="8382000" cy="300082"/>
        </a:xfrm>
        <a:prstGeom prst="rect">
          <a:avLst/>
        </a:prstGeom>
        <a:noFill/>
        <a:ln>
          <a:noFill/>
        </a:ln>
        <a:effectLst/>
        <a:scene3d>
          <a:camera prst="perspectiveFront"/>
          <a:lightRig rig="threePt" dir="t"/>
        </a:scene3d>
        <a:sp3d>
          <a:bevelT prst="angle"/>
        </a:sp3d>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kern="1200" smtClean="0"/>
            <a:t>· All items of abnormal revenue. </a:t>
          </a:r>
          <a:endParaRPr lang="en-IN" sz="1400" kern="1200"/>
        </a:p>
      </dsp:txBody>
      <dsp:txXfrm>
        <a:off x="0" y="4501231"/>
        <a:ext cx="8382000" cy="3000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190E9-8E42-4B74-BC55-7CD00364D9A3}">
      <dsp:nvSpPr>
        <dsp:cNvPr id="0" name=""/>
        <dsp:cNvSpPr/>
      </dsp:nvSpPr>
      <dsp:spPr>
        <a:xfrm rot="10800000">
          <a:off x="1589654" y="1440"/>
          <a:ext cx="4864608" cy="1457432"/>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42687" tIns="68580" rIns="128016" bIns="68580" numCol="1" spcCol="1270" anchor="ctr" anchorCtr="0">
          <a:noAutofit/>
        </a:bodyPr>
        <a:lstStyle/>
        <a:p>
          <a:pPr lvl="0" algn="ctr" defTabSz="800100" rtl="0">
            <a:lnSpc>
              <a:spcPct val="90000"/>
            </a:lnSpc>
            <a:spcBef>
              <a:spcPct val="0"/>
            </a:spcBef>
            <a:spcAft>
              <a:spcPct val="35000"/>
            </a:spcAft>
          </a:pPr>
          <a:r>
            <a:rPr lang="en-US" sz="1800" kern="1200" smtClean="0"/>
            <a:t>For material Usage Variance Standard Quantities and rate are required.</a:t>
          </a:r>
          <a:endParaRPr lang="en-IN" sz="1800" kern="1200"/>
        </a:p>
      </dsp:txBody>
      <dsp:txXfrm rot="10800000">
        <a:off x="1954012" y="1440"/>
        <a:ext cx="4500250" cy="1457432"/>
      </dsp:txXfrm>
    </dsp:sp>
    <dsp:sp modelId="{A89CB3CE-892B-4683-92F9-803A7D0A98BF}">
      <dsp:nvSpPr>
        <dsp:cNvPr id="0" name=""/>
        <dsp:cNvSpPr/>
      </dsp:nvSpPr>
      <dsp:spPr>
        <a:xfrm>
          <a:off x="860937" y="1440"/>
          <a:ext cx="1457432" cy="1457432"/>
        </a:xfrm>
        <a:prstGeom prst="ellipse">
          <a:avLst/>
        </a:prstGeom>
        <a:solidFill>
          <a:schemeClr val="dk1">
            <a:tint val="40000"/>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EE1CEDF6-72F1-4737-8676-1A549F7AADE4}">
      <dsp:nvSpPr>
        <dsp:cNvPr id="0" name=""/>
        <dsp:cNvSpPr/>
      </dsp:nvSpPr>
      <dsp:spPr>
        <a:xfrm rot="10800000">
          <a:off x="1589654" y="1893927"/>
          <a:ext cx="4864608" cy="1457432"/>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42687" tIns="68580" rIns="128016" bIns="68580" numCol="1" spcCol="1270" anchor="ctr" anchorCtr="0">
          <a:noAutofit/>
        </a:bodyPr>
        <a:lstStyle/>
        <a:p>
          <a:pPr lvl="0" algn="ctr" defTabSz="800100" rtl="0">
            <a:lnSpc>
              <a:spcPct val="90000"/>
            </a:lnSpc>
            <a:spcBef>
              <a:spcPct val="0"/>
            </a:spcBef>
            <a:spcAft>
              <a:spcPct val="35000"/>
            </a:spcAft>
          </a:pPr>
          <a:r>
            <a:rPr lang="en-US" sz="1800" kern="1200" smtClean="0"/>
            <a:t>If standard costing is not implemented then actual rate may be considered as standard rate for calculating usage variance which give management an idea of control. </a:t>
          </a:r>
          <a:endParaRPr lang="en-IN" sz="1800" kern="1200"/>
        </a:p>
      </dsp:txBody>
      <dsp:txXfrm rot="10800000">
        <a:off x="1954012" y="1893927"/>
        <a:ext cx="4500250" cy="1457432"/>
      </dsp:txXfrm>
    </dsp:sp>
    <dsp:sp modelId="{7BCAF754-BCEA-4DA1-AEAD-A5BB4F1A0565}">
      <dsp:nvSpPr>
        <dsp:cNvPr id="0" name=""/>
        <dsp:cNvSpPr/>
      </dsp:nvSpPr>
      <dsp:spPr>
        <a:xfrm>
          <a:off x="860937" y="1893927"/>
          <a:ext cx="1457432" cy="1457432"/>
        </a:xfrm>
        <a:prstGeom prst="ellipse">
          <a:avLst/>
        </a:prstGeom>
        <a:solidFill>
          <a:schemeClr val="dk1">
            <a:tint val="40000"/>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43F789-4F80-44BB-9434-ED74CA4098D2}">
      <dsp:nvSpPr>
        <dsp:cNvPr id="0" name=""/>
        <dsp:cNvSpPr/>
      </dsp:nvSpPr>
      <dsp:spPr>
        <a:xfrm>
          <a:off x="2879266" y="4069"/>
          <a:ext cx="2242467" cy="1121233"/>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rtl="0">
            <a:lnSpc>
              <a:spcPct val="90000"/>
            </a:lnSpc>
            <a:spcBef>
              <a:spcPct val="0"/>
            </a:spcBef>
            <a:spcAft>
              <a:spcPct val="35000"/>
            </a:spcAft>
          </a:pPr>
          <a:r>
            <a:rPr lang="en-US" sz="2500" u="sng" kern="1200" dirty="0" smtClean="0"/>
            <a:t>Depreciation on capital assets </a:t>
          </a:r>
          <a:endParaRPr lang="en-IN" sz="2500" kern="1200" dirty="0"/>
        </a:p>
      </dsp:txBody>
      <dsp:txXfrm>
        <a:off x="2912106" y="36909"/>
        <a:ext cx="2176787" cy="1055553"/>
      </dsp:txXfrm>
    </dsp:sp>
    <dsp:sp modelId="{5E161B3C-FD8C-4E4C-83AD-D7517EB45BCD}">
      <dsp:nvSpPr>
        <dsp:cNvPr id="0" name=""/>
        <dsp:cNvSpPr/>
      </dsp:nvSpPr>
      <dsp:spPr>
        <a:xfrm>
          <a:off x="3103512" y="1125303"/>
          <a:ext cx="224246" cy="840925"/>
        </a:xfrm>
        <a:custGeom>
          <a:avLst/>
          <a:gdLst/>
          <a:ahLst/>
          <a:cxnLst/>
          <a:rect l="0" t="0" r="0" b="0"/>
          <a:pathLst>
            <a:path>
              <a:moveTo>
                <a:pt x="0" y="0"/>
              </a:moveTo>
              <a:lnTo>
                <a:pt x="0" y="840925"/>
              </a:lnTo>
              <a:lnTo>
                <a:pt x="224246" y="840925"/>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9CCB94A-D90C-4123-AEE8-39EF0CF0EB3F}">
      <dsp:nvSpPr>
        <dsp:cNvPr id="0" name=""/>
        <dsp:cNvSpPr/>
      </dsp:nvSpPr>
      <dsp:spPr>
        <a:xfrm>
          <a:off x="3327759" y="1405611"/>
          <a:ext cx="1793974" cy="1121233"/>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rtl="0">
            <a:lnSpc>
              <a:spcPct val="90000"/>
            </a:lnSpc>
            <a:spcBef>
              <a:spcPct val="0"/>
            </a:spcBef>
            <a:spcAft>
              <a:spcPct val="35000"/>
            </a:spcAft>
          </a:pPr>
          <a:r>
            <a:rPr lang="en-US" sz="1300" kern="1200" smtClean="0"/>
            <a:t>Depreciation in idle asset or asset not use and not related to plant operations should not be considered in costing.</a:t>
          </a:r>
          <a:endParaRPr lang="en-IN" sz="1300" kern="1200"/>
        </a:p>
      </dsp:txBody>
      <dsp:txXfrm>
        <a:off x="3360599" y="1438451"/>
        <a:ext cx="1728294" cy="1055553"/>
      </dsp:txXfrm>
    </dsp:sp>
    <dsp:sp modelId="{D27CDB86-A7B2-438F-A1BE-B584506AF289}">
      <dsp:nvSpPr>
        <dsp:cNvPr id="0" name=""/>
        <dsp:cNvSpPr/>
      </dsp:nvSpPr>
      <dsp:spPr>
        <a:xfrm>
          <a:off x="3103512" y="1125303"/>
          <a:ext cx="224246" cy="2242467"/>
        </a:xfrm>
        <a:custGeom>
          <a:avLst/>
          <a:gdLst/>
          <a:ahLst/>
          <a:cxnLst/>
          <a:rect l="0" t="0" r="0" b="0"/>
          <a:pathLst>
            <a:path>
              <a:moveTo>
                <a:pt x="0" y="0"/>
              </a:moveTo>
              <a:lnTo>
                <a:pt x="0" y="2242467"/>
              </a:lnTo>
              <a:lnTo>
                <a:pt x="224246" y="2242467"/>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4A5A4F5-F350-40C9-B80A-9388988CE290}">
      <dsp:nvSpPr>
        <dsp:cNvPr id="0" name=""/>
        <dsp:cNvSpPr/>
      </dsp:nvSpPr>
      <dsp:spPr>
        <a:xfrm>
          <a:off x="3327759" y="2807154"/>
          <a:ext cx="1793974" cy="1121233"/>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rtl="0">
            <a:lnSpc>
              <a:spcPct val="90000"/>
            </a:lnSpc>
            <a:spcBef>
              <a:spcPct val="0"/>
            </a:spcBef>
            <a:spcAft>
              <a:spcPct val="35000"/>
            </a:spcAft>
          </a:pPr>
          <a:r>
            <a:rPr lang="en-US" sz="1300" kern="1200" smtClean="0"/>
            <a:t>Value for zero cost assets should be restated.</a:t>
          </a:r>
          <a:endParaRPr lang="en-IN" sz="1300" kern="1200"/>
        </a:p>
      </dsp:txBody>
      <dsp:txXfrm>
        <a:off x="3360599" y="2839994"/>
        <a:ext cx="1728294" cy="1055553"/>
      </dsp:txXfrm>
    </dsp:sp>
    <dsp:sp modelId="{9BB7B521-C714-4A4A-B92A-4F90D723A895}">
      <dsp:nvSpPr>
        <dsp:cNvPr id="0" name=""/>
        <dsp:cNvSpPr/>
      </dsp:nvSpPr>
      <dsp:spPr>
        <a:xfrm>
          <a:off x="3103512" y="1125303"/>
          <a:ext cx="224246" cy="3644010"/>
        </a:xfrm>
        <a:custGeom>
          <a:avLst/>
          <a:gdLst/>
          <a:ahLst/>
          <a:cxnLst/>
          <a:rect l="0" t="0" r="0" b="0"/>
          <a:pathLst>
            <a:path>
              <a:moveTo>
                <a:pt x="0" y="0"/>
              </a:moveTo>
              <a:lnTo>
                <a:pt x="0" y="3644010"/>
              </a:lnTo>
              <a:lnTo>
                <a:pt x="224246" y="3644010"/>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ED9869-D776-4835-A8B1-7BDA3388C6EF}">
      <dsp:nvSpPr>
        <dsp:cNvPr id="0" name=""/>
        <dsp:cNvSpPr/>
      </dsp:nvSpPr>
      <dsp:spPr>
        <a:xfrm>
          <a:off x="3327759" y="4208696"/>
          <a:ext cx="1793974" cy="1121233"/>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rtl="0">
            <a:lnSpc>
              <a:spcPct val="90000"/>
            </a:lnSpc>
            <a:spcBef>
              <a:spcPct val="0"/>
            </a:spcBef>
            <a:spcAft>
              <a:spcPct val="35000"/>
            </a:spcAft>
          </a:pPr>
          <a:r>
            <a:rPr lang="en-US" sz="1300" kern="1200" smtClean="0"/>
            <a:t>Period wise cost report are independent. </a:t>
          </a:r>
          <a:endParaRPr lang="en-IN" sz="1300" kern="1200"/>
        </a:p>
      </dsp:txBody>
      <dsp:txXfrm>
        <a:off x="3360599" y="4241536"/>
        <a:ext cx="1728294" cy="10555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4D4BB0-2744-4AD2-8AE0-1FD43F959E5B}">
      <dsp:nvSpPr>
        <dsp:cNvPr id="0" name=""/>
        <dsp:cNvSpPr/>
      </dsp:nvSpPr>
      <dsp:spPr>
        <a:xfrm>
          <a:off x="658009" y="3592"/>
          <a:ext cx="2065495" cy="1541848"/>
        </a:xfrm>
        <a:prstGeom prst="round2SameRect">
          <a:avLst>
            <a:gd name="adj1" fmla="val 8000"/>
            <a:gd name="adj2" fmla="val 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l" defTabSz="533400">
            <a:lnSpc>
              <a:spcPct val="90000"/>
            </a:lnSpc>
            <a:spcBef>
              <a:spcPct val="0"/>
            </a:spcBef>
            <a:spcAft>
              <a:spcPct val="15000"/>
            </a:spcAft>
            <a:buChar char="••"/>
          </a:pPr>
          <a:r>
            <a:rPr lang="en-US" sz="1200" b="0" i="0" kern="1200" dirty="0" smtClean="0"/>
            <a:t>Material costs include the purchase price of raw materials, freight and shipping costs, storage expenses, and any other costs directly related to acquiring materials. Valuation should be at landed cost</a:t>
          </a:r>
          <a:r>
            <a:rPr lang="en-US" sz="1400" b="0" i="0" kern="1200" dirty="0" smtClean="0"/>
            <a:t>.</a:t>
          </a:r>
          <a:endParaRPr lang="en-IN" sz="1400" kern="1200" dirty="0"/>
        </a:p>
      </dsp:txBody>
      <dsp:txXfrm>
        <a:off x="694136" y="39719"/>
        <a:ext cx="1993241" cy="1505721"/>
      </dsp:txXfrm>
    </dsp:sp>
    <dsp:sp modelId="{B7A9B758-0613-4AC1-9277-BDD421E47AD9}">
      <dsp:nvSpPr>
        <dsp:cNvPr id="0" name=""/>
        <dsp:cNvSpPr/>
      </dsp:nvSpPr>
      <dsp:spPr>
        <a:xfrm>
          <a:off x="658009" y="1545441"/>
          <a:ext cx="2065495" cy="662995"/>
        </a:xfrm>
        <a:prstGeom prst="rect">
          <a:avLst/>
        </a:prstGeom>
        <a:solidFill>
          <a:srgbClr val="F19B61"/>
        </a:solidFill>
        <a:ln w="12700" cap="flat" cmpd="sng" algn="ctr">
          <a:solidFill>
            <a:schemeClr val="dk2">
              <a:hueOff val="0"/>
              <a:satOff val="0"/>
              <a:lumOff val="0"/>
              <a:alphaOff val="0"/>
            </a:schemeClr>
          </a:solidFill>
          <a:prstDash val="solid"/>
          <a:miter lim="800000"/>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lvl="0" algn="l" defTabSz="1022350">
            <a:lnSpc>
              <a:spcPct val="90000"/>
            </a:lnSpc>
            <a:spcBef>
              <a:spcPct val="0"/>
            </a:spcBef>
            <a:spcAft>
              <a:spcPct val="35000"/>
            </a:spcAft>
          </a:pPr>
          <a:r>
            <a:rPr lang="en-US" sz="2300" b="1" kern="1200" dirty="0" smtClean="0">
              <a:solidFill>
                <a:schemeClr val="tx1"/>
              </a:solidFill>
            </a:rPr>
            <a:t>Material</a:t>
          </a:r>
          <a:endParaRPr lang="en-IN" sz="2300" b="1" kern="1200" dirty="0">
            <a:solidFill>
              <a:schemeClr val="tx1"/>
            </a:solidFill>
          </a:endParaRPr>
        </a:p>
      </dsp:txBody>
      <dsp:txXfrm>
        <a:off x="658009" y="1545441"/>
        <a:ext cx="1454574" cy="662995"/>
      </dsp:txXfrm>
    </dsp:sp>
    <dsp:sp modelId="{A474433A-F4CB-4FCE-966C-DBDF1BBB4903}">
      <dsp:nvSpPr>
        <dsp:cNvPr id="0" name=""/>
        <dsp:cNvSpPr/>
      </dsp:nvSpPr>
      <dsp:spPr>
        <a:xfrm>
          <a:off x="2171013" y="1650751"/>
          <a:ext cx="722923" cy="722923"/>
        </a:xfrm>
        <a:prstGeom prst="ellipse">
          <a:avLst/>
        </a:prstGeom>
        <a:blipFill rotWithShape="1">
          <a:blip xmlns:r="http://schemas.openxmlformats.org/officeDocument/2006/relationships" r:embed="rId1"/>
          <a:stretch>
            <a:fillRect/>
          </a:stretch>
        </a:blipFill>
        <a:ln w="12700" cap="flat" cmpd="sng" algn="ctr">
          <a:solidFill>
            <a:schemeClr val="dk2">
              <a:alpha val="90000"/>
              <a:tint val="40000"/>
              <a:hueOff val="0"/>
              <a:satOff val="0"/>
              <a:lumOff val="0"/>
              <a:alphaOff val="0"/>
            </a:schemeClr>
          </a:solidFill>
          <a:prstDash val="solid"/>
          <a:miter lim="800000"/>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dsp:style>
    </dsp:sp>
    <dsp:sp modelId="{7280F341-15BC-4400-86BE-A1A2AA8894D6}">
      <dsp:nvSpPr>
        <dsp:cNvPr id="0" name=""/>
        <dsp:cNvSpPr/>
      </dsp:nvSpPr>
      <dsp:spPr>
        <a:xfrm>
          <a:off x="3073036" y="3592"/>
          <a:ext cx="2065495" cy="1541848"/>
        </a:xfrm>
        <a:prstGeom prst="round2SameRect">
          <a:avLst>
            <a:gd name="adj1" fmla="val 8000"/>
            <a:gd name="adj2" fmla="val 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dsp:style>
      <dsp:txBody>
        <a:bodyPr spcFirstLastPara="0" vert="horz" wrap="square" lIns="16510" tIns="49530" rIns="16510" bIns="16510" numCol="1" spcCol="1270" anchor="t" anchorCtr="0">
          <a:noAutofit/>
        </a:bodyPr>
        <a:lstStyle/>
        <a:p>
          <a:pPr marL="114300" lvl="1" indent="-114300" algn="l" defTabSz="577850">
            <a:lnSpc>
              <a:spcPct val="90000"/>
            </a:lnSpc>
            <a:spcBef>
              <a:spcPct val="0"/>
            </a:spcBef>
            <a:spcAft>
              <a:spcPct val="15000"/>
            </a:spcAft>
            <a:buChar char="••"/>
          </a:pPr>
          <a:r>
            <a:rPr lang="en-US" sz="1300" b="0" i="0" kern="1200" dirty="0" smtClean="0"/>
            <a:t>Direct labor costs include wages, salaries, and benefits paid to employees directly involved in the production process, such as assembly line workers or machine operators.</a:t>
          </a:r>
          <a:endParaRPr lang="en-IN" sz="1300" kern="1200" dirty="0"/>
        </a:p>
      </dsp:txBody>
      <dsp:txXfrm>
        <a:off x="3109163" y="39719"/>
        <a:ext cx="1993241" cy="1505721"/>
      </dsp:txXfrm>
    </dsp:sp>
    <dsp:sp modelId="{2D06F96F-D0D5-4B60-B467-AFA2BC3A0377}">
      <dsp:nvSpPr>
        <dsp:cNvPr id="0" name=""/>
        <dsp:cNvSpPr/>
      </dsp:nvSpPr>
      <dsp:spPr>
        <a:xfrm>
          <a:off x="3073036" y="1545441"/>
          <a:ext cx="2065495" cy="662995"/>
        </a:xfrm>
        <a:prstGeom prst="rect">
          <a:avLst/>
        </a:prstGeom>
        <a:solidFill>
          <a:srgbClr val="F19B61"/>
        </a:solidFill>
        <a:ln w="12700" cap="flat" cmpd="sng" algn="ctr">
          <a:solidFill>
            <a:schemeClr val="dk2">
              <a:hueOff val="0"/>
              <a:satOff val="0"/>
              <a:lumOff val="0"/>
              <a:alphaOff val="0"/>
            </a:schemeClr>
          </a:solidFill>
          <a:prstDash val="solid"/>
          <a:miter lim="800000"/>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lvl="0" algn="l" defTabSz="1022350">
            <a:lnSpc>
              <a:spcPct val="90000"/>
            </a:lnSpc>
            <a:spcBef>
              <a:spcPct val="0"/>
            </a:spcBef>
            <a:spcAft>
              <a:spcPct val="35000"/>
            </a:spcAft>
          </a:pPr>
          <a:r>
            <a:rPr lang="en-US" sz="2300" b="1" kern="1200" dirty="0" smtClean="0">
              <a:solidFill>
                <a:schemeClr val="tx1"/>
              </a:solidFill>
            </a:rPr>
            <a:t>Labor</a:t>
          </a:r>
          <a:endParaRPr lang="en-IN" sz="2300" b="1" kern="1200" dirty="0">
            <a:solidFill>
              <a:schemeClr val="tx1"/>
            </a:solidFill>
          </a:endParaRPr>
        </a:p>
      </dsp:txBody>
      <dsp:txXfrm>
        <a:off x="3073036" y="1545441"/>
        <a:ext cx="1454574" cy="662995"/>
      </dsp:txXfrm>
    </dsp:sp>
    <dsp:sp modelId="{AD7061D7-07F4-4CBE-934F-453AAED7CF71}">
      <dsp:nvSpPr>
        <dsp:cNvPr id="0" name=""/>
        <dsp:cNvSpPr/>
      </dsp:nvSpPr>
      <dsp:spPr>
        <a:xfrm>
          <a:off x="4586040" y="1650751"/>
          <a:ext cx="722923" cy="722923"/>
        </a:xfrm>
        <a:prstGeom prst="ellipse">
          <a:avLst/>
        </a:prstGeom>
        <a:blipFill rotWithShape="1">
          <a:blip xmlns:r="http://schemas.openxmlformats.org/officeDocument/2006/relationships" r:embed="rId2"/>
          <a:stretch>
            <a:fillRect/>
          </a:stretch>
        </a:blipFill>
        <a:ln w="12700" cap="flat" cmpd="sng" algn="ctr">
          <a:solidFill>
            <a:schemeClr val="dk2">
              <a:alpha val="90000"/>
              <a:tint val="40000"/>
              <a:hueOff val="0"/>
              <a:satOff val="0"/>
              <a:lumOff val="0"/>
              <a:alphaOff val="0"/>
            </a:schemeClr>
          </a:solidFill>
          <a:prstDash val="solid"/>
          <a:miter lim="800000"/>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dsp:style>
    </dsp:sp>
    <dsp:sp modelId="{5A4AAA32-F7E0-40F9-8ED1-074669474842}">
      <dsp:nvSpPr>
        <dsp:cNvPr id="0" name=""/>
        <dsp:cNvSpPr/>
      </dsp:nvSpPr>
      <dsp:spPr>
        <a:xfrm>
          <a:off x="5488063" y="3592"/>
          <a:ext cx="2065495" cy="1541848"/>
        </a:xfrm>
        <a:prstGeom prst="round2SameRect">
          <a:avLst>
            <a:gd name="adj1" fmla="val 8000"/>
            <a:gd name="adj2" fmla="val 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dsp:style>
      <dsp:txBody>
        <a:bodyPr spcFirstLastPara="0" vert="horz" wrap="square" lIns="16510" tIns="49530" rIns="16510" bIns="16510" numCol="1" spcCol="1270" anchor="t" anchorCtr="0">
          <a:noAutofit/>
        </a:bodyPr>
        <a:lstStyle/>
        <a:p>
          <a:pPr marL="114300" lvl="1" indent="-114300" algn="l" defTabSz="577850">
            <a:lnSpc>
              <a:spcPct val="90000"/>
            </a:lnSpc>
            <a:spcBef>
              <a:spcPct val="0"/>
            </a:spcBef>
            <a:spcAft>
              <a:spcPct val="15000"/>
            </a:spcAft>
            <a:buChar char="••"/>
          </a:pPr>
          <a:r>
            <a:rPr lang="en-US" sz="1300" b="0" i="0" kern="1200" dirty="0" smtClean="0"/>
            <a:t>Overhead costs, also known as indirect costs, represent the expenses incurred to support the production process but cannot be directly attributed to specific units of output.</a:t>
          </a:r>
          <a:endParaRPr lang="en-IN" sz="1300" kern="1200" dirty="0"/>
        </a:p>
      </dsp:txBody>
      <dsp:txXfrm>
        <a:off x="5524190" y="39719"/>
        <a:ext cx="1993241" cy="1505721"/>
      </dsp:txXfrm>
    </dsp:sp>
    <dsp:sp modelId="{7CA11B47-488F-409D-A581-DF1F83104F32}">
      <dsp:nvSpPr>
        <dsp:cNvPr id="0" name=""/>
        <dsp:cNvSpPr/>
      </dsp:nvSpPr>
      <dsp:spPr>
        <a:xfrm>
          <a:off x="5488063" y="1545441"/>
          <a:ext cx="2065495" cy="662995"/>
        </a:xfrm>
        <a:prstGeom prst="rect">
          <a:avLst/>
        </a:prstGeom>
        <a:solidFill>
          <a:srgbClr val="F19B61"/>
        </a:solidFill>
        <a:ln w="12700" cap="flat" cmpd="sng" algn="ctr">
          <a:solidFill>
            <a:schemeClr val="dk2">
              <a:hueOff val="0"/>
              <a:satOff val="0"/>
              <a:lumOff val="0"/>
              <a:alphaOff val="0"/>
            </a:schemeClr>
          </a:solidFill>
          <a:prstDash val="solid"/>
          <a:miter lim="800000"/>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lvl="0" algn="l" defTabSz="1022350">
            <a:lnSpc>
              <a:spcPct val="90000"/>
            </a:lnSpc>
            <a:spcBef>
              <a:spcPct val="0"/>
            </a:spcBef>
            <a:spcAft>
              <a:spcPct val="35000"/>
            </a:spcAft>
          </a:pPr>
          <a:r>
            <a:rPr lang="en-US" sz="2300" b="1" kern="1200" dirty="0" smtClean="0">
              <a:solidFill>
                <a:schemeClr val="tx1"/>
              </a:solidFill>
            </a:rPr>
            <a:t>Overheads</a:t>
          </a:r>
          <a:endParaRPr lang="en-IN" sz="2300" b="1" kern="1200" dirty="0">
            <a:solidFill>
              <a:schemeClr val="tx1"/>
            </a:solidFill>
          </a:endParaRPr>
        </a:p>
      </dsp:txBody>
      <dsp:txXfrm>
        <a:off x="5488063" y="1545441"/>
        <a:ext cx="1454574" cy="662995"/>
      </dsp:txXfrm>
    </dsp:sp>
    <dsp:sp modelId="{E78B9E6B-5E96-40D7-9E3F-3118B487B5F4}">
      <dsp:nvSpPr>
        <dsp:cNvPr id="0" name=""/>
        <dsp:cNvSpPr/>
      </dsp:nvSpPr>
      <dsp:spPr>
        <a:xfrm>
          <a:off x="7001067" y="1650751"/>
          <a:ext cx="722923" cy="722923"/>
        </a:xfrm>
        <a:prstGeom prst="ellipse">
          <a:avLst/>
        </a:prstGeom>
        <a:blipFill rotWithShape="1">
          <a:blip xmlns:r="http://schemas.openxmlformats.org/officeDocument/2006/relationships" r:embed="rId3"/>
          <a:stretch>
            <a:fillRect/>
          </a:stretch>
        </a:blipFill>
        <a:ln w="12700" cap="flat" cmpd="sng" algn="ctr">
          <a:solidFill>
            <a:schemeClr val="dk2">
              <a:alpha val="90000"/>
              <a:tint val="40000"/>
              <a:hueOff val="0"/>
              <a:satOff val="0"/>
              <a:lumOff val="0"/>
              <a:alphaOff val="0"/>
            </a:schemeClr>
          </a:solidFill>
          <a:prstDash val="solid"/>
          <a:miter lim="800000"/>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dsp:style>
    </dsp:sp>
    <dsp:sp modelId="{96DA9D93-2B39-4F41-8F4F-C4AD5773F6DF}">
      <dsp:nvSpPr>
        <dsp:cNvPr id="0" name=""/>
        <dsp:cNvSpPr/>
      </dsp:nvSpPr>
      <dsp:spPr>
        <a:xfrm>
          <a:off x="1865522" y="2731724"/>
          <a:ext cx="2065495" cy="1541848"/>
        </a:xfrm>
        <a:prstGeom prst="round2SameRect">
          <a:avLst>
            <a:gd name="adj1" fmla="val 8000"/>
            <a:gd name="adj2" fmla="val 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Work in progress (WIP) refers to the partially completed goods or services that are still in the production process. Valuing work in progress is important for financial reporting and management accounting purposes.</a:t>
          </a:r>
          <a:endParaRPr lang="en-IN" sz="1200" kern="1200" dirty="0"/>
        </a:p>
      </dsp:txBody>
      <dsp:txXfrm>
        <a:off x="1901649" y="2767851"/>
        <a:ext cx="1993241" cy="1505721"/>
      </dsp:txXfrm>
    </dsp:sp>
    <dsp:sp modelId="{05ED889E-BB80-47AD-8A6F-A19C43476330}">
      <dsp:nvSpPr>
        <dsp:cNvPr id="0" name=""/>
        <dsp:cNvSpPr/>
      </dsp:nvSpPr>
      <dsp:spPr>
        <a:xfrm>
          <a:off x="1865522" y="4273573"/>
          <a:ext cx="2065495" cy="662995"/>
        </a:xfrm>
        <a:prstGeom prst="rect">
          <a:avLst/>
        </a:prstGeom>
        <a:solidFill>
          <a:srgbClr val="F19B61"/>
        </a:solidFill>
        <a:ln w="12700" cap="flat" cmpd="sng" algn="ctr">
          <a:solidFill>
            <a:schemeClr val="dk2">
              <a:hueOff val="0"/>
              <a:satOff val="0"/>
              <a:lumOff val="0"/>
              <a:alphaOff val="0"/>
            </a:schemeClr>
          </a:solidFill>
          <a:prstDash val="solid"/>
          <a:miter lim="800000"/>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lvl="0" algn="l" defTabSz="1022350">
            <a:lnSpc>
              <a:spcPct val="90000"/>
            </a:lnSpc>
            <a:spcBef>
              <a:spcPct val="0"/>
            </a:spcBef>
            <a:spcAft>
              <a:spcPct val="35000"/>
            </a:spcAft>
          </a:pPr>
          <a:r>
            <a:rPr lang="en-US" sz="2300" b="1" kern="1200" dirty="0" smtClean="0">
              <a:solidFill>
                <a:schemeClr val="tx1"/>
              </a:solidFill>
            </a:rPr>
            <a:t>WIP Valuation</a:t>
          </a:r>
          <a:endParaRPr lang="en-IN" sz="2300" b="1" kern="1200" dirty="0">
            <a:solidFill>
              <a:schemeClr val="tx1"/>
            </a:solidFill>
          </a:endParaRPr>
        </a:p>
      </dsp:txBody>
      <dsp:txXfrm>
        <a:off x="1865522" y="4273573"/>
        <a:ext cx="1454574" cy="662995"/>
      </dsp:txXfrm>
    </dsp:sp>
    <dsp:sp modelId="{8EAD9416-FCC4-4464-A454-CDF3032272B2}">
      <dsp:nvSpPr>
        <dsp:cNvPr id="0" name=""/>
        <dsp:cNvSpPr/>
      </dsp:nvSpPr>
      <dsp:spPr>
        <a:xfrm>
          <a:off x="3378526" y="4378884"/>
          <a:ext cx="722923" cy="722923"/>
        </a:xfrm>
        <a:prstGeom prst="ellipse">
          <a:avLst/>
        </a:prstGeom>
        <a:blipFill rotWithShape="1">
          <a:blip xmlns:r="http://schemas.openxmlformats.org/officeDocument/2006/relationships" r:embed="rId4"/>
          <a:stretch>
            <a:fillRect/>
          </a:stretch>
        </a:blipFill>
        <a:ln w="12700" cap="flat" cmpd="sng" algn="ctr">
          <a:solidFill>
            <a:schemeClr val="dk2">
              <a:alpha val="90000"/>
              <a:tint val="40000"/>
              <a:hueOff val="0"/>
              <a:satOff val="0"/>
              <a:lumOff val="0"/>
              <a:alphaOff val="0"/>
            </a:schemeClr>
          </a:solidFill>
          <a:prstDash val="solid"/>
          <a:miter lim="800000"/>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dsp:style>
    </dsp:sp>
    <dsp:sp modelId="{765DA98C-519D-4EFD-BD85-3D710E7874FA}">
      <dsp:nvSpPr>
        <dsp:cNvPr id="0" name=""/>
        <dsp:cNvSpPr/>
      </dsp:nvSpPr>
      <dsp:spPr>
        <a:xfrm>
          <a:off x="4280549" y="2731724"/>
          <a:ext cx="2065495" cy="1541848"/>
        </a:xfrm>
        <a:prstGeom prst="round2SameRect">
          <a:avLst>
            <a:gd name="adj1" fmla="val 8000"/>
            <a:gd name="adj2" fmla="val 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US" sz="1400" b="0" i="0" kern="1200" smtClean="0"/>
            <a:t>Valuing finished goods involves determining their cost of production, which includes direct materials, direct labor, and overhead expenses incurred.</a:t>
          </a:r>
          <a:endParaRPr lang="en-IN" sz="1400" kern="1200"/>
        </a:p>
      </dsp:txBody>
      <dsp:txXfrm>
        <a:off x="4316676" y="2767851"/>
        <a:ext cx="1993241" cy="1505721"/>
      </dsp:txXfrm>
    </dsp:sp>
    <dsp:sp modelId="{BED3885C-B428-48D4-9991-B09B3E9EF1EF}">
      <dsp:nvSpPr>
        <dsp:cNvPr id="0" name=""/>
        <dsp:cNvSpPr/>
      </dsp:nvSpPr>
      <dsp:spPr>
        <a:xfrm>
          <a:off x="4280549" y="4273573"/>
          <a:ext cx="2065495" cy="662995"/>
        </a:xfrm>
        <a:prstGeom prst="rect">
          <a:avLst/>
        </a:prstGeom>
        <a:solidFill>
          <a:srgbClr val="F19B61"/>
        </a:solidFill>
        <a:ln w="12700" cap="flat" cmpd="sng" algn="ctr">
          <a:solidFill>
            <a:schemeClr val="dk2">
              <a:hueOff val="0"/>
              <a:satOff val="0"/>
              <a:lumOff val="0"/>
              <a:alphaOff val="0"/>
            </a:schemeClr>
          </a:solidFill>
          <a:prstDash val="solid"/>
          <a:miter lim="800000"/>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lvl="0" algn="l" defTabSz="1022350">
            <a:lnSpc>
              <a:spcPct val="90000"/>
            </a:lnSpc>
            <a:spcBef>
              <a:spcPct val="0"/>
            </a:spcBef>
            <a:spcAft>
              <a:spcPct val="35000"/>
            </a:spcAft>
          </a:pPr>
          <a:r>
            <a:rPr lang="en-US" sz="2300" b="1" kern="1200" dirty="0" smtClean="0">
              <a:solidFill>
                <a:schemeClr val="tx1"/>
              </a:solidFill>
            </a:rPr>
            <a:t>FG Valuation</a:t>
          </a:r>
          <a:endParaRPr lang="en-IN" sz="2300" b="1" kern="1200" dirty="0">
            <a:solidFill>
              <a:schemeClr val="tx1"/>
            </a:solidFill>
          </a:endParaRPr>
        </a:p>
      </dsp:txBody>
      <dsp:txXfrm>
        <a:off x="4280549" y="4273573"/>
        <a:ext cx="1454574" cy="662995"/>
      </dsp:txXfrm>
    </dsp:sp>
    <dsp:sp modelId="{20B91C42-46A0-4A1B-B15C-6F80002888F8}">
      <dsp:nvSpPr>
        <dsp:cNvPr id="0" name=""/>
        <dsp:cNvSpPr/>
      </dsp:nvSpPr>
      <dsp:spPr>
        <a:xfrm>
          <a:off x="5793553" y="4378884"/>
          <a:ext cx="722923" cy="722923"/>
        </a:xfrm>
        <a:prstGeom prst="ellipse">
          <a:avLst/>
        </a:prstGeom>
        <a:blipFill rotWithShape="1">
          <a:blip xmlns:r="http://schemas.openxmlformats.org/officeDocument/2006/relationships" r:embed="rId5"/>
          <a:stretch>
            <a:fillRect/>
          </a:stretch>
        </a:blipFill>
        <a:ln w="12700" cap="flat" cmpd="sng" algn="ctr">
          <a:solidFill>
            <a:schemeClr val="dk2">
              <a:alpha val="90000"/>
              <a:tint val="40000"/>
              <a:hueOff val="0"/>
              <a:satOff val="0"/>
              <a:lumOff val="0"/>
              <a:alphaOff val="0"/>
            </a:schemeClr>
          </a:solidFill>
          <a:prstDash val="solid"/>
          <a:miter lim="800000"/>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0EB93-6D18-4799-8EA9-94293A33F82C}">
      <dsp:nvSpPr>
        <dsp:cNvPr id="0" name=""/>
        <dsp:cNvSpPr/>
      </dsp:nvSpPr>
      <dsp:spPr>
        <a:xfrm>
          <a:off x="3214" y="671468"/>
          <a:ext cx="1405532" cy="208606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kern="1200" smtClean="0">
              <a:solidFill>
                <a:schemeClr val="tx1"/>
              </a:solidFill>
            </a:rPr>
            <a:t>Classification of Joint product byproduct shall be based on the sale/relisable value.</a:t>
          </a:r>
          <a:endParaRPr lang="en-IN" sz="1500" kern="1200">
            <a:solidFill>
              <a:schemeClr val="tx1"/>
            </a:solidFill>
          </a:endParaRPr>
        </a:p>
      </dsp:txBody>
      <dsp:txXfrm>
        <a:off x="44381" y="712635"/>
        <a:ext cx="1323198" cy="2003729"/>
      </dsp:txXfrm>
    </dsp:sp>
    <dsp:sp modelId="{82A68786-B55E-4539-B006-4DC3BB019C0A}">
      <dsp:nvSpPr>
        <dsp:cNvPr id="0" name=""/>
        <dsp:cNvSpPr/>
      </dsp:nvSpPr>
      <dsp:spPr>
        <a:xfrm>
          <a:off x="1549300" y="1540213"/>
          <a:ext cx="297972" cy="348572"/>
        </a:xfrm>
        <a:prstGeom prst="rightArrow">
          <a:avLst>
            <a:gd name="adj1" fmla="val 60000"/>
            <a:gd name="adj2" fmla="val 50000"/>
          </a:avLst>
        </a:prstGeom>
        <a:solidFill>
          <a:schemeClr val="accent3">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IN" sz="1200" kern="1200"/>
        </a:p>
      </dsp:txBody>
      <dsp:txXfrm>
        <a:off x="1549300" y="1609927"/>
        <a:ext cx="208580" cy="209144"/>
      </dsp:txXfrm>
    </dsp:sp>
    <dsp:sp modelId="{E2B47857-CA3A-4462-B8B7-D3B7B46E1D5E}">
      <dsp:nvSpPr>
        <dsp:cNvPr id="0" name=""/>
        <dsp:cNvSpPr/>
      </dsp:nvSpPr>
      <dsp:spPr>
        <a:xfrm>
          <a:off x="1970960" y="671468"/>
          <a:ext cx="1405532" cy="208606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kern="1200" smtClean="0">
              <a:solidFill>
                <a:schemeClr val="tx1"/>
              </a:solidFill>
            </a:rPr>
            <a:t>Joint Product Byproduct, Main product shall arise from the process only.</a:t>
          </a:r>
          <a:endParaRPr lang="en-IN" sz="1500" kern="1200">
            <a:solidFill>
              <a:schemeClr val="tx1"/>
            </a:solidFill>
          </a:endParaRPr>
        </a:p>
      </dsp:txBody>
      <dsp:txXfrm>
        <a:off x="2012127" y="712635"/>
        <a:ext cx="1323198" cy="2003729"/>
      </dsp:txXfrm>
    </dsp:sp>
    <dsp:sp modelId="{21732D3C-1D1A-4AE6-B16F-B2453C7C46FC}">
      <dsp:nvSpPr>
        <dsp:cNvPr id="0" name=""/>
        <dsp:cNvSpPr/>
      </dsp:nvSpPr>
      <dsp:spPr>
        <a:xfrm>
          <a:off x="3517046" y="1540213"/>
          <a:ext cx="297972" cy="348572"/>
        </a:xfrm>
        <a:prstGeom prst="rightArrow">
          <a:avLst>
            <a:gd name="adj1" fmla="val 60000"/>
            <a:gd name="adj2" fmla="val 50000"/>
          </a:avLst>
        </a:prstGeom>
        <a:solidFill>
          <a:schemeClr val="accent3">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IN" sz="1200" kern="1200"/>
        </a:p>
      </dsp:txBody>
      <dsp:txXfrm>
        <a:off x="3517046" y="1609927"/>
        <a:ext cx="208580" cy="209144"/>
      </dsp:txXfrm>
    </dsp:sp>
    <dsp:sp modelId="{D95E5D7A-3257-46D3-AF46-95FB96866B5F}">
      <dsp:nvSpPr>
        <dsp:cNvPr id="0" name=""/>
        <dsp:cNvSpPr/>
      </dsp:nvSpPr>
      <dsp:spPr>
        <a:xfrm>
          <a:off x="3938706" y="671468"/>
          <a:ext cx="1405532" cy="208606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kern="1200" smtClean="0">
              <a:solidFill>
                <a:schemeClr val="tx1"/>
              </a:solidFill>
            </a:rPr>
            <a:t>This is applicable for process industry only.</a:t>
          </a:r>
          <a:endParaRPr lang="en-IN" sz="1500" kern="1200">
            <a:solidFill>
              <a:schemeClr val="tx1"/>
            </a:solidFill>
          </a:endParaRPr>
        </a:p>
      </dsp:txBody>
      <dsp:txXfrm>
        <a:off x="3979873" y="712635"/>
        <a:ext cx="1323198" cy="2003729"/>
      </dsp:txXfrm>
    </dsp:sp>
    <dsp:sp modelId="{40999FDC-988D-46B9-B4E4-ABAD75527619}">
      <dsp:nvSpPr>
        <dsp:cNvPr id="0" name=""/>
        <dsp:cNvSpPr/>
      </dsp:nvSpPr>
      <dsp:spPr>
        <a:xfrm>
          <a:off x="5484792" y="1540213"/>
          <a:ext cx="297972" cy="348572"/>
        </a:xfrm>
        <a:prstGeom prst="rightArrow">
          <a:avLst>
            <a:gd name="adj1" fmla="val 60000"/>
            <a:gd name="adj2" fmla="val 50000"/>
          </a:avLst>
        </a:prstGeom>
        <a:solidFill>
          <a:schemeClr val="accent3">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IN" sz="1200" kern="1200"/>
        </a:p>
      </dsp:txBody>
      <dsp:txXfrm>
        <a:off x="5484792" y="1609927"/>
        <a:ext cx="208580" cy="209144"/>
      </dsp:txXfrm>
    </dsp:sp>
    <dsp:sp modelId="{DCFF3B15-F3A5-47B5-88D8-681FC7AD317D}">
      <dsp:nvSpPr>
        <dsp:cNvPr id="0" name=""/>
        <dsp:cNvSpPr/>
      </dsp:nvSpPr>
      <dsp:spPr>
        <a:xfrm>
          <a:off x="5906452" y="671468"/>
          <a:ext cx="1405532" cy="208606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kern="1200" smtClean="0">
              <a:solidFill>
                <a:schemeClr val="tx1"/>
              </a:solidFill>
            </a:rPr>
            <a:t>This should not be confused with defective, seconds, scraps which normally arises in engineering type of industry.</a:t>
          </a:r>
          <a:endParaRPr lang="en-IN" sz="1500" kern="1200">
            <a:solidFill>
              <a:schemeClr val="tx1"/>
            </a:solidFill>
          </a:endParaRPr>
        </a:p>
      </dsp:txBody>
      <dsp:txXfrm>
        <a:off x="5947619" y="712635"/>
        <a:ext cx="1323198" cy="20037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EA633A-44FA-4161-9A6D-34D06DF79AA7}">
      <dsp:nvSpPr>
        <dsp:cNvPr id="0" name=""/>
        <dsp:cNvSpPr/>
      </dsp:nvSpPr>
      <dsp:spPr>
        <a:xfrm rot="10800000">
          <a:off x="1466292" y="636"/>
          <a:ext cx="5219319" cy="606609"/>
        </a:xfrm>
        <a:prstGeom prst="homePlate">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perspective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67498" tIns="53340" rIns="99568" bIns="53340" numCol="1" spcCol="1270" anchor="ctr" anchorCtr="0">
          <a:noAutofit/>
        </a:bodyPr>
        <a:lstStyle/>
        <a:p>
          <a:pPr lvl="0" algn="ctr" defTabSz="622300" rtl="0">
            <a:lnSpc>
              <a:spcPct val="90000"/>
            </a:lnSpc>
            <a:spcBef>
              <a:spcPct val="0"/>
            </a:spcBef>
            <a:spcAft>
              <a:spcPct val="35000"/>
            </a:spcAft>
          </a:pPr>
          <a:r>
            <a:rPr lang="en-US" sz="1400" kern="1200" dirty="0" smtClean="0"/>
            <a:t>The points having materiality should be considered.</a:t>
          </a:r>
          <a:endParaRPr lang="en-IN" sz="1400" kern="1200" dirty="0"/>
        </a:p>
      </dsp:txBody>
      <dsp:txXfrm rot="10800000">
        <a:off x="1617944" y="636"/>
        <a:ext cx="5067667" cy="606609"/>
      </dsp:txXfrm>
    </dsp:sp>
    <dsp:sp modelId="{203404FD-BA7D-4320-B22B-5872DAC36A3B}">
      <dsp:nvSpPr>
        <dsp:cNvPr id="0" name=""/>
        <dsp:cNvSpPr/>
      </dsp:nvSpPr>
      <dsp:spPr>
        <a:xfrm>
          <a:off x="1162988" y="636"/>
          <a:ext cx="606609" cy="606609"/>
        </a:xfrm>
        <a:prstGeom prst="ellips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487FD5-0AFA-4DF6-ACD3-DE495D6DC5FE}">
      <dsp:nvSpPr>
        <dsp:cNvPr id="0" name=""/>
        <dsp:cNvSpPr/>
      </dsp:nvSpPr>
      <dsp:spPr>
        <a:xfrm rot="10800000">
          <a:off x="1466292" y="788322"/>
          <a:ext cx="5219319" cy="606609"/>
        </a:xfrm>
        <a:prstGeom prst="homePlate">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perspective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67498" tIns="53340" rIns="99568" bIns="53340" numCol="1" spcCol="1270" anchor="ctr" anchorCtr="0">
          <a:noAutofit/>
        </a:bodyPr>
        <a:lstStyle/>
        <a:p>
          <a:pPr lvl="0" algn="ctr" defTabSz="622300" rtl="0">
            <a:lnSpc>
              <a:spcPct val="90000"/>
            </a:lnSpc>
            <a:spcBef>
              <a:spcPct val="0"/>
            </a:spcBef>
            <a:spcAft>
              <a:spcPct val="35000"/>
            </a:spcAft>
          </a:pPr>
          <a:r>
            <a:rPr lang="en-US" sz="1400" kern="1200" smtClean="0"/>
            <a:t>The Observation should be based on verified data.</a:t>
          </a:r>
          <a:endParaRPr lang="en-IN" sz="1400" kern="1200"/>
        </a:p>
      </dsp:txBody>
      <dsp:txXfrm rot="10800000">
        <a:off x="1617944" y="788322"/>
        <a:ext cx="5067667" cy="606609"/>
      </dsp:txXfrm>
    </dsp:sp>
    <dsp:sp modelId="{D87AC4DB-543F-4D45-AD97-26E7728D0099}">
      <dsp:nvSpPr>
        <dsp:cNvPr id="0" name=""/>
        <dsp:cNvSpPr/>
      </dsp:nvSpPr>
      <dsp:spPr>
        <a:xfrm>
          <a:off x="1162988" y="788322"/>
          <a:ext cx="606609" cy="606609"/>
        </a:xfrm>
        <a:prstGeom prst="ellips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734D2F-3BE2-47D7-99EB-9DB1E8CED03A}">
      <dsp:nvSpPr>
        <dsp:cNvPr id="0" name=""/>
        <dsp:cNvSpPr/>
      </dsp:nvSpPr>
      <dsp:spPr>
        <a:xfrm rot="10800000">
          <a:off x="1466292" y="1576009"/>
          <a:ext cx="5219319" cy="606609"/>
        </a:xfrm>
        <a:prstGeom prst="homePlate">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perspective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67498" tIns="53340" rIns="99568" bIns="53340" numCol="1" spcCol="1270" anchor="ctr" anchorCtr="0">
          <a:noAutofit/>
        </a:bodyPr>
        <a:lstStyle/>
        <a:p>
          <a:pPr lvl="0" algn="ctr" defTabSz="622300" rtl="0">
            <a:lnSpc>
              <a:spcPct val="90000"/>
            </a:lnSpc>
            <a:spcBef>
              <a:spcPct val="0"/>
            </a:spcBef>
            <a:spcAft>
              <a:spcPct val="35000"/>
            </a:spcAft>
          </a:pPr>
          <a:r>
            <a:rPr lang="en-US" sz="1400" kern="1200" smtClean="0"/>
            <a:t>Preferably observations should be discussed with management and only unresolved points should be considered.</a:t>
          </a:r>
          <a:endParaRPr lang="en-IN" sz="1400" kern="1200"/>
        </a:p>
      </dsp:txBody>
      <dsp:txXfrm rot="10800000">
        <a:off x="1617944" y="1576009"/>
        <a:ext cx="5067667" cy="606609"/>
      </dsp:txXfrm>
    </dsp:sp>
    <dsp:sp modelId="{EFC247D0-8F2B-47FB-B018-613E4B99CC08}">
      <dsp:nvSpPr>
        <dsp:cNvPr id="0" name=""/>
        <dsp:cNvSpPr/>
      </dsp:nvSpPr>
      <dsp:spPr>
        <a:xfrm>
          <a:off x="1162988" y="1576009"/>
          <a:ext cx="606609" cy="606609"/>
        </a:xfrm>
        <a:prstGeom prst="ellips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BCE45E-29AB-40F8-BA48-F96CF43A6056}">
      <dsp:nvSpPr>
        <dsp:cNvPr id="0" name=""/>
        <dsp:cNvSpPr/>
      </dsp:nvSpPr>
      <dsp:spPr>
        <a:xfrm rot="10800000">
          <a:off x="1466292" y="2363695"/>
          <a:ext cx="5219319" cy="606609"/>
        </a:xfrm>
        <a:prstGeom prst="homePlate">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perspective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67498" tIns="53340" rIns="99568" bIns="53340" numCol="1" spcCol="1270" anchor="ctr" anchorCtr="0">
          <a:noAutofit/>
        </a:bodyPr>
        <a:lstStyle/>
        <a:p>
          <a:pPr lvl="0" algn="ctr" defTabSz="622300" rtl="0">
            <a:lnSpc>
              <a:spcPct val="90000"/>
            </a:lnSpc>
            <a:spcBef>
              <a:spcPct val="0"/>
            </a:spcBef>
            <a:spcAft>
              <a:spcPct val="35000"/>
            </a:spcAft>
          </a:pPr>
          <a:r>
            <a:rPr lang="en-US" sz="1400" kern="1200" smtClean="0"/>
            <a:t>Observations should be brief and clear for understanding.</a:t>
          </a:r>
          <a:endParaRPr lang="en-IN" sz="1400" kern="1200"/>
        </a:p>
      </dsp:txBody>
      <dsp:txXfrm rot="10800000">
        <a:off x="1617944" y="2363695"/>
        <a:ext cx="5067667" cy="606609"/>
      </dsp:txXfrm>
    </dsp:sp>
    <dsp:sp modelId="{23346AC4-1687-4467-B93B-501E7D3E747E}">
      <dsp:nvSpPr>
        <dsp:cNvPr id="0" name=""/>
        <dsp:cNvSpPr/>
      </dsp:nvSpPr>
      <dsp:spPr>
        <a:xfrm>
          <a:off x="1162988" y="2363695"/>
          <a:ext cx="606609" cy="606609"/>
        </a:xfrm>
        <a:prstGeom prst="ellips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19B4FF-E86C-453B-B64F-CAFD09631B19}">
      <dsp:nvSpPr>
        <dsp:cNvPr id="0" name=""/>
        <dsp:cNvSpPr/>
      </dsp:nvSpPr>
      <dsp:spPr>
        <a:xfrm rot="10800000">
          <a:off x="1466292" y="3151381"/>
          <a:ext cx="5219319" cy="606609"/>
        </a:xfrm>
        <a:prstGeom prst="homePlate">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perspective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67498" tIns="53340" rIns="99568" bIns="53340" numCol="1" spcCol="1270" anchor="ctr" anchorCtr="0">
          <a:noAutofit/>
        </a:bodyPr>
        <a:lstStyle/>
        <a:p>
          <a:pPr lvl="0" algn="ctr" defTabSz="622300" rtl="0">
            <a:lnSpc>
              <a:spcPct val="90000"/>
            </a:lnSpc>
            <a:spcBef>
              <a:spcPct val="0"/>
            </a:spcBef>
            <a:spcAft>
              <a:spcPct val="35000"/>
            </a:spcAft>
          </a:pPr>
          <a:r>
            <a:rPr lang="en-US" sz="1400" kern="1200" smtClean="0"/>
            <a:t>Expect query on the same from MCA and for that purpose clear supporting data/ information shall be preserved.</a:t>
          </a:r>
          <a:endParaRPr lang="en-IN" sz="1400" kern="1200"/>
        </a:p>
      </dsp:txBody>
      <dsp:txXfrm rot="10800000">
        <a:off x="1617944" y="3151381"/>
        <a:ext cx="5067667" cy="606609"/>
      </dsp:txXfrm>
    </dsp:sp>
    <dsp:sp modelId="{58CE3A89-2FFB-401A-A177-2148FCC98825}">
      <dsp:nvSpPr>
        <dsp:cNvPr id="0" name=""/>
        <dsp:cNvSpPr/>
      </dsp:nvSpPr>
      <dsp:spPr>
        <a:xfrm>
          <a:off x="1162988" y="3151381"/>
          <a:ext cx="606609" cy="606609"/>
        </a:xfrm>
        <a:prstGeom prst="ellips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EA7952-AA76-46CC-B641-D4B0C07219CD}">
      <dsp:nvSpPr>
        <dsp:cNvPr id="0" name=""/>
        <dsp:cNvSpPr/>
      </dsp:nvSpPr>
      <dsp:spPr>
        <a:xfrm rot="10800000">
          <a:off x="1466292" y="3939068"/>
          <a:ext cx="5219319" cy="606609"/>
        </a:xfrm>
        <a:prstGeom prst="homePlate">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perspective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67498" tIns="53340" rIns="99568" bIns="53340" numCol="1" spcCol="1270" anchor="ctr" anchorCtr="0">
          <a:noAutofit/>
        </a:bodyPr>
        <a:lstStyle/>
        <a:p>
          <a:pPr lvl="0" algn="ctr" defTabSz="622300" rtl="0">
            <a:lnSpc>
              <a:spcPct val="90000"/>
            </a:lnSpc>
            <a:spcBef>
              <a:spcPct val="0"/>
            </a:spcBef>
            <a:spcAft>
              <a:spcPct val="35000"/>
            </a:spcAft>
          </a:pPr>
          <a:r>
            <a:rPr lang="en-US" sz="1400" kern="1200" smtClean="0"/>
            <a:t>Observation should be consinering only on costing and Cost Management.</a:t>
          </a:r>
          <a:endParaRPr lang="en-IN" sz="1400" kern="1200"/>
        </a:p>
      </dsp:txBody>
      <dsp:txXfrm rot="10800000">
        <a:off x="1617944" y="3939068"/>
        <a:ext cx="5067667" cy="606609"/>
      </dsp:txXfrm>
    </dsp:sp>
    <dsp:sp modelId="{2BACCF0D-42A8-47BE-A024-48E15CAC53D2}">
      <dsp:nvSpPr>
        <dsp:cNvPr id="0" name=""/>
        <dsp:cNvSpPr/>
      </dsp:nvSpPr>
      <dsp:spPr>
        <a:xfrm>
          <a:off x="1162988" y="3939068"/>
          <a:ext cx="606609" cy="606609"/>
        </a:xfrm>
        <a:prstGeom prst="ellips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F89273-17AD-4544-8049-05C84A0F8A3F}">
      <dsp:nvSpPr>
        <dsp:cNvPr id="0" name=""/>
        <dsp:cNvSpPr/>
      </dsp:nvSpPr>
      <dsp:spPr>
        <a:xfrm rot="10800000">
          <a:off x="1466292" y="4726754"/>
          <a:ext cx="5219319" cy="606609"/>
        </a:xfrm>
        <a:prstGeom prst="homePlate">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perspective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67498" tIns="53340" rIns="99568" bIns="53340" numCol="1" spcCol="1270" anchor="ctr" anchorCtr="0">
          <a:noAutofit/>
        </a:bodyPr>
        <a:lstStyle/>
        <a:p>
          <a:pPr lvl="0" algn="ctr" defTabSz="622300" rtl="0">
            <a:lnSpc>
              <a:spcPct val="90000"/>
            </a:lnSpc>
            <a:spcBef>
              <a:spcPct val="0"/>
            </a:spcBef>
            <a:spcAft>
              <a:spcPct val="35000"/>
            </a:spcAft>
          </a:pPr>
          <a:r>
            <a:rPr lang="en-US" sz="1400" kern="1200" smtClean="0"/>
            <a:t>Improvement and suggestions shall be included in annexures also.</a:t>
          </a:r>
          <a:endParaRPr lang="en-IN" sz="1400" kern="1200"/>
        </a:p>
      </dsp:txBody>
      <dsp:txXfrm rot="10800000">
        <a:off x="1617944" y="4726754"/>
        <a:ext cx="5067667" cy="606609"/>
      </dsp:txXfrm>
    </dsp:sp>
    <dsp:sp modelId="{534AE597-7A83-44F5-82AA-1CBE0896F49C}">
      <dsp:nvSpPr>
        <dsp:cNvPr id="0" name=""/>
        <dsp:cNvSpPr/>
      </dsp:nvSpPr>
      <dsp:spPr>
        <a:xfrm>
          <a:off x="1162988" y="4726754"/>
          <a:ext cx="606609" cy="606609"/>
        </a:xfrm>
        <a:prstGeom prst="ellips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7AD7C5-44D6-4C37-8668-8A8CC652ABBA}">
      <dsp:nvSpPr>
        <dsp:cNvPr id="0" name=""/>
        <dsp:cNvSpPr/>
      </dsp:nvSpPr>
      <dsp:spPr>
        <a:xfrm>
          <a:off x="0" y="3275"/>
          <a:ext cx="7620000" cy="1141920"/>
        </a:xfrm>
        <a:prstGeom prst="roundRect">
          <a:avLst/>
        </a:prstGeom>
        <a:solidFill>
          <a:srgbClr val="8FFFEA">
            <a:alpha val="21961"/>
          </a:srgbClr>
        </a:solidFill>
        <a:ln w="28575" cap="flat" cmpd="sng" algn="ctr">
          <a:solidFill>
            <a:schemeClr val="tx1">
              <a:lumMod val="85000"/>
              <a:lumOff val="1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IN" sz="3200" b="0" kern="1200" dirty="0" smtClean="0">
              <a:solidFill>
                <a:schemeClr val="tx1"/>
              </a:solidFill>
            </a:rPr>
            <a:t>Casual vacancy</a:t>
          </a:r>
          <a:r>
            <a:rPr lang="en-IN" sz="3200" kern="1200" dirty="0" smtClean="0"/>
            <a:t>:</a:t>
          </a:r>
          <a:endParaRPr lang="en-IN" sz="3200" kern="1200" dirty="0"/>
        </a:p>
      </dsp:txBody>
      <dsp:txXfrm>
        <a:off x="55744" y="59019"/>
        <a:ext cx="7508512" cy="1030432"/>
      </dsp:txXfrm>
    </dsp:sp>
    <dsp:sp modelId="{2D505DC8-D23D-432B-AAA8-42801E1B8CD9}">
      <dsp:nvSpPr>
        <dsp:cNvPr id="0" name=""/>
        <dsp:cNvSpPr/>
      </dsp:nvSpPr>
      <dsp:spPr>
        <a:xfrm>
          <a:off x="0" y="1161540"/>
          <a:ext cx="7620000" cy="1010160"/>
        </a:xfrm>
        <a:prstGeom prst="rect">
          <a:avLst/>
        </a:prstGeom>
        <a:noFill/>
        <a:ln>
          <a:noFill/>
        </a:ln>
        <a:effectLst/>
        <a:scene3d>
          <a:camera prst="orthographicFront"/>
          <a:lightRig rig="threePt" dir="t"/>
        </a:scene3d>
        <a:sp3d>
          <a:bevelT/>
        </a:sp3d>
      </dsp:spPr>
      <dsp:style>
        <a:lnRef idx="0">
          <a:scrgbClr r="0" g="0" b="0"/>
        </a:lnRef>
        <a:fillRef idx="0">
          <a:scrgbClr r="0" g="0" b="0"/>
        </a:fillRef>
        <a:effectRef idx="0">
          <a:scrgbClr r="0" g="0" b="0"/>
        </a:effectRef>
        <a:fontRef idx="minor"/>
      </dsp:style>
      <dsp:txBody>
        <a:bodyPr spcFirstLastPara="0" vert="horz" wrap="square" lIns="241935"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smtClean="0"/>
            <a:t>Any casual vacancy in the office of a cost auditor, whether due to resignation, death or removal, shall be filled by the Board of Directors within thirty days of occurrence of such vacancy and the company shall inform the Central Government in Form CRA-2 within thirty days of such appointment of cost auditor</a:t>
          </a:r>
          <a:r>
            <a:rPr lang="en-US" sz="2100" kern="1200" dirty="0" smtClean="0"/>
            <a:t>. </a:t>
          </a:r>
          <a:endParaRPr lang="en-IN" sz="2100" kern="1200" dirty="0"/>
        </a:p>
      </dsp:txBody>
      <dsp:txXfrm>
        <a:off x="0" y="1161540"/>
        <a:ext cx="7620000" cy="1010160"/>
      </dsp:txXfrm>
    </dsp:sp>
    <dsp:sp modelId="{01B75EF1-3F33-4966-9530-741E39B07E1A}">
      <dsp:nvSpPr>
        <dsp:cNvPr id="0" name=""/>
        <dsp:cNvSpPr/>
      </dsp:nvSpPr>
      <dsp:spPr>
        <a:xfrm>
          <a:off x="0" y="2171700"/>
          <a:ext cx="7620000" cy="1141920"/>
        </a:xfrm>
        <a:prstGeom prst="roundRect">
          <a:avLst/>
        </a:prstGeom>
        <a:solidFill>
          <a:srgbClr val="8FFFEA">
            <a:alpha val="21961"/>
          </a:srgbClr>
        </a:solidFill>
        <a:ln w="28575" cap="flat" cmpd="sng" algn="ctr">
          <a:solidFill>
            <a:scrgbClr r="0" g="0" b="0"/>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b="0" kern="1200" dirty="0" smtClean="0">
              <a:solidFill>
                <a:schemeClr val="tx1"/>
              </a:solidFill>
            </a:rPr>
            <a:t>Correction in CRA-2</a:t>
          </a:r>
          <a:endParaRPr lang="en-IN" sz="3200" b="0" kern="1200" dirty="0">
            <a:solidFill>
              <a:schemeClr val="tx1"/>
            </a:solidFill>
          </a:endParaRPr>
        </a:p>
      </dsp:txBody>
      <dsp:txXfrm>
        <a:off x="55744" y="2227444"/>
        <a:ext cx="7508512" cy="1030432"/>
      </dsp:txXfrm>
    </dsp:sp>
    <dsp:sp modelId="{178952C5-113B-4E59-AE07-03DC2358C706}">
      <dsp:nvSpPr>
        <dsp:cNvPr id="0" name=""/>
        <dsp:cNvSpPr/>
      </dsp:nvSpPr>
      <dsp:spPr>
        <a:xfrm>
          <a:off x="0" y="3313620"/>
          <a:ext cx="7620000" cy="1010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935"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smtClean="0"/>
            <a:t>Any mistake(i.e. Selection of individual instead of Firm vice- versa) occurred in CRA-2 form is not possible to rectified this form hence to rectify such kind of mistake follow the below procedure</a:t>
          </a:r>
          <a:r>
            <a:rPr lang="en-US" sz="2400" kern="1200" dirty="0" smtClean="0"/>
            <a:t>.</a:t>
          </a:r>
          <a:endParaRPr lang="en-IN" sz="2400" kern="1200" dirty="0"/>
        </a:p>
        <a:p>
          <a:pPr marL="228600" lvl="1" indent="-228600" algn="l" defTabSz="1066800">
            <a:lnSpc>
              <a:spcPct val="90000"/>
            </a:lnSpc>
            <a:spcBef>
              <a:spcPct val="0"/>
            </a:spcBef>
            <a:spcAft>
              <a:spcPct val="20000"/>
            </a:spcAft>
            <a:buChar char="••"/>
          </a:pPr>
          <a:endParaRPr lang="en-US" sz="2400" kern="1200" dirty="0"/>
        </a:p>
      </dsp:txBody>
      <dsp:txXfrm>
        <a:off x="0" y="3313620"/>
        <a:ext cx="7620000" cy="101016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List2#1">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9837" cy="497126"/>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29761" y="0"/>
            <a:ext cx="2929837" cy="497126"/>
          </a:xfrm>
          <a:prstGeom prst="rect">
            <a:avLst/>
          </a:prstGeom>
        </p:spPr>
        <p:txBody>
          <a:bodyPr vert="horz" lIns="91440" tIns="45720" rIns="91440" bIns="45720" rtlCol="0"/>
          <a:lstStyle>
            <a:lvl1pPr algn="r">
              <a:defRPr sz="1200"/>
            </a:lvl1pPr>
          </a:lstStyle>
          <a:p>
            <a:fld id="{5082BAC5-8A58-470D-94FF-895C548F4C63}" type="datetimeFigureOut">
              <a:rPr lang="en-IN" smtClean="0"/>
              <a:pPr/>
              <a:t>16-08-2024</a:t>
            </a:fld>
            <a:endParaRPr lang="en-IN" dirty="0"/>
          </a:p>
        </p:txBody>
      </p:sp>
      <p:sp>
        <p:nvSpPr>
          <p:cNvPr id="4" name="Slide Image Placeholder 3"/>
          <p:cNvSpPr>
            <a:spLocks noGrp="1" noRot="1" noChangeAspect="1"/>
          </p:cNvSpPr>
          <p:nvPr>
            <p:ph type="sldImg" idx="2"/>
          </p:nvPr>
        </p:nvSpPr>
        <p:spPr>
          <a:xfrm>
            <a:off x="896938" y="746125"/>
            <a:ext cx="4967287" cy="372745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76117" y="4722694"/>
            <a:ext cx="5408930" cy="447413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9443662"/>
            <a:ext cx="2929837" cy="497126"/>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29761" y="9443662"/>
            <a:ext cx="2929837" cy="497126"/>
          </a:xfrm>
          <a:prstGeom prst="rect">
            <a:avLst/>
          </a:prstGeom>
        </p:spPr>
        <p:txBody>
          <a:bodyPr vert="horz" lIns="91440" tIns="45720" rIns="91440" bIns="45720" rtlCol="0" anchor="b"/>
          <a:lstStyle>
            <a:lvl1pPr algn="r">
              <a:defRPr sz="1200"/>
            </a:lvl1pPr>
          </a:lstStyle>
          <a:p>
            <a:fld id="{D15CA9D1-4667-41D7-9407-6E2480E25F61}" type="slidenum">
              <a:rPr lang="en-IN" smtClean="0"/>
              <a:pPr/>
              <a:t>‹#›</a:t>
            </a:fld>
            <a:endParaRPr lang="en-IN" dirty="0"/>
          </a:p>
        </p:txBody>
      </p:sp>
    </p:spTree>
    <p:extLst>
      <p:ext uri="{BB962C8B-B14F-4D97-AF65-F5344CB8AC3E}">
        <p14:creationId xmlns:p14="http://schemas.microsoft.com/office/powerpoint/2010/main" xmlns="" val="1761261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D15CA9D1-4667-41D7-9407-6E2480E25F61}" type="slidenum">
              <a:rPr lang="en-IN" smtClean="0"/>
              <a:pPr/>
              <a:t>7</a:t>
            </a:fld>
            <a:endParaRPr lang="en-IN" dirty="0"/>
          </a:p>
        </p:txBody>
      </p:sp>
    </p:spTree>
    <p:extLst>
      <p:ext uri="{BB962C8B-B14F-4D97-AF65-F5344CB8AC3E}">
        <p14:creationId xmlns:p14="http://schemas.microsoft.com/office/powerpoint/2010/main" xmlns="" val="178084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D15CA9D1-4667-41D7-9407-6E2480E25F61}" type="slidenum">
              <a:rPr lang="en-IN" smtClean="0"/>
              <a:pPr/>
              <a:t>8</a:t>
            </a:fld>
            <a:endParaRPr lang="en-IN" dirty="0"/>
          </a:p>
        </p:txBody>
      </p:sp>
    </p:spTree>
    <p:extLst>
      <p:ext uri="{BB962C8B-B14F-4D97-AF65-F5344CB8AC3E}">
        <p14:creationId xmlns:p14="http://schemas.microsoft.com/office/powerpoint/2010/main" xmlns="" val="1294904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D15CA9D1-4667-41D7-9407-6E2480E25F61}" type="slidenum">
              <a:rPr lang="en-IN" smtClean="0"/>
              <a:pPr/>
              <a:t>21</a:t>
            </a:fld>
            <a:endParaRPr lang="en-IN" dirty="0"/>
          </a:p>
        </p:txBody>
      </p:sp>
    </p:spTree>
    <p:extLst>
      <p:ext uri="{BB962C8B-B14F-4D97-AF65-F5344CB8AC3E}">
        <p14:creationId xmlns:p14="http://schemas.microsoft.com/office/powerpoint/2010/main" xmlns="" val="3765819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IN"/>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1D8BD707-D9CF-40AE-B4C6-C98DA3205C09}" type="datetimeFigureOut">
              <a:rPr lang="en-US" smtClean="0"/>
              <a:pPr/>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1684059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D8BD707-D9CF-40AE-B4C6-C98DA3205C09}" type="datetimeFigureOut">
              <a:rPr lang="en-US" smtClean="0"/>
              <a:pPr/>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774310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D8BD707-D9CF-40AE-B4C6-C98DA3205C09}" type="datetimeFigureOut">
              <a:rPr lang="en-US" smtClean="0"/>
              <a:pPr/>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4137408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D8BD707-D9CF-40AE-B4C6-C98DA3205C09}" type="datetimeFigureOut">
              <a:rPr lang="en-US" smtClean="0"/>
              <a:pPr/>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1103834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IN"/>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2361050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1D8BD707-D9CF-40AE-B4C6-C98DA3205C09}" type="datetimeFigureOut">
              <a:rPr lang="en-US" smtClean="0"/>
              <a:pPr/>
              <a:t>8/16/2024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4085810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1D8BD707-D9CF-40AE-B4C6-C98DA3205C09}" type="datetimeFigureOut">
              <a:rPr lang="en-US" smtClean="0"/>
              <a:pPr/>
              <a:t>8/16/2024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900598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1D8BD707-D9CF-40AE-B4C6-C98DA3205C09}" type="datetimeFigureOut">
              <a:rPr lang="en-US" smtClean="0"/>
              <a:pPr/>
              <a:t>8/16/2024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220424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935171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IN"/>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2294520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IN"/>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I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3675910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2000">
              <a:schemeClr val="bg1"/>
            </a:gs>
            <a:gs pos="100000">
              <a:srgbClr val="00B0F0">
                <a:lumMod val="35000"/>
                <a:lumOff val="65000"/>
                <a:alpha val="72000"/>
              </a:srgb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8/16/2024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xmlns="" val="1676055954"/>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26.xml.rels><?xml version="1.0" encoding="UTF-8" standalone="yes"?>
<Relationships xmlns="http://schemas.openxmlformats.org/package/2006/relationships"><Relationship Id="rId3" Type="http://schemas.openxmlformats.org/officeDocument/2006/relationships/package" Target="../embeddings/Microsoft_Office_Word_Document1.docx"/><Relationship Id="rId7" Type="http://schemas.openxmlformats.org/officeDocument/2006/relationships/diagramColors" Target="../diagrams/colors9.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diagramQuickStyle" Target="../diagrams/quickStyle9.xml"/><Relationship Id="rId5" Type="http://schemas.openxmlformats.org/officeDocument/2006/relationships/diagramLayout" Target="../diagrams/layout9.xml"/><Relationship Id="rId10" Type="http://schemas.microsoft.com/office/2007/relationships/diagramDrawing" Target="../diagrams/drawing9.xml"/><Relationship Id="rId4" Type="http://schemas.openxmlformats.org/officeDocument/2006/relationships/diagramData" Target="../diagrams/data9.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524000" y="457200"/>
            <a:ext cx="6094228" cy="2438400"/>
          </a:xfrm>
          <a:effectLst>
            <a:outerShdw blurRad="63500" sx="102000" sy="102000" algn="ctr" rotWithShape="0">
              <a:prstClr val="black">
                <a:alpha val="40000"/>
              </a:prstClr>
            </a:outerShdw>
            <a:softEdge rad="12700"/>
          </a:effectLst>
          <a:scene3d>
            <a:camera prst="perspectiveFront"/>
            <a:lightRig rig="threePt" dir="t"/>
          </a:scene3d>
          <a:sp3d>
            <a:bevelT/>
          </a:sp3d>
        </p:spPr>
        <p:txBody>
          <a:bodyPr anchor="ctr">
            <a:normAutofit/>
          </a:bodyPr>
          <a:lstStyle/>
          <a:p>
            <a:pPr algn="ctr"/>
            <a:r>
              <a:rPr lang="en-US" b="1" u="sng" dirty="0" smtClean="0">
                <a:solidFill>
                  <a:srgbClr val="C00000"/>
                </a:solidFill>
                <a:latin typeface="+mn-lt"/>
              </a:rPr>
              <a:t>Complications  in Costing</a:t>
            </a:r>
            <a:r>
              <a:rPr lang="en-US" b="1" dirty="0" smtClean="0">
                <a:latin typeface="+mn-lt"/>
              </a:rPr>
              <a:t/>
            </a:r>
            <a:br>
              <a:rPr lang="en-US" b="1" dirty="0" smtClean="0">
                <a:latin typeface="+mn-lt"/>
              </a:rPr>
            </a:br>
            <a:endParaRPr lang="en-US" b="1" dirty="0">
              <a:latin typeface="+mn-lt"/>
            </a:endParaRPr>
          </a:p>
        </p:txBody>
      </p:sp>
      <p:sp>
        <p:nvSpPr>
          <p:cNvPr id="4" name="Rectangle 3"/>
          <p:cNvSpPr/>
          <p:nvPr/>
        </p:nvSpPr>
        <p:spPr>
          <a:xfrm>
            <a:off x="-1772" y="6477000"/>
            <a:ext cx="7620000" cy="230832"/>
          </a:xfrm>
          <a:prstGeom prst="rect">
            <a:avLst/>
          </a:prstGeom>
        </p:spPr>
        <p:txBody>
          <a:bodyPr wrap="square">
            <a:spAutoFit/>
          </a:bodyPr>
          <a:lstStyle/>
          <a:p>
            <a:r>
              <a:rPr lang="en-US" sz="900" dirty="0">
                <a:solidFill>
                  <a:srgbClr val="FF0000"/>
                </a:solidFill>
                <a:latin typeface="+mj-lt"/>
              </a:rPr>
              <a:t>Behind Every Successful </a:t>
            </a:r>
            <a:r>
              <a:rPr lang="en-US" sz="900" dirty="0" smtClean="0">
                <a:solidFill>
                  <a:srgbClr val="FF0000"/>
                </a:solidFill>
                <a:latin typeface="+mj-lt"/>
              </a:rPr>
              <a:t>Business Decision</a:t>
            </a:r>
            <a:r>
              <a:rPr lang="en-US" sz="900" dirty="0">
                <a:solidFill>
                  <a:srgbClr val="FF0000"/>
                </a:solidFill>
                <a:latin typeface="+mj-lt"/>
              </a:rPr>
              <a:t>, There is always a CMA</a:t>
            </a:r>
            <a:endParaRPr lang="en-IN" sz="800" dirty="0">
              <a:solidFill>
                <a:srgbClr val="FF0000"/>
              </a:solidFill>
              <a:latin typeface="+mj-lt"/>
            </a:endParaRPr>
          </a:p>
        </p:txBody>
      </p:sp>
      <p:sp>
        <p:nvSpPr>
          <p:cNvPr id="5" name="Rectangle 4"/>
          <p:cNvSpPr/>
          <p:nvPr/>
        </p:nvSpPr>
        <p:spPr>
          <a:xfrm>
            <a:off x="990600" y="2819400"/>
            <a:ext cx="7543800" cy="1569660"/>
          </a:xfrm>
          <a:prstGeom prst="rect">
            <a:avLst/>
          </a:prstGeom>
        </p:spPr>
        <p:txBody>
          <a:bodyPr wrap="square">
            <a:spAutoFit/>
          </a:bodyPr>
          <a:lstStyle/>
          <a:p>
            <a:pPr algn="ctr"/>
            <a:r>
              <a:rPr lang="en-US" sz="2400" dirty="0"/>
              <a:t>Prepared by </a:t>
            </a:r>
          </a:p>
          <a:p>
            <a:pPr algn="ctr"/>
            <a:r>
              <a:rPr lang="en-US" sz="2400" b="1" u="sng" dirty="0"/>
              <a:t>CMA Suresh Pimple</a:t>
            </a:r>
          </a:p>
          <a:p>
            <a:pPr algn="ctr"/>
            <a:r>
              <a:rPr lang="en-IN" sz="2400" i="1" dirty="0" smtClean="0"/>
              <a:t>B.Sc</a:t>
            </a:r>
            <a:r>
              <a:rPr lang="en-IN" sz="2400" i="1" dirty="0"/>
              <a:t>. (</a:t>
            </a:r>
            <a:r>
              <a:rPr lang="en-IN" sz="2400" i="1" dirty="0" err="1"/>
              <a:t>Hons</a:t>
            </a:r>
            <a:r>
              <a:rPr lang="en-IN" sz="2400" i="1" dirty="0"/>
              <a:t>), FCMA,</a:t>
            </a:r>
          </a:p>
          <a:p>
            <a:pPr algn="ctr"/>
            <a:r>
              <a:rPr lang="en-IN" sz="2400" i="1" dirty="0"/>
              <a:t>             Diploma in IS System Audit &amp; Control</a:t>
            </a:r>
            <a:r>
              <a:rPr lang="en-IN" sz="2400" i="1" dirty="0" smtClean="0"/>
              <a:t>.</a:t>
            </a:r>
            <a:endParaRPr lang="en-US" sz="2400" i="1" dirty="0"/>
          </a:p>
        </p:txBody>
      </p:sp>
    </p:spTree>
    <p:extLst>
      <p:ext uri="{BB962C8B-B14F-4D97-AF65-F5344CB8AC3E}">
        <p14:creationId xmlns:p14="http://schemas.microsoft.com/office/powerpoint/2010/main" xmlns="" val="39597668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8458200" cy="2062103"/>
          </a:xfrm>
          <a:prstGeom prst="rect">
            <a:avLst/>
          </a:prstGeom>
          <a:noFill/>
        </p:spPr>
        <p:txBody>
          <a:bodyPr wrap="square" rtlCol="0">
            <a:spAutoFit/>
          </a:bodyPr>
          <a:lstStyle/>
          <a:p>
            <a:endParaRPr lang="en-US" b="1" dirty="0" smtClean="0"/>
          </a:p>
          <a:p>
            <a:pPr algn="ctr"/>
            <a:r>
              <a:rPr lang="en-US" sz="2000" u="sng" dirty="0">
                <a:latin typeface="Algerian" panose="04020705040A02060702" pitchFamily="82" charset="0"/>
              </a:rPr>
              <a:t>Point No </a:t>
            </a:r>
            <a:r>
              <a:rPr lang="en-US" sz="2000" u="sng" dirty="0" smtClean="0">
                <a:latin typeface="Algerian" panose="04020705040A02060702" pitchFamily="82" charset="0"/>
              </a:rPr>
              <a:t>5 </a:t>
            </a:r>
            <a:r>
              <a:rPr lang="en-US" sz="2000" u="sng" dirty="0">
                <a:latin typeface="Algerian" panose="04020705040A02060702" pitchFamily="82" charset="0"/>
              </a:rPr>
              <a:t>: Overheads classification / Control</a:t>
            </a:r>
          </a:p>
          <a:p>
            <a:endParaRPr lang="en-US" b="1" dirty="0"/>
          </a:p>
          <a:p>
            <a:pPr algn="ctr"/>
            <a:r>
              <a:rPr lang="en-US" dirty="0"/>
              <a:t>In cost audit overhead are classified for primary and secondary allocation  for proper control as </a:t>
            </a:r>
            <a:r>
              <a:rPr lang="en-US" dirty="0" smtClean="0"/>
              <a:t>below</a:t>
            </a:r>
            <a:endParaRPr lang="en-US" dirty="0"/>
          </a:p>
          <a:p>
            <a:endParaRPr lang="en-US" b="1" dirty="0" smtClean="0"/>
          </a:p>
          <a:p>
            <a:endParaRPr lang="en-IN" b="1" dirty="0"/>
          </a:p>
        </p:txBody>
      </p:sp>
      <p:sp>
        <p:nvSpPr>
          <p:cNvPr id="5" name="Right Arrow 4"/>
          <p:cNvSpPr/>
          <p:nvPr/>
        </p:nvSpPr>
        <p:spPr>
          <a:xfrm>
            <a:off x="1295400" y="3962400"/>
            <a:ext cx="2590800" cy="1418272"/>
          </a:xfrm>
          <a:prstGeom prst="rightArrow">
            <a:avLst/>
          </a:prstGeom>
          <a:solidFill>
            <a:schemeClr val="accent5">
              <a:lumMod val="40000"/>
              <a:lumOff val="60000"/>
            </a:schemeClr>
          </a:solidFill>
          <a:ln w="28575">
            <a:solidFill>
              <a:schemeClr val="tx1"/>
            </a:solidFill>
          </a:ln>
          <a:effectLst>
            <a:innerShdw blurRad="63500" dist="50800" dir="18900000">
              <a:prstClr val="black">
                <a:alpha val="50000"/>
              </a:prstClr>
            </a:innerShdw>
            <a:softEdge rad="31750"/>
          </a:effectLst>
          <a:scene3d>
            <a:camera prst="perspective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600" b="1" dirty="0">
                <a:solidFill>
                  <a:schemeClr val="tx1"/>
                </a:solidFill>
              </a:rPr>
              <a:t>Selling and Distribution</a:t>
            </a:r>
          </a:p>
          <a:p>
            <a:r>
              <a:rPr lang="en-IN" sz="1600" b="1" dirty="0">
                <a:solidFill>
                  <a:schemeClr val="tx1"/>
                </a:solidFill>
              </a:rPr>
              <a:t> Overhead</a:t>
            </a:r>
          </a:p>
        </p:txBody>
      </p:sp>
      <p:sp>
        <p:nvSpPr>
          <p:cNvPr id="6" name="Right Arrow 5"/>
          <p:cNvSpPr/>
          <p:nvPr/>
        </p:nvSpPr>
        <p:spPr>
          <a:xfrm flipH="1">
            <a:off x="5334000" y="4597028"/>
            <a:ext cx="2590800" cy="1418272"/>
          </a:xfrm>
          <a:prstGeom prst="rightArrow">
            <a:avLst/>
          </a:prstGeom>
          <a:solidFill>
            <a:schemeClr val="accent2">
              <a:lumMod val="60000"/>
              <a:lumOff val="40000"/>
            </a:schemeClr>
          </a:solidFill>
          <a:ln w="28575">
            <a:solidFill>
              <a:schemeClr val="tx1"/>
            </a:solidFill>
          </a:ln>
          <a:effectLst>
            <a:innerShdw blurRad="63500" dist="50800" dir="18900000">
              <a:prstClr val="black">
                <a:alpha val="50000"/>
              </a:prstClr>
            </a:innerShdw>
            <a:softEdge rad="31750"/>
          </a:effectLst>
          <a:scene3d>
            <a:camera prst="perspective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Research and </a:t>
            </a:r>
            <a:r>
              <a:rPr lang="en-US" sz="1600" b="1" dirty="0" smtClean="0">
                <a:solidFill>
                  <a:schemeClr val="tx1"/>
                </a:solidFill>
              </a:rPr>
              <a:t>Development </a:t>
            </a:r>
            <a:r>
              <a:rPr lang="en-US" sz="1600" b="1" dirty="0">
                <a:solidFill>
                  <a:schemeClr val="tx1"/>
                </a:solidFill>
              </a:rPr>
              <a:t>Overhead</a:t>
            </a:r>
            <a:endParaRPr lang="en-IN" sz="1600" b="1" dirty="0">
              <a:solidFill>
                <a:schemeClr val="tx1"/>
              </a:solidFill>
            </a:endParaRPr>
          </a:p>
        </p:txBody>
      </p:sp>
      <p:grpSp>
        <p:nvGrpSpPr>
          <p:cNvPr id="12" name="Group 11"/>
          <p:cNvGrpSpPr/>
          <p:nvPr/>
        </p:nvGrpSpPr>
        <p:grpSpPr>
          <a:xfrm>
            <a:off x="914400" y="1867648"/>
            <a:ext cx="2590800" cy="1418272"/>
            <a:chOff x="533400" y="1597071"/>
            <a:chExt cx="2590800" cy="1418272"/>
          </a:xfrm>
        </p:grpSpPr>
        <p:sp>
          <p:nvSpPr>
            <p:cNvPr id="3" name="Right Arrow 2"/>
            <p:cNvSpPr/>
            <p:nvPr/>
          </p:nvSpPr>
          <p:spPr>
            <a:xfrm>
              <a:off x="533400" y="1597071"/>
              <a:ext cx="2590800" cy="1418272"/>
            </a:xfrm>
            <a:prstGeom prst="rightArrow">
              <a:avLst/>
            </a:prstGeom>
            <a:solidFill>
              <a:schemeClr val="accent6">
                <a:lumMod val="20000"/>
                <a:lumOff val="80000"/>
              </a:schemeClr>
            </a:solidFill>
            <a:ln w="28575">
              <a:solidFill>
                <a:schemeClr val="tx1"/>
              </a:solidFill>
            </a:ln>
            <a:effectLst>
              <a:innerShdw blurRad="63500" dist="50800" dir="18900000">
                <a:prstClr val="black">
                  <a:alpha val="50000"/>
                </a:prstClr>
              </a:innerShdw>
              <a:softEdge rad="31750"/>
            </a:effectLst>
            <a:scene3d>
              <a:camera prst="perspective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609600" y="2110264"/>
              <a:ext cx="2278060" cy="369332"/>
            </a:xfrm>
            <a:prstGeom prst="rect">
              <a:avLst/>
            </a:prstGeom>
          </p:spPr>
          <p:txBody>
            <a:bodyPr wrap="none">
              <a:spAutoFit/>
            </a:bodyPr>
            <a:lstStyle/>
            <a:p>
              <a:r>
                <a:rPr lang="en-US" b="1" dirty="0" smtClean="0"/>
                <a:t>Production </a:t>
              </a:r>
              <a:r>
                <a:rPr lang="en-US" b="1" dirty="0"/>
                <a:t>Overhead </a:t>
              </a:r>
              <a:endParaRPr lang="en-IN" b="1" dirty="0"/>
            </a:p>
          </p:txBody>
        </p:sp>
      </p:grpSp>
      <p:grpSp>
        <p:nvGrpSpPr>
          <p:cNvPr id="13" name="Group 12"/>
          <p:cNvGrpSpPr/>
          <p:nvPr/>
        </p:nvGrpSpPr>
        <p:grpSpPr>
          <a:xfrm>
            <a:off x="5486400" y="2544128"/>
            <a:ext cx="2674940" cy="1418272"/>
            <a:chOff x="6011860" y="2294930"/>
            <a:chExt cx="2674940" cy="1418272"/>
          </a:xfrm>
        </p:grpSpPr>
        <p:sp>
          <p:nvSpPr>
            <p:cNvPr id="4" name="Right Arrow 3"/>
            <p:cNvSpPr/>
            <p:nvPr/>
          </p:nvSpPr>
          <p:spPr>
            <a:xfrm flipH="1">
              <a:off x="6011860" y="2294930"/>
              <a:ext cx="2590800" cy="1418272"/>
            </a:xfrm>
            <a:prstGeom prst="rightArrow">
              <a:avLst/>
            </a:prstGeom>
            <a:solidFill>
              <a:schemeClr val="accent3">
                <a:lumMod val="60000"/>
                <a:lumOff val="40000"/>
              </a:schemeClr>
            </a:solidFill>
            <a:ln w="28575">
              <a:solidFill>
                <a:schemeClr val="tx1"/>
              </a:solidFill>
            </a:ln>
            <a:effectLst>
              <a:innerShdw blurRad="63500" dist="50800" dir="18900000">
                <a:prstClr val="black">
                  <a:alpha val="50000"/>
                </a:prstClr>
              </a:innerShdw>
              <a:softEdge rad="31750"/>
            </a:effectLst>
            <a:scene3d>
              <a:camera prst="perspective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p:cNvSpPr/>
            <p:nvPr/>
          </p:nvSpPr>
          <p:spPr>
            <a:xfrm>
              <a:off x="6244080" y="2827094"/>
              <a:ext cx="2442720" cy="353943"/>
            </a:xfrm>
            <a:prstGeom prst="rect">
              <a:avLst/>
            </a:prstGeom>
          </p:spPr>
          <p:txBody>
            <a:bodyPr wrap="none">
              <a:spAutoFit/>
            </a:bodyPr>
            <a:lstStyle/>
            <a:p>
              <a:r>
                <a:rPr lang="en-IN" sz="1700" b="1" dirty="0" smtClean="0"/>
                <a:t>Administrative Overhead</a:t>
              </a:r>
              <a:endParaRPr lang="en-IN" sz="1700" dirty="0"/>
            </a:p>
          </p:txBody>
        </p:sp>
      </p:grpSp>
      <p:sp>
        <p:nvSpPr>
          <p:cNvPr id="7" name="TextBox 6"/>
          <p:cNvSpPr txBox="1"/>
          <p:nvPr/>
        </p:nvSpPr>
        <p:spPr>
          <a:xfrm>
            <a:off x="457200" y="6117763"/>
            <a:ext cx="8077200" cy="646331"/>
          </a:xfrm>
          <a:prstGeom prst="rect">
            <a:avLst/>
          </a:prstGeom>
          <a:noFill/>
        </p:spPr>
        <p:txBody>
          <a:bodyPr wrap="square" rtlCol="0">
            <a:spAutoFit/>
          </a:bodyPr>
          <a:lstStyle/>
          <a:p>
            <a:r>
              <a:rPr lang="en-US" b="1" dirty="0" smtClean="0"/>
              <a:t>Classification of  overhead and allocation basis should be as per cost accounting standards or the perfect rational behind the same.</a:t>
            </a:r>
            <a:endParaRPr lang="en-IN" b="1" dirty="0"/>
          </a:p>
        </p:txBody>
      </p:sp>
    </p:spTree>
    <p:extLst>
      <p:ext uri="{BB962C8B-B14F-4D97-AF65-F5344CB8AC3E}">
        <p14:creationId xmlns:p14="http://schemas.microsoft.com/office/powerpoint/2010/main" xmlns="" val="39063765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41238"/>
            <a:ext cx="8991600" cy="2185214"/>
          </a:xfrm>
          <a:prstGeom prst="rect">
            <a:avLst/>
          </a:prstGeom>
          <a:noFill/>
        </p:spPr>
        <p:txBody>
          <a:bodyPr wrap="square" rtlCol="0">
            <a:spAutoFit/>
          </a:bodyPr>
          <a:lstStyle/>
          <a:p>
            <a:pPr algn="ctr"/>
            <a:endParaRPr lang="en-US" sz="1600" b="1" dirty="0" smtClean="0"/>
          </a:p>
          <a:p>
            <a:pPr algn="ctr"/>
            <a:r>
              <a:rPr lang="en-US" sz="1600" b="1" dirty="0" smtClean="0"/>
              <a:t> </a:t>
            </a:r>
            <a:r>
              <a:rPr lang="en-US" sz="2000" u="sng" dirty="0">
                <a:latin typeface="Algerian" panose="04020705040A02060702" pitchFamily="82" charset="0"/>
              </a:rPr>
              <a:t>Point no. </a:t>
            </a:r>
            <a:r>
              <a:rPr lang="en-US" sz="2000" u="sng" dirty="0" smtClean="0">
                <a:latin typeface="Algerian" panose="04020705040A02060702" pitchFamily="82" charset="0"/>
              </a:rPr>
              <a:t>6A Costing </a:t>
            </a:r>
            <a:r>
              <a:rPr lang="en-US" sz="2000" u="sng" dirty="0">
                <a:latin typeface="Algerian" panose="04020705040A02060702" pitchFamily="82" charset="0"/>
              </a:rPr>
              <a:t>steps to be followed for doing Cost Audit</a:t>
            </a:r>
            <a:r>
              <a:rPr lang="en-US" sz="2400" u="sng" dirty="0">
                <a:latin typeface="Algerian" panose="04020705040A02060702" pitchFamily="82" charset="0"/>
              </a:rPr>
              <a:t>.</a:t>
            </a:r>
          </a:p>
          <a:p>
            <a:pPr lvl="0" algn="ctr"/>
            <a:endParaRPr lang="en-US" sz="1600" b="1" i="1" u="sng" dirty="0"/>
          </a:p>
          <a:p>
            <a:pPr lvl="0" algn="ctr"/>
            <a:endParaRPr lang="en-US" sz="1600" b="1" i="1" u="sng" dirty="0" smtClean="0"/>
          </a:p>
          <a:p>
            <a:pPr algn="ctr"/>
            <a:r>
              <a:rPr lang="en-US" sz="1600" dirty="0" smtClean="0"/>
              <a:t> </a:t>
            </a:r>
          </a:p>
          <a:p>
            <a:pPr algn="ctr"/>
            <a:endParaRPr lang="en-US" sz="1600" dirty="0"/>
          </a:p>
          <a:p>
            <a:pPr lvl="0" algn="ctr"/>
            <a:endParaRPr lang="en-US" sz="1600" dirty="0"/>
          </a:p>
          <a:p>
            <a:pPr algn="ctr"/>
            <a:endParaRPr lang="en-US" sz="1600" dirty="0"/>
          </a:p>
        </p:txBody>
      </p:sp>
      <p:grpSp>
        <p:nvGrpSpPr>
          <p:cNvPr id="3" name="Group 2"/>
          <p:cNvGrpSpPr/>
          <p:nvPr/>
        </p:nvGrpSpPr>
        <p:grpSpPr>
          <a:xfrm>
            <a:off x="628650" y="1415557"/>
            <a:ext cx="3333750" cy="925286"/>
            <a:chOff x="628650" y="1415557"/>
            <a:chExt cx="3333750" cy="925286"/>
          </a:xfrm>
        </p:grpSpPr>
        <p:sp>
          <p:nvSpPr>
            <p:cNvPr id="5" name="Rounded Rectangle 4"/>
            <p:cNvSpPr/>
            <p:nvPr/>
          </p:nvSpPr>
          <p:spPr>
            <a:xfrm>
              <a:off x="628650" y="1415557"/>
              <a:ext cx="3333750" cy="914400"/>
            </a:xfrm>
            <a:prstGeom prst="roundRect">
              <a:avLst/>
            </a:prstGeom>
            <a:gradFill flip="none" rotWithShape="1">
              <a:gsLst>
                <a:gs pos="50000">
                  <a:schemeClr val="bg1">
                    <a:lumMod val="95000"/>
                  </a:schemeClr>
                </a:gs>
                <a:gs pos="0">
                  <a:schemeClr val="bg1"/>
                </a:gs>
                <a:gs pos="100000">
                  <a:srgbClr val="00B0F0">
                    <a:lumMod val="35000"/>
                    <a:lumOff val="65000"/>
                    <a:alpha val="72000"/>
                  </a:srgbClr>
                </a:gs>
              </a:gsLst>
              <a:path path="circle">
                <a:fillToRect l="50000" t="50000" r="50000" b="50000"/>
              </a:path>
              <a:tileRect/>
            </a:grad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ounded Rectangle 10"/>
            <p:cNvSpPr/>
            <p:nvPr/>
          </p:nvSpPr>
          <p:spPr>
            <a:xfrm>
              <a:off x="628650" y="1426443"/>
              <a:ext cx="590550" cy="914400"/>
            </a:xfrm>
            <a:prstGeom prst="roundRect">
              <a:avLst/>
            </a:prstGeom>
            <a:gradFill flip="none" rotWithShape="1">
              <a:gsLst>
                <a:gs pos="50000">
                  <a:schemeClr val="bg1">
                    <a:lumMod val="95000"/>
                  </a:schemeClr>
                </a:gs>
                <a:gs pos="0">
                  <a:schemeClr val="bg1"/>
                </a:gs>
                <a:gs pos="100000">
                  <a:srgbClr val="00B0F0">
                    <a:lumMod val="35000"/>
                    <a:lumOff val="65000"/>
                    <a:alpha val="72000"/>
                  </a:srgbClr>
                </a:gs>
              </a:gsLst>
              <a:path path="circle">
                <a:fillToRect l="50000" t="50000" r="50000" b="50000"/>
              </a:path>
              <a:tileRect/>
            </a:gradFill>
            <a:ln w="38100">
              <a:solidFill>
                <a:schemeClr val="tx1"/>
              </a:solidFill>
            </a:ln>
            <a:effectLst>
              <a:outerShdw blurRad="50800" dist="38100" dir="2700000" algn="tl" rotWithShape="0">
                <a:prstClr val="black">
                  <a:alpha val="40000"/>
                </a:prstClr>
              </a:outerShdw>
              <a:softEdge rad="12700"/>
            </a:effectLst>
            <a:scene3d>
              <a:camera prst="perspective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 name="Group 14"/>
          <p:cNvGrpSpPr/>
          <p:nvPr/>
        </p:nvGrpSpPr>
        <p:grpSpPr>
          <a:xfrm>
            <a:off x="628650" y="3146524"/>
            <a:ext cx="3333750" cy="914400"/>
            <a:chOff x="628650" y="1295400"/>
            <a:chExt cx="3333750" cy="914400"/>
          </a:xfrm>
          <a:gradFill flip="none" rotWithShape="1">
            <a:gsLst>
              <a:gs pos="50000">
                <a:schemeClr val="bg1">
                  <a:lumMod val="95000"/>
                </a:schemeClr>
              </a:gs>
              <a:gs pos="0">
                <a:schemeClr val="bg1"/>
              </a:gs>
              <a:gs pos="100000">
                <a:schemeClr val="accent6">
                  <a:lumMod val="60000"/>
                  <a:lumOff val="40000"/>
                </a:schemeClr>
              </a:gs>
            </a:gsLst>
            <a:path path="circle">
              <a:fillToRect l="50000" t="50000" r="50000" b="50000"/>
            </a:path>
            <a:tileRect/>
          </a:gradFill>
        </p:grpSpPr>
        <p:sp>
          <p:nvSpPr>
            <p:cNvPr id="16" name="Rounded Rectangle 15"/>
            <p:cNvSpPr/>
            <p:nvPr/>
          </p:nvSpPr>
          <p:spPr>
            <a:xfrm>
              <a:off x="628650" y="1295400"/>
              <a:ext cx="3333750" cy="914400"/>
            </a:xfrm>
            <a:prstGeom prst="roundRect">
              <a:avLst/>
            </a:prstGeom>
            <a:grp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ounded Rectangle 16"/>
            <p:cNvSpPr/>
            <p:nvPr/>
          </p:nvSpPr>
          <p:spPr>
            <a:xfrm>
              <a:off x="628650" y="1295400"/>
              <a:ext cx="590550" cy="914400"/>
            </a:xfrm>
            <a:prstGeom prst="roundRect">
              <a:avLst/>
            </a:prstGeom>
            <a:grpFill/>
            <a:ln w="38100">
              <a:solidFill>
                <a:schemeClr val="tx1"/>
              </a:solidFill>
            </a:ln>
            <a:effectLst>
              <a:outerShdw blurRad="50800" dist="38100" dir="2700000" algn="tl" rotWithShape="0">
                <a:prstClr val="black">
                  <a:alpha val="40000"/>
                </a:prstClr>
              </a:outerShdw>
              <a:softEdge rad="12700"/>
            </a:effectLst>
            <a:scene3d>
              <a:camera prst="perspective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8" name="Group 17"/>
          <p:cNvGrpSpPr/>
          <p:nvPr/>
        </p:nvGrpSpPr>
        <p:grpSpPr>
          <a:xfrm>
            <a:off x="628650" y="5029200"/>
            <a:ext cx="3486150" cy="1154162"/>
            <a:chOff x="628650" y="1295400"/>
            <a:chExt cx="3333750" cy="914400"/>
          </a:xfrm>
          <a:gradFill>
            <a:gsLst>
              <a:gs pos="50000">
                <a:schemeClr val="bg1">
                  <a:lumMod val="95000"/>
                </a:schemeClr>
              </a:gs>
              <a:gs pos="0">
                <a:schemeClr val="bg1"/>
              </a:gs>
              <a:gs pos="100000">
                <a:srgbClr val="FFD1FF"/>
              </a:gs>
            </a:gsLst>
            <a:path path="circle">
              <a:fillToRect l="50000" t="50000" r="50000" b="50000"/>
            </a:path>
          </a:gradFill>
        </p:grpSpPr>
        <p:sp>
          <p:nvSpPr>
            <p:cNvPr id="19" name="Rounded Rectangle 18"/>
            <p:cNvSpPr/>
            <p:nvPr/>
          </p:nvSpPr>
          <p:spPr>
            <a:xfrm>
              <a:off x="628650" y="1295400"/>
              <a:ext cx="3333750" cy="914400"/>
            </a:xfrm>
            <a:prstGeom prst="roundRect">
              <a:avLst/>
            </a:prstGeom>
            <a:grp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ounded Rectangle 19"/>
            <p:cNvSpPr/>
            <p:nvPr/>
          </p:nvSpPr>
          <p:spPr>
            <a:xfrm>
              <a:off x="628650" y="1295400"/>
              <a:ext cx="590550" cy="914400"/>
            </a:xfrm>
            <a:prstGeom prst="roundRect">
              <a:avLst/>
            </a:prstGeom>
            <a:grpFill/>
            <a:ln w="38100">
              <a:solidFill>
                <a:schemeClr val="tx1"/>
              </a:solidFill>
            </a:ln>
            <a:effectLst>
              <a:outerShdw blurRad="50800" dist="38100" dir="2700000" algn="tl" rotWithShape="0">
                <a:prstClr val="black">
                  <a:alpha val="40000"/>
                </a:prstClr>
              </a:outerShdw>
              <a:softEdge rad="12700"/>
            </a:effectLst>
            <a:scene3d>
              <a:camera prst="perspective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1" name="Group 20"/>
          <p:cNvGrpSpPr/>
          <p:nvPr/>
        </p:nvGrpSpPr>
        <p:grpSpPr>
          <a:xfrm>
            <a:off x="4953000" y="1338943"/>
            <a:ext cx="3333750" cy="914400"/>
            <a:chOff x="628650" y="1295400"/>
            <a:chExt cx="3333750" cy="914400"/>
          </a:xfrm>
          <a:gradFill>
            <a:gsLst>
              <a:gs pos="50000">
                <a:schemeClr val="bg1">
                  <a:lumMod val="95000"/>
                </a:schemeClr>
              </a:gs>
              <a:gs pos="0">
                <a:schemeClr val="bg1"/>
              </a:gs>
              <a:gs pos="100000">
                <a:schemeClr val="accent4">
                  <a:lumMod val="60000"/>
                  <a:lumOff val="40000"/>
                </a:schemeClr>
              </a:gs>
            </a:gsLst>
            <a:path path="circle">
              <a:fillToRect l="50000" t="50000" r="50000" b="50000"/>
            </a:path>
          </a:gradFill>
        </p:grpSpPr>
        <p:sp>
          <p:nvSpPr>
            <p:cNvPr id="22" name="Rounded Rectangle 21"/>
            <p:cNvSpPr/>
            <p:nvPr/>
          </p:nvSpPr>
          <p:spPr>
            <a:xfrm>
              <a:off x="628650" y="1295400"/>
              <a:ext cx="3333750" cy="914400"/>
            </a:xfrm>
            <a:prstGeom prst="roundRect">
              <a:avLst/>
            </a:prstGeom>
            <a:grp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ounded Rectangle 22"/>
            <p:cNvSpPr/>
            <p:nvPr/>
          </p:nvSpPr>
          <p:spPr>
            <a:xfrm>
              <a:off x="628650" y="1295400"/>
              <a:ext cx="590550" cy="914400"/>
            </a:xfrm>
            <a:prstGeom prst="roundRect">
              <a:avLst/>
            </a:prstGeom>
            <a:grpFill/>
            <a:ln w="38100">
              <a:solidFill>
                <a:schemeClr val="tx1"/>
              </a:solidFill>
            </a:ln>
            <a:effectLst>
              <a:outerShdw blurRad="50800" dist="38100" dir="2700000" algn="tl" rotWithShape="0">
                <a:prstClr val="black">
                  <a:alpha val="40000"/>
                </a:prstClr>
              </a:outerShdw>
              <a:softEdge rad="12700"/>
            </a:effectLst>
            <a:scene3d>
              <a:camera prst="perspective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4" name="Group 23"/>
          <p:cNvGrpSpPr/>
          <p:nvPr/>
        </p:nvGrpSpPr>
        <p:grpSpPr>
          <a:xfrm>
            <a:off x="4953000" y="3146524"/>
            <a:ext cx="3333750" cy="914400"/>
            <a:chOff x="628650" y="1295400"/>
            <a:chExt cx="3333750" cy="914400"/>
          </a:xfrm>
          <a:gradFill>
            <a:gsLst>
              <a:gs pos="50000">
                <a:schemeClr val="bg1">
                  <a:lumMod val="95000"/>
                </a:schemeClr>
              </a:gs>
              <a:gs pos="0">
                <a:schemeClr val="bg1"/>
              </a:gs>
              <a:gs pos="100000">
                <a:srgbClr val="C39BFF"/>
              </a:gs>
            </a:gsLst>
            <a:path path="circle">
              <a:fillToRect l="50000" t="50000" r="50000" b="50000"/>
            </a:path>
          </a:gradFill>
        </p:grpSpPr>
        <p:sp>
          <p:nvSpPr>
            <p:cNvPr id="25" name="Rounded Rectangle 24"/>
            <p:cNvSpPr/>
            <p:nvPr/>
          </p:nvSpPr>
          <p:spPr>
            <a:xfrm>
              <a:off x="628650" y="1295400"/>
              <a:ext cx="3333750" cy="914400"/>
            </a:xfrm>
            <a:prstGeom prst="roundRect">
              <a:avLst/>
            </a:prstGeom>
            <a:grp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Rounded Rectangle 25"/>
            <p:cNvSpPr/>
            <p:nvPr/>
          </p:nvSpPr>
          <p:spPr>
            <a:xfrm>
              <a:off x="628650" y="1295400"/>
              <a:ext cx="590550" cy="914400"/>
            </a:xfrm>
            <a:prstGeom prst="roundRect">
              <a:avLst/>
            </a:prstGeom>
            <a:grpFill/>
            <a:ln w="38100">
              <a:solidFill>
                <a:schemeClr val="tx1"/>
              </a:solidFill>
            </a:ln>
            <a:effectLst>
              <a:outerShdw blurRad="50800" dist="38100" dir="2700000" algn="tl" rotWithShape="0">
                <a:prstClr val="black">
                  <a:alpha val="40000"/>
                </a:prstClr>
              </a:outerShdw>
              <a:softEdge rad="12700"/>
            </a:effectLst>
            <a:scene3d>
              <a:camera prst="perspective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7" name="Group 26"/>
          <p:cNvGrpSpPr/>
          <p:nvPr/>
        </p:nvGrpSpPr>
        <p:grpSpPr>
          <a:xfrm>
            <a:off x="4953000" y="5029200"/>
            <a:ext cx="3333750" cy="1143000"/>
            <a:chOff x="628650" y="1295400"/>
            <a:chExt cx="3333750" cy="914400"/>
          </a:xfrm>
          <a:gradFill>
            <a:gsLst>
              <a:gs pos="50000">
                <a:schemeClr val="bg1">
                  <a:lumMod val="95000"/>
                </a:schemeClr>
              </a:gs>
              <a:gs pos="0">
                <a:schemeClr val="bg1"/>
              </a:gs>
              <a:gs pos="100000">
                <a:srgbClr val="84A3E0"/>
              </a:gs>
            </a:gsLst>
            <a:path path="circle">
              <a:fillToRect l="50000" t="50000" r="50000" b="50000"/>
            </a:path>
          </a:gradFill>
        </p:grpSpPr>
        <p:sp>
          <p:nvSpPr>
            <p:cNvPr id="28" name="Rounded Rectangle 27"/>
            <p:cNvSpPr/>
            <p:nvPr/>
          </p:nvSpPr>
          <p:spPr>
            <a:xfrm>
              <a:off x="628650" y="1295400"/>
              <a:ext cx="3333750" cy="914400"/>
            </a:xfrm>
            <a:prstGeom prst="roundRect">
              <a:avLst/>
            </a:prstGeom>
            <a:grp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Rounded Rectangle 28"/>
            <p:cNvSpPr/>
            <p:nvPr/>
          </p:nvSpPr>
          <p:spPr>
            <a:xfrm>
              <a:off x="628650" y="1295400"/>
              <a:ext cx="590550" cy="914400"/>
            </a:xfrm>
            <a:prstGeom prst="roundRect">
              <a:avLst/>
            </a:prstGeom>
            <a:grpFill/>
            <a:ln w="38100">
              <a:solidFill>
                <a:schemeClr val="tx1"/>
              </a:solidFill>
            </a:ln>
            <a:effectLst>
              <a:outerShdw blurRad="50800" dist="38100" dir="2700000" algn="tl" rotWithShape="0">
                <a:prstClr val="black">
                  <a:alpha val="40000"/>
                </a:prstClr>
              </a:outerShdw>
              <a:softEdge rad="12700"/>
            </a:effectLst>
            <a:scene3d>
              <a:camera prst="perspective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39" name="Rectangle 38"/>
          <p:cNvSpPr/>
          <p:nvPr/>
        </p:nvSpPr>
        <p:spPr>
          <a:xfrm>
            <a:off x="1338943" y="1604930"/>
            <a:ext cx="2318657" cy="523220"/>
          </a:xfrm>
          <a:prstGeom prst="rect">
            <a:avLst/>
          </a:prstGeom>
        </p:spPr>
        <p:txBody>
          <a:bodyPr wrap="square">
            <a:spAutoFit/>
          </a:bodyPr>
          <a:lstStyle/>
          <a:p>
            <a:r>
              <a:rPr lang="en-US" sz="1400" dirty="0"/>
              <a:t>Obtain company details from website or publications</a:t>
            </a:r>
            <a:r>
              <a:rPr lang="en-US" sz="1400" dirty="0" smtClean="0"/>
              <a:t>.</a:t>
            </a:r>
            <a:endParaRPr lang="en-US" sz="1400" dirty="0"/>
          </a:p>
        </p:txBody>
      </p:sp>
      <p:sp>
        <p:nvSpPr>
          <p:cNvPr id="40" name="Rectangle 39"/>
          <p:cNvSpPr/>
          <p:nvPr/>
        </p:nvSpPr>
        <p:spPr>
          <a:xfrm>
            <a:off x="1304925" y="3278012"/>
            <a:ext cx="2438400" cy="523220"/>
          </a:xfrm>
          <a:prstGeom prst="rect">
            <a:avLst/>
          </a:prstGeom>
        </p:spPr>
        <p:txBody>
          <a:bodyPr wrap="square">
            <a:spAutoFit/>
          </a:bodyPr>
          <a:lstStyle/>
          <a:p>
            <a:r>
              <a:rPr lang="en-US" sz="1400" dirty="0"/>
              <a:t>Conduct plant visit for </a:t>
            </a:r>
            <a:r>
              <a:rPr lang="en-US" sz="1400" dirty="0" smtClean="0"/>
              <a:t>firsthand </a:t>
            </a:r>
            <a:r>
              <a:rPr lang="en-US" sz="1400" dirty="0"/>
              <a:t>understanding</a:t>
            </a:r>
            <a:r>
              <a:rPr lang="en-US" sz="1400" dirty="0" smtClean="0"/>
              <a:t>. </a:t>
            </a:r>
            <a:endParaRPr lang="en-IN" sz="1400" dirty="0"/>
          </a:p>
        </p:txBody>
      </p:sp>
      <p:sp>
        <p:nvSpPr>
          <p:cNvPr id="41" name="Rectangle 40"/>
          <p:cNvSpPr/>
          <p:nvPr/>
        </p:nvSpPr>
        <p:spPr>
          <a:xfrm>
            <a:off x="1217136" y="5029200"/>
            <a:ext cx="2590800" cy="1154162"/>
          </a:xfrm>
          <a:prstGeom prst="rect">
            <a:avLst/>
          </a:prstGeom>
        </p:spPr>
        <p:txBody>
          <a:bodyPr wrap="square">
            <a:spAutoFit/>
          </a:bodyPr>
          <a:lstStyle/>
          <a:p>
            <a:r>
              <a:rPr lang="en-US" sz="1100" dirty="0"/>
              <a:t>Input previous year figures in </a:t>
            </a:r>
            <a:endParaRPr lang="en-US" sz="1050" dirty="0" smtClean="0"/>
          </a:p>
          <a:p>
            <a:r>
              <a:rPr lang="en-US" sz="1100" dirty="0" smtClean="0"/>
              <a:t>XBRL </a:t>
            </a:r>
            <a:r>
              <a:rPr lang="en-US" sz="1100" dirty="0"/>
              <a:t>instance document</a:t>
            </a:r>
            <a:r>
              <a:rPr lang="en-US" sz="1100" dirty="0" smtClean="0"/>
              <a:t>. If earlier year figures not provided then reason for the same should be given. In annexure in appropriate places.</a:t>
            </a:r>
            <a:endParaRPr lang="en-US" sz="1100" dirty="0"/>
          </a:p>
          <a:p>
            <a:endParaRPr lang="en-US" sz="1200" dirty="0"/>
          </a:p>
        </p:txBody>
      </p:sp>
      <p:sp>
        <p:nvSpPr>
          <p:cNvPr id="42" name="Rectangle 41"/>
          <p:cNvSpPr/>
          <p:nvPr/>
        </p:nvSpPr>
        <p:spPr>
          <a:xfrm>
            <a:off x="5505450" y="1439584"/>
            <a:ext cx="2819400" cy="738664"/>
          </a:xfrm>
          <a:prstGeom prst="rect">
            <a:avLst/>
          </a:prstGeom>
        </p:spPr>
        <p:txBody>
          <a:bodyPr wrap="square">
            <a:spAutoFit/>
          </a:bodyPr>
          <a:lstStyle/>
          <a:p>
            <a:pPr algn="ctr"/>
            <a:r>
              <a:rPr lang="en-US" sz="1400" dirty="0"/>
              <a:t>Complete Annexure D: Value addition, financial position, GST </a:t>
            </a:r>
            <a:r>
              <a:rPr lang="en-US" sz="1400" dirty="0" smtClean="0"/>
              <a:t>reco., </a:t>
            </a:r>
            <a:r>
              <a:rPr lang="en-US" sz="1400" dirty="0"/>
              <a:t>related parties.</a:t>
            </a:r>
          </a:p>
        </p:txBody>
      </p:sp>
      <p:sp>
        <p:nvSpPr>
          <p:cNvPr id="43" name="Rectangle 42"/>
          <p:cNvSpPr/>
          <p:nvPr/>
        </p:nvSpPr>
        <p:spPr>
          <a:xfrm>
            <a:off x="5543550" y="3201068"/>
            <a:ext cx="2609850" cy="738664"/>
          </a:xfrm>
          <a:prstGeom prst="rect">
            <a:avLst/>
          </a:prstGeom>
        </p:spPr>
        <p:txBody>
          <a:bodyPr wrap="square">
            <a:spAutoFit/>
          </a:bodyPr>
          <a:lstStyle/>
          <a:p>
            <a:pPr algn="ctr"/>
            <a:r>
              <a:rPr lang="en-US" sz="1400" dirty="0"/>
              <a:t>Complete Annexure A: General company info, cost auditor details, policies, audit reports.)</a:t>
            </a:r>
          </a:p>
        </p:txBody>
      </p:sp>
      <p:sp>
        <p:nvSpPr>
          <p:cNvPr id="44" name="Rectangle 43"/>
          <p:cNvSpPr/>
          <p:nvPr/>
        </p:nvSpPr>
        <p:spPr>
          <a:xfrm>
            <a:off x="5543550" y="5029200"/>
            <a:ext cx="2743200" cy="1061829"/>
          </a:xfrm>
          <a:prstGeom prst="rect">
            <a:avLst/>
          </a:prstGeom>
        </p:spPr>
        <p:txBody>
          <a:bodyPr wrap="square">
            <a:spAutoFit/>
          </a:bodyPr>
          <a:lstStyle/>
          <a:p>
            <a:r>
              <a:rPr lang="en-US" sz="1050" b="1" dirty="0">
                <a:solidFill>
                  <a:srgbClr val="374151"/>
                </a:solidFill>
                <a:latin typeface="Söhne"/>
              </a:rPr>
              <a:t>Overhead management</a:t>
            </a:r>
            <a:r>
              <a:rPr lang="en-US" sz="1050" b="1" dirty="0" smtClean="0">
                <a:solidFill>
                  <a:srgbClr val="374151"/>
                </a:solidFill>
                <a:latin typeface="Söhne"/>
              </a:rPr>
              <a:t>:</a:t>
            </a:r>
          </a:p>
          <a:p>
            <a:pPr>
              <a:buFont typeface="Arial" panose="020B0604020202020204" pitchFamily="34" charset="0"/>
              <a:buChar char="•"/>
            </a:pPr>
            <a:r>
              <a:rPr lang="en-US" sz="1050" dirty="0" smtClean="0">
                <a:solidFill>
                  <a:srgbClr val="374151"/>
                </a:solidFill>
                <a:latin typeface="Söhne"/>
              </a:rPr>
              <a:t>Ensure </a:t>
            </a:r>
            <a:r>
              <a:rPr lang="en-US" sz="1050" dirty="0">
                <a:solidFill>
                  <a:srgbClr val="374151"/>
                </a:solidFill>
                <a:latin typeface="Söhne"/>
              </a:rPr>
              <a:t>TB matches P&amp;L, </a:t>
            </a:r>
            <a:r>
              <a:rPr lang="en-US" sz="1050" dirty="0" smtClean="0">
                <a:solidFill>
                  <a:srgbClr val="374151"/>
                </a:solidFill>
                <a:latin typeface="Söhne"/>
              </a:rPr>
              <a:t>classify </a:t>
            </a:r>
            <a:r>
              <a:rPr lang="en-US" sz="1050" dirty="0">
                <a:solidFill>
                  <a:srgbClr val="374151"/>
                </a:solidFill>
                <a:latin typeface="Söhne"/>
              </a:rPr>
              <a:t>OH types.</a:t>
            </a:r>
          </a:p>
          <a:p>
            <a:pPr>
              <a:buFont typeface="Arial" panose="020B0604020202020204" pitchFamily="34" charset="0"/>
              <a:buChar char="•"/>
            </a:pPr>
            <a:r>
              <a:rPr lang="en-US" sz="1050" dirty="0">
                <a:solidFill>
                  <a:srgbClr val="374151"/>
                </a:solidFill>
                <a:latin typeface="Söhne"/>
              </a:rPr>
              <a:t>Establish cost centers for new companies.</a:t>
            </a:r>
          </a:p>
          <a:p>
            <a:pPr>
              <a:buFont typeface="Arial" panose="020B0604020202020204" pitchFamily="34" charset="0"/>
              <a:buChar char="•"/>
            </a:pPr>
            <a:r>
              <a:rPr lang="en-US" sz="1050" dirty="0">
                <a:solidFill>
                  <a:srgbClr val="374151"/>
                </a:solidFill>
                <a:latin typeface="Söhne"/>
              </a:rPr>
              <a:t>Calculate fixed and variable OH for cost sheet.</a:t>
            </a:r>
            <a:endParaRPr lang="en-US" sz="1050" b="0" i="0" dirty="0">
              <a:solidFill>
                <a:srgbClr val="374151"/>
              </a:solidFill>
              <a:effectLst/>
              <a:latin typeface="Söhne"/>
            </a:endParaRPr>
          </a:p>
        </p:txBody>
      </p:sp>
      <p:sp>
        <p:nvSpPr>
          <p:cNvPr id="4" name="Rectangle 3"/>
          <p:cNvSpPr/>
          <p:nvPr/>
        </p:nvSpPr>
        <p:spPr>
          <a:xfrm>
            <a:off x="727960" y="1575702"/>
            <a:ext cx="367408" cy="523220"/>
          </a:xfrm>
          <a:prstGeom prst="rect">
            <a:avLst/>
          </a:prstGeom>
          <a:effectLst>
            <a:glow rad="139700">
              <a:schemeClr val="accent1">
                <a:satMod val="175000"/>
                <a:alpha val="40000"/>
              </a:schemeClr>
            </a:glow>
            <a:softEdge rad="12700"/>
          </a:effectLst>
          <a:scene3d>
            <a:camera prst="orthographicFront"/>
            <a:lightRig rig="threePt" dir="t"/>
          </a:scene3d>
          <a:sp3d>
            <a:bevelT/>
          </a:sp3d>
        </p:spPr>
        <p:txBody>
          <a:bodyPr wrap="none">
            <a:spAutoFit/>
          </a:bodyPr>
          <a:lstStyle/>
          <a:p>
            <a:r>
              <a:rPr lang="en-US" sz="2800" b="1" dirty="0"/>
              <a:t>1</a:t>
            </a:r>
            <a:endParaRPr lang="en-IN" sz="2800" b="1" dirty="0"/>
          </a:p>
        </p:txBody>
      </p:sp>
      <p:sp>
        <p:nvSpPr>
          <p:cNvPr id="30" name="Rectangle 29"/>
          <p:cNvSpPr/>
          <p:nvPr/>
        </p:nvSpPr>
        <p:spPr>
          <a:xfrm>
            <a:off x="704827" y="3312902"/>
            <a:ext cx="367408" cy="523220"/>
          </a:xfrm>
          <a:prstGeom prst="rect">
            <a:avLst/>
          </a:prstGeom>
          <a:effectLst>
            <a:glow rad="139700">
              <a:schemeClr val="accent1">
                <a:satMod val="175000"/>
                <a:alpha val="40000"/>
              </a:schemeClr>
            </a:glow>
            <a:softEdge rad="12700"/>
          </a:effectLst>
          <a:scene3d>
            <a:camera prst="orthographicFront"/>
            <a:lightRig rig="threePt" dir="t"/>
          </a:scene3d>
          <a:sp3d>
            <a:bevelT/>
          </a:sp3d>
        </p:spPr>
        <p:txBody>
          <a:bodyPr wrap="none">
            <a:spAutoFit/>
          </a:bodyPr>
          <a:lstStyle/>
          <a:p>
            <a:r>
              <a:rPr lang="en-US" sz="2800" b="1" dirty="0" smtClean="0"/>
              <a:t>2</a:t>
            </a:r>
            <a:endParaRPr lang="en-IN" sz="2800" b="1" dirty="0"/>
          </a:p>
        </p:txBody>
      </p:sp>
      <p:sp>
        <p:nvSpPr>
          <p:cNvPr id="31" name="Rectangle 30"/>
          <p:cNvSpPr/>
          <p:nvPr/>
        </p:nvSpPr>
        <p:spPr>
          <a:xfrm>
            <a:off x="712976" y="5224790"/>
            <a:ext cx="367408" cy="523220"/>
          </a:xfrm>
          <a:prstGeom prst="rect">
            <a:avLst/>
          </a:prstGeom>
          <a:effectLst>
            <a:glow rad="139700">
              <a:schemeClr val="accent1">
                <a:satMod val="175000"/>
                <a:alpha val="40000"/>
              </a:schemeClr>
            </a:glow>
            <a:softEdge rad="12700"/>
          </a:effectLst>
          <a:scene3d>
            <a:camera prst="orthographicFront"/>
            <a:lightRig rig="threePt" dir="t"/>
          </a:scene3d>
          <a:sp3d>
            <a:bevelT/>
          </a:sp3d>
        </p:spPr>
        <p:txBody>
          <a:bodyPr wrap="none">
            <a:spAutoFit/>
          </a:bodyPr>
          <a:lstStyle/>
          <a:p>
            <a:r>
              <a:rPr lang="en-US" sz="2800" b="1" dirty="0" smtClean="0"/>
              <a:t>3</a:t>
            </a:r>
            <a:endParaRPr lang="en-IN" sz="2800" b="1" dirty="0"/>
          </a:p>
        </p:txBody>
      </p:sp>
      <p:sp>
        <p:nvSpPr>
          <p:cNvPr id="32" name="Rectangle 31"/>
          <p:cNvSpPr/>
          <p:nvPr/>
        </p:nvSpPr>
        <p:spPr>
          <a:xfrm>
            <a:off x="5080884" y="3305150"/>
            <a:ext cx="367408" cy="523220"/>
          </a:xfrm>
          <a:prstGeom prst="rect">
            <a:avLst/>
          </a:prstGeom>
          <a:effectLst>
            <a:glow rad="139700">
              <a:schemeClr val="accent1">
                <a:satMod val="175000"/>
                <a:alpha val="40000"/>
              </a:schemeClr>
            </a:glow>
            <a:softEdge rad="12700"/>
          </a:effectLst>
          <a:scene3d>
            <a:camera prst="orthographicFront"/>
            <a:lightRig rig="threePt" dir="t"/>
          </a:scene3d>
          <a:sp3d>
            <a:bevelT/>
          </a:sp3d>
        </p:spPr>
        <p:txBody>
          <a:bodyPr wrap="none">
            <a:spAutoFit/>
          </a:bodyPr>
          <a:lstStyle/>
          <a:p>
            <a:r>
              <a:rPr lang="en-US" sz="2800" b="1" dirty="0" smtClean="0"/>
              <a:t>5</a:t>
            </a:r>
            <a:endParaRPr lang="en-IN" sz="2800" b="1" dirty="0"/>
          </a:p>
        </p:txBody>
      </p:sp>
      <p:sp>
        <p:nvSpPr>
          <p:cNvPr id="33" name="Rectangle 32"/>
          <p:cNvSpPr/>
          <p:nvPr/>
        </p:nvSpPr>
        <p:spPr>
          <a:xfrm>
            <a:off x="5080884" y="1534380"/>
            <a:ext cx="367408" cy="523220"/>
          </a:xfrm>
          <a:prstGeom prst="rect">
            <a:avLst/>
          </a:prstGeom>
          <a:effectLst>
            <a:glow rad="139700">
              <a:schemeClr val="accent1">
                <a:satMod val="175000"/>
                <a:alpha val="40000"/>
              </a:schemeClr>
            </a:glow>
            <a:softEdge rad="12700"/>
          </a:effectLst>
          <a:scene3d>
            <a:camera prst="orthographicFront"/>
            <a:lightRig rig="threePt" dir="t"/>
          </a:scene3d>
          <a:sp3d>
            <a:bevelT/>
          </a:sp3d>
        </p:spPr>
        <p:txBody>
          <a:bodyPr wrap="none">
            <a:spAutoFit/>
          </a:bodyPr>
          <a:lstStyle/>
          <a:p>
            <a:r>
              <a:rPr lang="en-US" sz="2800" b="1" dirty="0" smtClean="0"/>
              <a:t>4</a:t>
            </a:r>
            <a:endParaRPr lang="en-IN" sz="2800" b="1" dirty="0"/>
          </a:p>
        </p:txBody>
      </p:sp>
      <p:sp>
        <p:nvSpPr>
          <p:cNvPr id="34" name="Rectangle 33"/>
          <p:cNvSpPr/>
          <p:nvPr/>
        </p:nvSpPr>
        <p:spPr>
          <a:xfrm>
            <a:off x="5055038" y="5339090"/>
            <a:ext cx="367408" cy="954107"/>
          </a:xfrm>
          <a:prstGeom prst="rect">
            <a:avLst/>
          </a:prstGeom>
          <a:effectLst>
            <a:glow rad="139700">
              <a:schemeClr val="accent1">
                <a:satMod val="175000"/>
                <a:alpha val="40000"/>
              </a:schemeClr>
            </a:glow>
            <a:softEdge rad="12700"/>
          </a:effectLst>
          <a:scene3d>
            <a:camera prst="orthographicFront"/>
            <a:lightRig rig="threePt" dir="t"/>
          </a:scene3d>
          <a:sp3d>
            <a:bevelT/>
          </a:sp3d>
        </p:spPr>
        <p:txBody>
          <a:bodyPr wrap="none">
            <a:spAutoFit/>
          </a:bodyPr>
          <a:lstStyle/>
          <a:p>
            <a:r>
              <a:rPr lang="en-US" sz="2800" b="1" dirty="0" smtClean="0"/>
              <a:t>6</a:t>
            </a:r>
          </a:p>
          <a:p>
            <a:endParaRPr lang="en-IN" sz="2800" b="1" dirty="0"/>
          </a:p>
        </p:txBody>
      </p:sp>
    </p:spTree>
    <p:extLst>
      <p:ext uri="{BB962C8B-B14F-4D97-AF65-F5344CB8AC3E}">
        <p14:creationId xmlns:p14="http://schemas.microsoft.com/office/powerpoint/2010/main" xmlns="" val="26496642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56545" y="1472977"/>
            <a:ext cx="3333750" cy="925286"/>
            <a:chOff x="628650" y="1415557"/>
            <a:chExt cx="3333750" cy="925286"/>
          </a:xfrm>
        </p:grpSpPr>
        <p:sp>
          <p:nvSpPr>
            <p:cNvPr id="5" name="Rounded Rectangle 4"/>
            <p:cNvSpPr/>
            <p:nvPr/>
          </p:nvSpPr>
          <p:spPr>
            <a:xfrm>
              <a:off x="628650" y="1415557"/>
              <a:ext cx="3333750" cy="914400"/>
            </a:xfrm>
            <a:prstGeom prst="roundRect">
              <a:avLst/>
            </a:prstGeom>
            <a:gradFill flip="none" rotWithShape="1">
              <a:gsLst>
                <a:gs pos="50000">
                  <a:schemeClr val="bg1">
                    <a:lumMod val="95000"/>
                  </a:schemeClr>
                </a:gs>
                <a:gs pos="0">
                  <a:schemeClr val="bg1"/>
                </a:gs>
                <a:gs pos="100000">
                  <a:srgbClr val="00B0F0">
                    <a:lumMod val="35000"/>
                    <a:lumOff val="65000"/>
                    <a:alpha val="72000"/>
                  </a:srgbClr>
                </a:gs>
              </a:gsLst>
              <a:path path="circle">
                <a:fillToRect l="50000" t="50000" r="50000" b="50000"/>
              </a:path>
              <a:tileRect/>
            </a:grad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ounded Rectangle 10"/>
            <p:cNvSpPr/>
            <p:nvPr/>
          </p:nvSpPr>
          <p:spPr>
            <a:xfrm>
              <a:off x="628650" y="1426443"/>
              <a:ext cx="590550" cy="914400"/>
            </a:xfrm>
            <a:prstGeom prst="roundRect">
              <a:avLst/>
            </a:prstGeom>
            <a:gradFill flip="none" rotWithShape="1">
              <a:gsLst>
                <a:gs pos="50000">
                  <a:schemeClr val="bg1">
                    <a:lumMod val="95000"/>
                  </a:schemeClr>
                </a:gs>
                <a:gs pos="0">
                  <a:schemeClr val="bg1"/>
                </a:gs>
                <a:gs pos="100000">
                  <a:srgbClr val="00B0F0">
                    <a:lumMod val="35000"/>
                    <a:lumOff val="65000"/>
                    <a:alpha val="72000"/>
                  </a:srgbClr>
                </a:gs>
              </a:gsLst>
              <a:path path="circle">
                <a:fillToRect l="50000" t="50000" r="50000" b="50000"/>
              </a:path>
              <a:tileRect/>
            </a:gradFill>
            <a:ln w="38100">
              <a:solidFill>
                <a:schemeClr val="tx1"/>
              </a:solidFill>
            </a:ln>
            <a:effectLst>
              <a:outerShdw blurRad="50800" dist="38100" dir="2700000" algn="tl" rotWithShape="0">
                <a:prstClr val="black">
                  <a:alpha val="40000"/>
                </a:prstClr>
              </a:outerShdw>
              <a:softEdge rad="12700"/>
            </a:effectLst>
            <a:scene3d>
              <a:camera prst="perspective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5" name="Group 14"/>
          <p:cNvGrpSpPr/>
          <p:nvPr/>
        </p:nvGrpSpPr>
        <p:grpSpPr>
          <a:xfrm>
            <a:off x="628650" y="3146524"/>
            <a:ext cx="3333750" cy="914400"/>
            <a:chOff x="628650" y="1295400"/>
            <a:chExt cx="3333750" cy="914400"/>
          </a:xfrm>
          <a:gradFill flip="none" rotWithShape="1">
            <a:gsLst>
              <a:gs pos="50000">
                <a:schemeClr val="bg1">
                  <a:lumMod val="95000"/>
                </a:schemeClr>
              </a:gs>
              <a:gs pos="0">
                <a:schemeClr val="bg1"/>
              </a:gs>
              <a:gs pos="100000">
                <a:schemeClr val="accent6">
                  <a:lumMod val="60000"/>
                  <a:lumOff val="40000"/>
                </a:schemeClr>
              </a:gs>
            </a:gsLst>
            <a:path path="circle">
              <a:fillToRect l="50000" t="50000" r="50000" b="50000"/>
            </a:path>
            <a:tileRect/>
          </a:gradFill>
        </p:grpSpPr>
        <p:sp>
          <p:nvSpPr>
            <p:cNvPr id="16" name="Rounded Rectangle 15"/>
            <p:cNvSpPr/>
            <p:nvPr/>
          </p:nvSpPr>
          <p:spPr>
            <a:xfrm>
              <a:off x="628650" y="1295400"/>
              <a:ext cx="3333750" cy="914400"/>
            </a:xfrm>
            <a:prstGeom prst="roundRect">
              <a:avLst/>
            </a:prstGeom>
            <a:grp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ounded Rectangle 16"/>
            <p:cNvSpPr/>
            <p:nvPr/>
          </p:nvSpPr>
          <p:spPr>
            <a:xfrm>
              <a:off x="628650" y="1295400"/>
              <a:ext cx="590550" cy="914400"/>
            </a:xfrm>
            <a:prstGeom prst="roundRect">
              <a:avLst/>
            </a:prstGeom>
            <a:grpFill/>
            <a:ln w="38100">
              <a:solidFill>
                <a:schemeClr val="tx1"/>
              </a:solidFill>
            </a:ln>
            <a:effectLst>
              <a:outerShdw blurRad="50800" dist="38100" dir="2700000" algn="tl" rotWithShape="0">
                <a:prstClr val="black">
                  <a:alpha val="40000"/>
                </a:prstClr>
              </a:outerShdw>
              <a:softEdge rad="12700"/>
            </a:effectLst>
            <a:scene3d>
              <a:camera prst="perspective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8" name="Group 17"/>
          <p:cNvGrpSpPr/>
          <p:nvPr/>
        </p:nvGrpSpPr>
        <p:grpSpPr>
          <a:xfrm>
            <a:off x="628650" y="5029200"/>
            <a:ext cx="3333750" cy="914400"/>
            <a:chOff x="628650" y="1295400"/>
            <a:chExt cx="3333750" cy="914400"/>
          </a:xfrm>
          <a:gradFill>
            <a:gsLst>
              <a:gs pos="50000">
                <a:schemeClr val="bg1">
                  <a:lumMod val="95000"/>
                </a:schemeClr>
              </a:gs>
              <a:gs pos="0">
                <a:schemeClr val="bg1"/>
              </a:gs>
              <a:gs pos="100000">
                <a:srgbClr val="FFD1FF"/>
              </a:gs>
            </a:gsLst>
            <a:path path="circle">
              <a:fillToRect l="50000" t="50000" r="50000" b="50000"/>
            </a:path>
          </a:gradFill>
        </p:grpSpPr>
        <p:sp>
          <p:nvSpPr>
            <p:cNvPr id="19" name="Rounded Rectangle 18"/>
            <p:cNvSpPr/>
            <p:nvPr/>
          </p:nvSpPr>
          <p:spPr>
            <a:xfrm>
              <a:off x="628650" y="1295400"/>
              <a:ext cx="3333750" cy="914400"/>
            </a:xfrm>
            <a:prstGeom prst="roundRect">
              <a:avLst/>
            </a:prstGeom>
            <a:grp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ounded Rectangle 19"/>
            <p:cNvSpPr/>
            <p:nvPr/>
          </p:nvSpPr>
          <p:spPr>
            <a:xfrm>
              <a:off x="628650" y="1295400"/>
              <a:ext cx="590550" cy="914400"/>
            </a:xfrm>
            <a:prstGeom prst="roundRect">
              <a:avLst/>
            </a:prstGeom>
            <a:grpFill/>
            <a:ln w="38100">
              <a:solidFill>
                <a:schemeClr val="tx1"/>
              </a:solidFill>
            </a:ln>
            <a:effectLst>
              <a:outerShdw blurRad="50800" dist="38100" dir="2700000" algn="tl" rotWithShape="0">
                <a:prstClr val="black">
                  <a:alpha val="40000"/>
                </a:prstClr>
              </a:outerShdw>
              <a:softEdge rad="12700"/>
            </a:effectLst>
            <a:scene3d>
              <a:camera prst="perspective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1" name="Group 20"/>
          <p:cNvGrpSpPr/>
          <p:nvPr/>
        </p:nvGrpSpPr>
        <p:grpSpPr>
          <a:xfrm>
            <a:off x="4953000" y="1338943"/>
            <a:ext cx="3333750" cy="914400"/>
            <a:chOff x="628650" y="1295400"/>
            <a:chExt cx="3333750" cy="914400"/>
          </a:xfrm>
          <a:gradFill>
            <a:gsLst>
              <a:gs pos="50000">
                <a:schemeClr val="bg1">
                  <a:lumMod val="95000"/>
                </a:schemeClr>
              </a:gs>
              <a:gs pos="0">
                <a:schemeClr val="bg1"/>
              </a:gs>
              <a:gs pos="100000">
                <a:schemeClr val="accent4">
                  <a:lumMod val="60000"/>
                  <a:lumOff val="40000"/>
                </a:schemeClr>
              </a:gs>
            </a:gsLst>
            <a:path path="circle">
              <a:fillToRect l="50000" t="50000" r="50000" b="50000"/>
            </a:path>
          </a:gradFill>
        </p:grpSpPr>
        <p:sp>
          <p:nvSpPr>
            <p:cNvPr id="22" name="Rounded Rectangle 21"/>
            <p:cNvSpPr/>
            <p:nvPr/>
          </p:nvSpPr>
          <p:spPr>
            <a:xfrm>
              <a:off x="628650" y="1295400"/>
              <a:ext cx="3333750" cy="914400"/>
            </a:xfrm>
            <a:prstGeom prst="roundRect">
              <a:avLst/>
            </a:prstGeom>
            <a:grp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ounded Rectangle 22"/>
            <p:cNvSpPr/>
            <p:nvPr/>
          </p:nvSpPr>
          <p:spPr>
            <a:xfrm>
              <a:off x="628650" y="1295400"/>
              <a:ext cx="590550" cy="914400"/>
            </a:xfrm>
            <a:prstGeom prst="roundRect">
              <a:avLst/>
            </a:prstGeom>
            <a:grpFill/>
            <a:ln w="38100">
              <a:solidFill>
                <a:schemeClr val="tx1"/>
              </a:solidFill>
            </a:ln>
            <a:effectLst>
              <a:outerShdw blurRad="50800" dist="38100" dir="2700000" algn="tl" rotWithShape="0">
                <a:prstClr val="black">
                  <a:alpha val="40000"/>
                </a:prstClr>
              </a:outerShdw>
              <a:softEdge rad="12700"/>
            </a:effectLst>
            <a:scene3d>
              <a:camera prst="perspective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4" name="Group 23"/>
          <p:cNvGrpSpPr/>
          <p:nvPr/>
        </p:nvGrpSpPr>
        <p:grpSpPr>
          <a:xfrm>
            <a:off x="4953000" y="3146524"/>
            <a:ext cx="3467100" cy="1196876"/>
            <a:chOff x="628650" y="1295400"/>
            <a:chExt cx="3333750" cy="914400"/>
          </a:xfrm>
          <a:gradFill>
            <a:gsLst>
              <a:gs pos="50000">
                <a:schemeClr val="bg1">
                  <a:lumMod val="95000"/>
                </a:schemeClr>
              </a:gs>
              <a:gs pos="0">
                <a:schemeClr val="bg1"/>
              </a:gs>
              <a:gs pos="100000">
                <a:srgbClr val="C39BFF"/>
              </a:gs>
            </a:gsLst>
            <a:path path="circle">
              <a:fillToRect l="50000" t="50000" r="50000" b="50000"/>
            </a:path>
          </a:gradFill>
        </p:grpSpPr>
        <p:sp>
          <p:nvSpPr>
            <p:cNvPr id="25" name="Rounded Rectangle 24"/>
            <p:cNvSpPr/>
            <p:nvPr/>
          </p:nvSpPr>
          <p:spPr>
            <a:xfrm>
              <a:off x="628650" y="1295400"/>
              <a:ext cx="3333750" cy="914400"/>
            </a:xfrm>
            <a:prstGeom prst="roundRect">
              <a:avLst/>
            </a:prstGeom>
            <a:grp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Rounded Rectangle 25"/>
            <p:cNvSpPr/>
            <p:nvPr/>
          </p:nvSpPr>
          <p:spPr>
            <a:xfrm>
              <a:off x="628650" y="1295400"/>
              <a:ext cx="590550" cy="914400"/>
            </a:xfrm>
            <a:prstGeom prst="roundRect">
              <a:avLst/>
            </a:prstGeom>
            <a:grpFill/>
            <a:ln w="38100">
              <a:solidFill>
                <a:schemeClr val="tx1"/>
              </a:solidFill>
            </a:ln>
            <a:effectLst>
              <a:outerShdw blurRad="50800" dist="38100" dir="2700000" algn="tl" rotWithShape="0">
                <a:prstClr val="black">
                  <a:alpha val="40000"/>
                </a:prstClr>
              </a:outerShdw>
              <a:softEdge rad="12700"/>
            </a:effectLst>
            <a:scene3d>
              <a:camera prst="perspective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39" name="Rectangle 38"/>
          <p:cNvSpPr/>
          <p:nvPr/>
        </p:nvSpPr>
        <p:spPr>
          <a:xfrm>
            <a:off x="1186543" y="1472977"/>
            <a:ext cx="2699657" cy="738664"/>
          </a:xfrm>
          <a:prstGeom prst="rect">
            <a:avLst/>
          </a:prstGeom>
        </p:spPr>
        <p:txBody>
          <a:bodyPr wrap="square">
            <a:spAutoFit/>
          </a:bodyPr>
          <a:lstStyle/>
          <a:p>
            <a:r>
              <a:rPr lang="en-US" sz="1400" b="1" dirty="0" smtClean="0"/>
              <a:t>   Material </a:t>
            </a:r>
            <a:r>
              <a:rPr lang="en-US" sz="1400" b="1" dirty="0"/>
              <a:t>accounting</a:t>
            </a:r>
            <a:r>
              <a:rPr lang="en-US" sz="1400" b="1" dirty="0" smtClean="0"/>
              <a:t>:</a:t>
            </a:r>
          </a:p>
          <a:p>
            <a:pPr algn="ctr"/>
            <a:r>
              <a:rPr lang="en-US" sz="1400" dirty="0" smtClean="0"/>
              <a:t>   Track stock consumption for       domestic and </a:t>
            </a:r>
            <a:r>
              <a:rPr lang="en-US" sz="1400" dirty="0"/>
              <a:t>imported materials</a:t>
            </a:r>
            <a:r>
              <a:rPr lang="en-US" sz="1400" dirty="0" smtClean="0"/>
              <a:t>.</a:t>
            </a:r>
            <a:endParaRPr lang="en-US" sz="1400" dirty="0"/>
          </a:p>
        </p:txBody>
      </p:sp>
      <p:sp>
        <p:nvSpPr>
          <p:cNvPr id="40" name="Rectangle 39"/>
          <p:cNvSpPr/>
          <p:nvPr/>
        </p:nvSpPr>
        <p:spPr>
          <a:xfrm>
            <a:off x="1326696" y="3179849"/>
            <a:ext cx="2788104" cy="861774"/>
          </a:xfrm>
          <a:prstGeom prst="rect">
            <a:avLst/>
          </a:prstGeom>
        </p:spPr>
        <p:txBody>
          <a:bodyPr wrap="square">
            <a:spAutoFit/>
          </a:bodyPr>
          <a:lstStyle/>
          <a:p>
            <a:r>
              <a:rPr lang="en-US" sz="1400" b="1" dirty="0"/>
              <a:t>Production data</a:t>
            </a:r>
            <a:r>
              <a:rPr lang="en-US" sz="1400" b="1" dirty="0" smtClean="0"/>
              <a:t>:</a:t>
            </a:r>
          </a:p>
          <a:p>
            <a:r>
              <a:rPr lang="en-US" sz="1200" dirty="0" smtClean="0"/>
              <a:t>Assess </a:t>
            </a:r>
            <a:r>
              <a:rPr lang="en-US" sz="1200" dirty="0"/>
              <a:t>capacities and actual production for each </a:t>
            </a:r>
            <a:r>
              <a:rPr lang="en-US" sz="1200" dirty="0" smtClean="0"/>
              <a:t>product and Verify </a:t>
            </a:r>
            <a:r>
              <a:rPr lang="en-US" sz="1200" dirty="0"/>
              <a:t>equation for finished goods quantities</a:t>
            </a:r>
            <a:r>
              <a:rPr lang="en-US" sz="1150" dirty="0"/>
              <a:t>.</a:t>
            </a:r>
          </a:p>
        </p:txBody>
      </p:sp>
      <p:sp>
        <p:nvSpPr>
          <p:cNvPr id="41" name="Rectangle 40"/>
          <p:cNvSpPr/>
          <p:nvPr/>
        </p:nvSpPr>
        <p:spPr>
          <a:xfrm>
            <a:off x="1219200" y="5181600"/>
            <a:ext cx="2743200" cy="769441"/>
          </a:xfrm>
          <a:prstGeom prst="rect">
            <a:avLst/>
          </a:prstGeom>
        </p:spPr>
        <p:txBody>
          <a:bodyPr wrap="square">
            <a:spAutoFit/>
          </a:bodyPr>
          <a:lstStyle/>
          <a:p>
            <a:r>
              <a:rPr lang="en-US" sz="1400" dirty="0"/>
              <a:t>Draft and review cost sheet, comparing with previous years</a:t>
            </a:r>
            <a:r>
              <a:rPr lang="en-US" sz="1400" dirty="0" smtClean="0"/>
              <a:t>.</a:t>
            </a:r>
            <a:endParaRPr lang="en-US" sz="1400" dirty="0"/>
          </a:p>
          <a:p>
            <a:endParaRPr lang="en-US" sz="1600" dirty="0"/>
          </a:p>
        </p:txBody>
      </p:sp>
      <p:sp>
        <p:nvSpPr>
          <p:cNvPr id="42" name="Rectangle 41"/>
          <p:cNvSpPr/>
          <p:nvPr/>
        </p:nvSpPr>
        <p:spPr>
          <a:xfrm>
            <a:off x="5553075" y="1531848"/>
            <a:ext cx="2819400" cy="523220"/>
          </a:xfrm>
          <a:prstGeom prst="rect">
            <a:avLst/>
          </a:prstGeom>
        </p:spPr>
        <p:txBody>
          <a:bodyPr wrap="square">
            <a:spAutoFit/>
          </a:bodyPr>
          <a:lstStyle/>
          <a:p>
            <a:r>
              <a:rPr lang="en-US" sz="1400" dirty="0"/>
              <a:t>Analyze cost sheet for unit cost and profitability trends</a:t>
            </a:r>
            <a:r>
              <a:rPr lang="en-US" sz="1400" dirty="0" smtClean="0"/>
              <a:t>.</a:t>
            </a:r>
            <a:endParaRPr lang="en-US" sz="1400" dirty="0"/>
          </a:p>
        </p:txBody>
      </p:sp>
      <p:sp>
        <p:nvSpPr>
          <p:cNvPr id="43" name="Rectangle 42"/>
          <p:cNvSpPr/>
          <p:nvPr/>
        </p:nvSpPr>
        <p:spPr>
          <a:xfrm>
            <a:off x="5551714" y="3304646"/>
            <a:ext cx="3006308" cy="854080"/>
          </a:xfrm>
          <a:prstGeom prst="rect">
            <a:avLst/>
          </a:prstGeom>
        </p:spPr>
        <p:txBody>
          <a:bodyPr wrap="square">
            <a:spAutoFit/>
          </a:bodyPr>
          <a:lstStyle/>
          <a:p>
            <a:r>
              <a:rPr lang="en-US" sz="1350" b="1" dirty="0"/>
              <a:t>Provide observations </a:t>
            </a:r>
            <a:r>
              <a:rPr lang="en-US" sz="1350" b="1" dirty="0" smtClean="0"/>
              <a:t>and suggestions:</a:t>
            </a:r>
          </a:p>
          <a:p>
            <a:pPr marL="285750" indent="-285750">
              <a:buFont typeface="Arial" panose="020B0604020202020204" pitchFamily="34" charset="0"/>
              <a:buChar char="•"/>
            </a:pPr>
            <a:r>
              <a:rPr lang="en-US" sz="1200" dirty="0" smtClean="0"/>
              <a:t>System </a:t>
            </a:r>
            <a:r>
              <a:rPr lang="en-US" sz="1200" dirty="0"/>
              <a:t>improvements.</a:t>
            </a:r>
          </a:p>
          <a:p>
            <a:pPr marL="285750" indent="-285750">
              <a:buFont typeface="Arial" panose="020B0604020202020204" pitchFamily="34" charset="0"/>
              <a:buChar char="•"/>
            </a:pPr>
            <a:r>
              <a:rPr lang="en-US" sz="1200" dirty="0"/>
              <a:t>Machine constraints and capacity issues.</a:t>
            </a:r>
          </a:p>
          <a:p>
            <a:pPr marL="285750" indent="-285750">
              <a:buFont typeface="Arial" panose="020B0604020202020204" pitchFamily="34" charset="0"/>
              <a:buChar char="•"/>
            </a:pPr>
            <a:r>
              <a:rPr lang="en-US" sz="1200" dirty="0"/>
              <a:t>Market performance analysis.</a:t>
            </a:r>
          </a:p>
        </p:txBody>
      </p:sp>
      <p:sp>
        <p:nvSpPr>
          <p:cNvPr id="30" name="Rectangle 29"/>
          <p:cNvSpPr/>
          <p:nvPr/>
        </p:nvSpPr>
        <p:spPr>
          <a:xfrm>
            <a:off x="768116" y="1660854"/>
            <a:ext cx="367408" cy="523220"/>
          </a:xfrm>
          <a:prstGeom prst="rect">
            <a:avLst/>
          </a:prstGeom>
          <a:effectLst>
            <a:glow rad="139700">
              <a:schemeClr val="accent1">
                <a:satMod val="175000"/>
                <a:alpha val="40000"/>
              </a:schemeClr>
            </a:glow>
            <a:softEdge rad="12700"/>
          </a:effectLst>
          <a:scene3d>
            <a:camera prst="orthographicFront"/>
            <a:lightRig rig="threePt" dir="t"/>
          </a:scene3d>
          <a:sp3d>
            <a:bevelT/>
          </a:sp3d>
        </p:spPr>
        <p:txBody>
          <a:bodyPr wrap="none">
            <a:spAutoFit/>
          </a:bodyPr>
          <a:lstStyle/>
          <a:p>
            <a:r>
              <a:rPr lang="en-US" sz="2800" b="1" dirty="0"/>
              <a:t>7</a:t>
            </a:r>
            <a:endParaRPr lang="en-IN" sz="2800" b="1" dirty="0"/>
          </a:p>
        </p:txBody>
      </p:sp>
      <p:sp>
        <p:nvSpPr>
          <p:cNvPr id="31" name="Rectangle 30"/>
          <p:cNvSpPr/>
          <p:nvPr/>
        </p:nvSpPr>
        <p:spPr>
          <a:xfrm>
            <a:off x="721836" y="3304646"/>
            <a:ext cx="367408" cy="523220"/>
          </a:xfrm>
          <a:prstGeom prst="rect">
            <a:avLst/>
          </a:prstGeom>
          <a:effectLst>
            <a:glow rad="139700">
              <a:schemeClr val="accent1">
                <a:satMod val="175000"/>
                <a:alpha val="40000"/>
              </a:schemeClr>
            </a:glow>
            <a:softEdge rad="12700"/>
          </a:effectLst>
          <a:scene3d>
            <a:camera prst="orthographicFront"/>
            <a:lightRig rig="threePt" dir="t"/>
          </a:scene3d>
          <a:sp3d>
            <a:bevelT/>
          </a:sp3d>
        </p:spPr>
        <p:txBody>
          <a:bodyPr wrap="none">
            <a:spAutoFit/>
          </a:bodyPr>
          <a:lstStyle/>
          <a:p>
            <a:r>
              <a:rPr lang="en-US" sz="2800" b="1" dirty="0" smtClean="0"/>
              <a:t>8</a:t>
            </a:r>
            <a:endParaRPr lang="en-IN" sz="2800" b="1" dirty="0"/>
          </a:p>
        </p:txBody>
      </p:sp>
      <p:sp>
        <p:nvSpPr>
          <p:cNvPr id="32" name="Rectangle 31"/>
          <p:cNvSpPr/>
          <p:nvPr/>
        </p:nvSpPr>
        <p:spPr>
          <a:xfrm>
            <a:off x="740221" y="5224790"/>
            <a:ext cx="367408" cy="523220"/>
          </a:xfrm>
          <a:prstGeom prst="rect">
            <a:avLst/>
          </a:prstGeom>
          <a:effectLst>
            <a:glow rad="139700">
              <a:schemeClr val="accent1">
                <a:satMod val="175000"/>
                <a:alpha val="40000"/>
              </a:schemeClr>
            </a:glow>
            <a:softEdge rad="12700"/>
          </a:effectLst>
          <a:scene3d>
            <a:camera prst="orthographicFront"/>
            <a:lightRig rig="threePt" dir="t"/>
          </a:scene3d>
          <a:sp3d>
            <a:bevelT/>
          </a:sp3d>
        </p:spPr>
        <p:txBody>
          <a:bodyPr wrap="none">
            <a:spAutoFit/>
          </a:bodyPr>
          <a:lstStyle/>
          <a:p>
            <a:r>
              <a:rPr lang="en-US" sz="2800" b="1" dirty="0" smtClean="0"/>
              <a:t>9</a:t>
            </a:r>
            <a:endParaRPr lang="en-IN" sz="2800" b="1" dirty="0"/>
          </a:p>
        </p:txBody>
      </p:sp>
      <p:sp>
        <p:nvSpPr>
          <p:cNvPr id="33" name="Rectangle 32"/>
          <p:cNvSpPr/>
          <p:nvPr/>
        </p:nvSpPr>
        <p:spPr>
          <a:xfrm>
            <a:off x="5017021" y="3493938"/>
            <a:ext cx="550151" cy="523220"/>
          </a:xfrm>
          <a:prstGeom prst="rect">
            <a:avLst/>
          </a:prstGeom>
          <a:effectLst>
            <a:glow rad="139700">
              <a:schemeClr val="accent1">
                <a:satMod val="175000"/>
                <a:alpha val="40000"/>
              </a:schemeClr>
            </a:glow>
            <a:softEdge rad="12700"/>
          </a:effectLst>
          <a:scene3d>
            <a:camera prst="orthographicFront"/>
            <a:lightRig rig="threePt" dir="t"/>
          </a:scene3d>
          <a:sp3d>
            <a:bevelT/>
          </a:sp3d>
        </p:spPr>
        <p:txBody>
          <a:bodyPr wrap="none">
            <a:spAutoFit/>
          </a:bodyPr>
          <a:lstStyle/>
          <a:p>
            <a:r>
              <a:rPr lang="en-US" sz="2800" b="1" dirty="0" smtClean="0"/>
              <a:t>11</a:t>
            </a:r>
            <a:endParaRPr lang="en-IN" sz="2800" b="1" dirty="0"/>
          </a:p>
        </p:txBody>
      </p:sp>
      <p:sp>
        <p:nvSpPr>
          <p:cNvPr id="34" name="Rectangle 33"/>
          <p:cNvSpPr/>
          <p:nvPr/>
        </p:nvSpPr>
        <p:spPr>
          <a:xfrm>
            <a:off x="4973199" y="1531848"/>
            <a:ext cx="550151" cy="523220"/>
          </a:xfrm>
          <a:prstGeom prst="rect">
            <a:avLst/>
          </a:prstGeom>
          <a:effectLst>
            <a:glow rad="139700">
              <a:schemeClr val="accent1">
                <a:satMod val="175000"/>
                <a:alpha val="40000"/>
              </a:schemeClr>
            </a:glow>
            <a:softEdge rad="12700"/>
          </a:effectLst>
          <a:scene3d>
            <a:camera prst="orthographicFront"/>
            <a:lightRig rig="threePt" dir="t"/>
          </a:scene3d>
          <a:sp3d>
            <a:bevelT/>
          </a:sp3d>
        </p:spPr>
        <p:txBody>
          <a:bodyPr wrap="none">
            <a:spAutoFit/>
          </a:bodyPr>
          <a:lstStyle/>
          <a:p>
            <a:r>
              <a:rPr lang="en-US" sz="2800" b="1" dirty="0" smtClean="0"/>
              <a:t>10</a:t>
            </a:r>
            <a:endParaRPr lang="en-IN" sz="2800" b="1" dirty="0"/>
          </a:p>
        </p:txBody>
      </p:sp>
      <p:sp>
        <p:nvSpPr>
          <p:cNvPr id="6" name="Rectangle 5"/>
          <p:cNvSpPr/>
          <p:nvPr/>
        </p:nvSpPr>
        <p:spPr>
          <a:xfrm>
            <a:off x="445020" y="261027"/>
            <a:ext cx="8113001" cy="400110"/>
          </a:xfrm>
          <a:prstGeom prst="rect">
            <a:avLst/>
          </a:prstGeom>
        </p:spPr>
        <p:txBody>
          <a:bodyPr wrap="square">
            <a:spAutoFit/>
          </a:bodyPr>
          <a:lstStyle/>
          <a:p>
            <a:pPr algn="ctr"/>
            <a:r>
              <a:rPr lang="en-US" u="sng" dirty="0">
                <a:latin typeface="Algerian" panose="04020705040A02060702" pitchFamily="82" charset="0"/>
              </a:rPr>
              <a:t>Point no. </a:t>
            </a:r>
            <a:r>
              <a:rPr lang="en-US" u="sng" dirty="0" smtClean="0">
                <a:latin typeface="Algerian" panose="04020705040A02060702" pitchFamily="82" charset="0"/>
              </a:rPr>
              <a:t>6B </a:t>
            </a:r>
            <a:r>
              <a:rPr lang="en-US" u="sng" dirty="0">
                <a:latin typeface="Algerian" panose="04020705040A02060702" pitchFamily="82" charset="0"/>
              </a:rPr>
              <a:t>Costing steps to be followed for doing Cost Audit</a:t>
            </a:r>
            <a:r>
              <a:rPr lang="en-US" sz="2000" u="sng" dirty="0">
                <a:latin typeface="Algerian" panose="04020705040A02060702" pitchFamily="82" charset="0"/>
              </a:rPr>
              <a:t>.</a:t>
            </a:r>
          </a:p>
        </p:txBody>
      </p:sp>
    </p:spTree>
    <p:extLst>
      <p:ext uri="{BB962C8B-B14F-4D97-AF65-F5344CB8AC3E}">
        <p14:creationId xmlns:p14="http://schemas.microsoft.com/office/powerpoint/2010/main" xmlns="" val="26526964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xmlns="" val="219556289"/>
              </p:ext>
            </p:extLst>
          </p:nvPr>
        </p:nvGraphicFramePr>
        <p:xfrm>
          <a:off x="381000" y="1447800"/>
          <a:ext cx="8382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609600" y="228600"/>
            <a:ext cx="8001000" cy="400110"/>
          </a:xfrm>
          <a:prstGeom prst="rect">
            <a:avLst/>
          </a:prstGeom>
          <a:noFill/>
        </p:spPr>
        <p:txBody>
          <a:bodyPr wrap="square" rtlCol="0">
            <a:spAutoFit/>
          </a:bodyPr>
          <a:lstStyle/>
          <a:p>
            <a:pPr algn="ctr"/>
            <a:r>
              <a:rPr lang="en-US" sz="2000" u="sng" dirty="0">
                <a:latin typeface="Algerian" panose="04020705040A02060702" pitchFamily="82" charset="0"/>
              </a:rPr>
              <a:t>Point no. </a:t>
            </a:r>
            <a:r>
              <a:rPr lang="en-US" sz="2000" u="sng" dirty="0" smtClean="0">
                <a:latin typeface="Algerian" panose="04020705040A02060702" pitchFamily="82" charset="0"/>
              </a:rPr>
              <a:t>7 Stages </a:t>
            </a:r>
            <a:r>
              <a:rPr lang="en-US" sz="2000" u="sng" dirty="0">
                <a:latin typeface="Algerian" panose="04020705040A02060702" pitchFamily="82" charset="0"/>
              </a:rPr>
              <a:t>in Costing</a:t>
            </a:r>
            <a:endParaRPr lang="en-IN" sz="2000" u="sng" dirty="0">
              <a:latin typeface="Algerian" panose="04020705040A02060702" pitchFamily="82" charset="0"/>
            </a:endParaRPr>
          </a:p>
        </p:txBody>
      </p:sp>
    </p:spTree>
    <p:extLst>
      <p:ext uri="{BB962C8B-B14F-4D97-AF65-F5344CB8AC3E}">
        <p14:creationId xmlns:p14="http://schemas.microsoft.com/office/powerpoint/2010/main" xmlns="" val="31987494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8382000" cy="1785104"/>
          </a:xfrm>
          <a:prstGeom prst="rect">
            <a:avLst/>
          </a:prstGeom>
          <a:noFill/>
        </p:spPr>
        <p:txBody>
          <a:bodyPr wrap="square" rtlCol="0">
            <a:spAutoFit/>
          </a:bodyPr>
          <a:lstStyle/>
          <a:p>
            <a:endParaRPr lang="en-US" b="1" dirty="0" smtClean="0"/>
          </a:p>
          <a:p>
            <a:pPr algn="ctr"/>
            <a:r>
              <a:rPr lang="en-US" sz="2000" u="sng" dirty="0">
                <a:latin typeface="Algerian" panose="04020705040A02060702" pitchFamily="82" charset="0"/>
              </a:rPr>
              <a:t>Point No. </a:t>
            </a:r>
            <a:r>
              <a:rPr lang="en-US" sz="2000" u="sng" dirty="0" smtClean="0">
                <a:latin typeface="Algerian" panose="04020705040A02060702" pitchFamily="82" charset="0"/>
              </a:rPr>
              <a:t>8 </a:t>
            </a:r>
            <a:r>
              <a:rPr lang="en-US" sz="2000" u="sng" dirty="0">
                <a:latin typeface="Algerian" panose="04020705040A02060702" pitchFamily="82" charset="0"/>
              </a:rPr>
              <a:t>: Inventory Valuation</a:t>
            </a:r>
          </a:p>
          <a:p>
            <a:endParaRPr lang="en-US" dirty="0"/>
          </a:p>
          <a:p>
            <a:endParaRPr lang="en-US" dirty="0" smtClean="0"/>
          </a:p>
          <a:p>
            <a:endParaRPr lang="en-US" dirty="0" smtClean="0"/>
          </a:p>
          <a:p>
            <a:r>
              <a:rPr lang="en-US" dirty="0" smtClean="0"/>
              <a:t> </a:t>
            </a:r>
            <a:endParaRPr lang="en-IN" dirty="0"/>
          </a:p>
        </p:txBody>
      </p:sp>
      <p:grpSp>
        <p:nvGrpSpPr>
          <p:cNvPr id="29" name="Group 28"/>
          <p:cNvGrpSpPr/>
          <p:nvPr/>
        </p:nvGrpSpPr>
        <p:grpSpPr>
          <a:xfrm>
            <a:off x="748340" y="1143000"/>
            <a:ext cx="7239000" cy="2971800"/>
            <a:chOff x="748340" y="1143000"/>
            <a:chExt cx="7239000" cy="2971800"/>
          </a:xfrm>
        </p:grpSpPr>
        <p:cxnSp>
          <p:nvCxnSpPr>
            <p:cNvPr id="8" name="Straight Connector 7"/>
            <p:cNvCxnSpPr/>
            <p:nvPr/>
          </p:nvCxnSpPr>
          <p:spPr>
            <a:xfrm>
              <a:off x="2119940" y="2438400"/>
              <a:ext cx="0" cy="1676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748340" y="1143000"/>
              <a:ext cx="7239000" cy="2971800"/>
              <a:chOff x="748340" y="1143000"/>
              <a:chExt cx="7239000" cy="2971800"/>
            </a:xfrm>
          </p:grpSpPr>
          <p:grpSp>
            <p:nvGrpSpPr>
              <p:cNvPr id="6" name="Group 5"/>
              <p:cNvGrpSpPr/>
              <p:nvPr/>
            </p:nvGrpSpPr>
            <p:grpSpPr>
              <a:xfrm>
                <a:off x="748340" y="1143000"/>
                <a:ext cx="7239000" cy="1295400"/>
                <a:chOff x="762000" y="1143000"/>
                <a:chExt cx="7239000" cy="1295400"/>
              </a:xfrm>
            </p:grpSpPr>
            <p:sp>
              <p:nvSpPr>
                <p:cNvPr id="4" name="Rounded Rectangle 3"/>
                <p:cNvSpPr/>
                <p:nvPr/>
              </p:nvSpPr>
              <p:spPr>
                <a:xfrm>
                  <a:off x="762000" y="1143000"/>
                  <a:ext cx="7239000" cy="1295400"/>
                </a:xfrm>
                <a:prstGeom prst="roundRect">
                  <a:avLst/>
                </a:prstGeom>
                <a:solidFill>
                  <a:schemeClr val="accent5">
                    <a:lumMod val="75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ounded Rectangle 4"/>
                <p:cNvSpPr/>
                <p:nvPr/>
              </p:nvSpPr>
              <p:spPr>
                <a:xfrm>
                  <a:off x="914400" y="1238250"/>
                  <a:ext cx="6934200" cy="1123950"/>
                </a:xfrm>
                <a:prstGeom prst="roundRect">
                  <a:avLst/>
                </a:prstGeom>
                <a:solidFill>
                  <a:schemeClr val="bg1">
                    <a:lumMod val="95000"/>
                  </a:schemeClr>
                </a:solidFill>
                <a:ln>
                  <a:noFill/>
                </a:ln>
                <a:effectLst>
                  <a:softEdge rad="31750"/>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9" name="Straight Connector 8"/>
              <p:cNvCxnSpPr/>
              <p:nvPr/>
            </p:nvCxnSpPr>
            <p:spPr>
              <a:xfrm>
                <a:off x="6746369" y="2438400"/>
                <a:ext cx="0" cy="1676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6" name="Group 15"/>
          <p:cNvGrpSpPr/>
          <p:nvPr/>
        </p:nvGrpSpPr>
        <p:grpSpPr>
          <a:xfrm>
            <a:off x="707571" y="4114800"/>
            <a:ext cx="2950029" cy="1981200"/>
            <a:chOff x="783771" y="4114800"/>
            <a:chExt cx="2819400" cy="1447800"/>
          </a:xfrm>
          <a:gradFill>
            <a:gsLst>
              <a:gs pos="72000">
                <a:schemeClr val="bg1"/>
              </a:gs>
              <a:gs pos="100000">
                <a:schemeClr val="accent6">
                  <a:lumMod val="40000"/>
                  <a:lumOff val="60000"/>
                </a:schemeClr>
              </a:gs>
            </a:gsLst>
            <a:path path="rect">
              <a:fillToRect l="50000" t="50000" r="50000" b="50000"/>
            </a:path>
          </a:gradFill>
          <a:effectLst>
            <a:outerShdw blurRad="50800" dist="38100" algn="l" rotWithShape="0">
              <a:prstClr val="black">
                <a:alpha val="40000"/>
              </a:prstClr>
            </a:outerShdw>
          </a:effectLst>
        </p:grpSpPr>
        <p:sp>
          <p:nvSpPr>
            <p:cNvPr id="14" name="Rounded Rectangle 13"/>
            <p:cNvSpPr/>
            <p:nvPr/>
          </p:nvSpPr>
          <p:spPr>
            <a:xfrm>
              <a:off x="783771" y="4114800"/>
              <a:ext cx="2819400" cy="1447800"/>
            </a:xfrm>
            <a:prstGeom prst="roundRect">
              <a:avLst/>
            </a:prstGeom>
            <a:grp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Flowchart: Connector 14"/>
            <p:cNvSpPr/>
            <p:nvPr/>
          </p:nvSpPr>
          <p:spPr>
            <a:xfrm>
              <a:off x="2057400" y="4114800"/>
              <a:ext cx="152400" cy="152400"/>
            </a:xfrm>
            <a:prstGeom prst="flowChartConnector">
              <a:avLst/>
            </a:prstGeom>
            <a:solidFill>
              <a:schemeClr val="bg1">
                <a:lumMod val="8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0" name="Rectangle 19"/>
          <p:cNvSpPr/>
          <p:nvPr/>
        </p:nvSpPr>
        <p:spPr>
          <a:xfrm>
            <a:off x="1295400" y="1290429"/>
            <a:ext cx="6248400" cy="1015663"/>
          </a:xfrm>
          <a:prstGeom prst="rect">
            <a:avLst/>
          </a:prstGeom>
        </p:spPr>
        <p:txBody>
          <a:bodyPr wrap="square">
            <a:spAutoFit/>
          </a:bodyPr>
          <a:lstStyle/>
          <a:p>
            <a:r>
              <a:rPr lang="en-US" sz="1200" dirty="0"/>
              <a:t>Inventory valuation is a crucial aspect of cost accounting, as it directly impacts a company's financial statements and profitability. The valuation of inventory is essential for determining the cost of goods sold (COGS) and the value of ending inventory on the balance sheet. Various methods are used in cost accounting to value inventory, and the choice of method can significantly affect reported profits. Here are some common inventory valuation methods:</a:t>
            </a:r>
          </a:p>
        </p:txBody>
      </p:sp>
      <p:sp>
        <p:nvSpPr>
          <p:cNvPr id="21" name="Rectangle 20"/>
          <p:cNvSpPr/>
          <p:nvPr/>
        </p:nvSpPr>
        <p:spPr>
          <a:xfrm>
            <a:off x="936672" y="4267200"/>
            <a:ext cx="2256452" cy="323165"/>
          </a:xfrm>
          <a:prstGeom prst="rect">
            <a:avLst/>
          </a:prstGeom>
        </p:spPr>
        <p:txBody>
          <a:bodyPr wrap="none">
            <a:spAutoFit/>
          </a:bodyPr>
          <a:lstStyle/>
          <a:p>
            <a:r>
              <a:rPr lang="en-US" sz="1500" b="1" dirty="0"/>
              <a:t>1.First-In, First-Out (FIFO):</a:t>
            </a:r>
            <a:endParaRPr lang="en-US" sz="1500" dirty="0"/>
          </a:p>
        </p:txBody>
      </p:sp>
      <p:sp>
        <p:nvSpPr>
          <p:cNvPr id="22" name="Rectangle 21"/>
          <p:cNvSpPr/>
          <p:nvPr/>
        </p:nvSpPr>
        <p:spPr>
          <a:xfrm>
            <a:off x="762000" y="4579479"/>
            <a:ext cx="2895600" cy="1200329"/>
          </a:xfrm>
          <a:prstGeom prst="rect">
            <a:avLst/>
          </a:prstGeom>
        </p:spPr>
        <p:txBody>
          <a:bodyPr wrap="square">
            <a:spAutoFit/>
          </a:bodyPr>
          <a:lstStyle/>
          <a:p>
            <a:r>
              <a:rPr lang="en-US" sz="1200" dirty="0"/>
              <a:t>FIFO assumes that the first items added to inventory are the first ones sold. In other words, the cost of the oldest inventory is assigned to units sold first. The remaining inventory on hand is valued at the cost of the most recently acquired items.</a:t>
            </a:r>
          </a:p>
        </p:txBody>
      </p:sp>
      <p:grpSp>
        <p:nvGrpSpPr>
          <p:cNvPr id="23" name="Group 22"/>
          <p:cNvGrpSpPr/>
          <p:nvPr/>
        </p:nvGrpSpPr>
        <p:grpSpPr>
          <a:xfrm>
            <a:off x="5334000" y="4114800"/>
            <a:ext cx="2950029" cy="1981200"/>
            <a:chOff x="783771" y="4114800"/>
            <a:chExt cx="2819400" cy="1447800"/>
          </a:xfrm>
          <a:gradFill>
            <a:gsLst>
              <a:gs pos="72000">
                <a:schemeClr val="bg1"/>
              </a:gs>
              <a:gs pos="100000">
                <a:schemeClr val="accent2">
                  <a:lumMod val="60000"/>
                  <a:lumOff val="40000"/>
                </a:schemeClr>
              </a:gs>
            </a:gsLst>
            <a:path path="rect">
              <a:fillToRect l="50000" t="50000" r="50000" b="50000"/>
            </a:path>
          </a:gradFill>
          <a:effectLst>
            <a:outerShdw blurRad="50800" dist="38100" algn="l" rotWithShape="0">
              <a:prstClr val="black">
                <a:alpha val="40000"/>
              </a:prstClr>
            </a:outerShdw>
          </a:effectLst>
        </p:grpSpPr>
        <p:sp>
          <p:nvSpPr>
            <p:cNvPr id="24" name="Rounded Rectangle 23"/>
            <p:cNvSpPr/>
            <p:nvPr/>
          </p:nvSpPr>
          <p:spPr>
            <a:xfrm>
              <a:off x="783771" y="4114800"/>
              <a:ext cx="2819400" cy="1447800"/>
            </a:xfrm>
            <a:prstGeom prst="roundRect">
              <a:avLst/>
            </a:prstGeom>
            <a:grp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Flowchart: Connector 24"/>
            <p:cNvSpPr/>
            <p:nvPr/>
          </p:nvSpPr>
          <p:spPr>
            <a:xfrm>
              <a:off x="2057400" y="4114800"/>
              <a:ext cx="152400" cy="152400"/>
            </a:xfrm>
            <a:prstGeom prst="flowChartConnector">
              <a:avLst/>
            </a:prstGeom>
            <a:solidFill>
              <a:schemeClr val="bg1">
                <a:lumMod val="75000"/>
              </a:schemeClr>
            </a:solidFill>
            <a:ln>
              <a:solidFill>
                <a:schemeClr val="bg1">
                  <a:lumMod val="8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6" name="Rectangle 25"/>
          <p:cNvSpPr/>
          <p:nvPr/>
        </p:nvSpPr>
        <p:spPr>
          <a:xfrm>
            <a:off x="5334000" y="4267200"/>
            <a:ext cx="2950029" cy="1661993"/>
          </a:xfrm>
          <a:prstGeom prst="rect">
            <a:avLst/>
          </a:prstGeom>
        </p:spPr>
        <p:txBody>
          <a:bodyPr wrap="square">
            <a:spAutoFit/>
          </a:bodyPr>
          <a:lstStyle/>
          <a:p>
            <a:r>
              <a:rPr lang="en-US" b="1" dirty="0"/>
              <a:t> </a:t>
            </a:r>
            <a:r>
              <a:rPr lang="en-US" sz="1500" b="1" dirty="0" smtClean="0"/>
              <a:t>2.Weighted Average Cost:</a:t>
            </a:r>
          </a:p>
          <a:p>
            <a:r>
              <a:rPr lang="en-US" sz="1200" dirty="0" smtClean="0"/>
              <a:t>The</a:t>
            </a:r>
            <a:r>
              <a:rPr lang="en-US" dirty="0" smtClean="0"/>
              <a:t> </a:t>
            </a:r>
            <a:r>
              <a:rPr lang="en-US" sz="1200" dirty="0" smtClean="0"/>
              <a:t>weighted average cost method calculates the average cost per unit based on the total cost of goods available for sale divided by the total units available for sale. This average cost is then applied to both units sold and ending inventory</a:t>
            </a:r>
            <a:r>
              <a:rPr lang="en-US" dirty="0" smtClean="0"/>
              <a:t>.</a:t>
            </a:r>
            <a:endParaRPr lang="en-US" dirty="0"/>
          </a:p>
        </p:txBody>
      </p:sp>
    </p:spTree>
    <p:extLst>
      <p:ext uri="{BB962C8B-B14F-4D97-AF65-F5344CB8AC3E}">
        <p14:creationId xmlns:p14="http://schemas.microsoft.com/office/powerpoint/2010/main" xmlns="" val="9328941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76200"/>
            <a:ext cx="8534400" cy="1261884"/>
          </a:xfrm>
          <a:prstGeom prst="rect">
            <a:avLst/>
          </a:prstGeom>
          <a:noFill/>
        </p:spPr>
        <p:txBody>
          <a:bodyPr wrap="square" rtlCol="0">
            <a:spAutoFit/>
          </a:bodyPr>
          <a:lstStyle/>
          <a:p>
            <a:endParaRPr lang="en-US" b="1" dirty="0" smtClean="0"/>
          </a:p>
          <a:p>
            <a:pPr algn="ctr"/>
            <a:r>
              <a:rPr lang="en-US" sz="2000" u="sng" dirty="0">
                <a:latin typeface="Algerian" panose="04020705040A02060702" pitchFamily="82" charset="0"/>
              </a:rPr>
              <a:t>Point No. </a:t>
            </a:r>
            <a:r>
              <a:rPr lang="en-US" sz="2000" u="sng" dirty="0" smtClean="0">
                <a:latin typeface="Algerian" panose="04020705040A02060702" pitchFamily="82" charset="0"/>
              </a:rPr>
              <a:t>9 </a:t>
            </a:r>
            <a:r>
              <a:rPr lang="en-US" sz="2000" u="sng" dirty="0">
                <a:latin typeface="Algerian" panose="04020705040A02060702" pitchFamily="82" charset="0"/>
              </a:rPr>
              <a:t>: Equation for quantity control of RM &amp;FG</a:t>
            </a:r>
          </a:p>
          <a:p>
            <a:pPr algn="ctr"/>
            <a:endParaRPr lang="en-US" sz="2000" u="sng" dirty="0">
              <a:latin typeface="Algerian" panose="04020705040A02060702" pitchFamily="82" charset="0"/>
            </a:endParaRPr>
          </a:p>
          <a:p>
            <a:endParaRPr lang="en-US" b="1" dirty="0" smtClean="0"/>
          </a:p>
        </p:txBody>
      </p:sp>
      <p:sp>
        <p:nvSpPr>
          <p:cNvPr id="4" name="Rectangle 3"/>
          <p:cNvSpPr/>
          <p:nvPr/>
        </p:nvSpPr>
        <p:spPr>
          <a:xfrm>
            <a:off x="538843" y="1066800"/>
            <a:ext cx="8115300" cy="923330"/>
          </a:xfrm>
          <a:prstGeom prst="rect">
            <a:avLst/>
          </a:prstGeom>
        </p:spPr>
        <p:txBody>
          <a:bodyPr wrap="square">
            <a:spAutoFit/>
          </a:bodyPr>
          <a:lstStyle/>
          <a:p>
            <a:r>
              <a:rPr lang="en-US" b="1" dirty="0"/>
              <a:t>In cost audit we insured that proper accounting  are maintained of material and finished goods.  For this we have to control using equation below:</a:t>
            </a:r>
          </a:p>
          <a:p>
            <a:endParaRPr lang="en-US" b="1" dirty="0"/>
          </a:p>
        </p:txBody>
      </p:sp>
      <p:sp>
        <p:nvSpPr>
          <p:cNvPr id="16" name="Hexagon 15"/>
          <p:cNvSpPr/>
          <p:nvPr/>
        </p:nvSpPr>
        <p:spPr>
          <a:xfrm>
            <a:off x="1143000" y="2209800"/>
            <a:ext cx="4038600" cy="2895600"/>
          </a:xfrm>
          <a:prstGeom prst="hexagon">
            <a:avLst>
              <a:gd name="adj" fmla="val 34775"/>
              <a:gd name="vf" fmla="val 115470"/>
            </a:avLst>
          </a:prstGeom>
          <a:solidFill>
            <a:schemeClr val="accent5">
              <a:lumMod val="50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Hexagon 16"/>
          <p:cNvSpPr/>
          <p:nvPr/>
        </p:nvSpPr>
        <p:spPr>
          <a:xfrm>
            <a:off x="1322700" y="2390400"/>
            <a:ext cx="3679200" cy="2534400"/>
          </a:xfrm>
          <a:prstGeom prst="hexagon">
            <a:avLst>
              <a:gd name="adj" fmla="val 34775"/>
              <a:gd name="vf" fmla="val 115470"/>
            </a:avLst>
          </a:prstGeom>
          <a:solidFill>
            <a:schemeClr val="accent5">
              <a:lumMod val="40000"/>
              <a:lumOff val="60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Hexagon 19"/>
          <p:cNvSpPr/>
          <p:nvPr/>
        </p:nvSpPr>
        <p:spPr>
          <a:xfrm>
            <a:off x="4267200" y="3733800"/>
            <a:ext cx="4038600" cy="2895600"/>
          </a:xfrm>
          <a:prstGeom prst="hexagon">
            <a:avLst>
              <a:gd name="adj" fmla="val 34775"/>
              <a:gd name="vf" fmla="val 115470"/>
            </a:avLst>
          </a:prstGeom>
          <a:solidFill>
            <a:schemeClr val="accent6">
              <a:lumMod val="50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Hexagon 20"/>
          <p:cNvSpPr/>
          <p:nvPr/>
        </p:nvSpPr>
        <p:spPr>
          <a:xfrm>
            <a:off x="4446900" y="3914400"/>
            <a:ext cx="3679200" cy="2534400"/>
          </a:xfrm>
          <a:prstGeom prst="hexagon">
            <a:avLst>
              <a:gd name="adj" fmla="val 34775"/>
              <a:gd name="vf" fmla="val 115470"/>
            </a:avLst>
          </a:prstGeom>
          <a:solidFill>
            <a:schemeClr val="accent6">
              <a:lumMod val="40000"/>
              <a:lumOff val="60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2059853" y="2890779"/>
            <a:ext cx="2366417" cy="369332"/>
          </a:xfrm>
          <a:prstGeom prst="rect">
            <a:avLst/>
          </a:prstGeom>
        </p:spPr>
        <p:txBody>
          <a:bodyPr wrap="none">
            <a:spAutoFit/>
          </a:bodyPr>
          <a:lstStyle/>
          <a:p>
            <a:r>
              <a:rPr lang="en-US" sz="1750" b="1" dirty="0"/>
              <a:t>For Raw Material(RM):</a:t>
            </a:r>
          </a:p>
        </p:txBody>
      </p:sp>
      <p:sp>
        <p:nvSpPr>
          <p:cNvPr id="24" name="Rectangle 23"/>
          <p:cNvSpPr/>
          <p:nvPr/>
        </p:nvSpPr>
        <p:spPr>
          <a:xfrm>
            <a:off x="1436914" y="3475715"/>
            <a:ext cx="3564986" cy="615553"/>
          </a:xfrm>
          <a:prstGeom prst="rect">
            <a:avLst/>
          </a:prstGeom>
        </p:spPr>
        <p:txBody>
          <a:bodyPr wrap="square">
            <a:spAutoFit/>
          </a:bodyPr>
          <a:lstStyle/>
          <a:p>
            <a:r>
              <a:rPr lang="en-US" sz="1700" b="1" dirty="0" smtClean="0"/>
              <a:t>   Op. Stock Of RM+ Purchase- </a:t>
            </a:r>
          </a:p>
          <a:p>
            <a:pPr algn="ctr"/>
            <a:r>
              <a:rPr lang="en-US" sz="1700" b="1" dirty="0" smtClean="0"/>
              <a:t>Cl. Stock of RM= </a:t>
            </a:r>
            <a:r>
              <a:rPr lang="en-US" sz="1700" b="1" dirty="0"/>
              <a:t>RM Consumption</a:t>
            </a:r>
          </a:p>
        </p:txBody>
      </p:sp>
      <p:sp>
        <p:nvSpPr>
          <p:cNvPr id="25" name="Rectangle 24"/>
          <p:cNvSpPr/>
          <p:nvPr/>
        </p:nvSpPr>
        <p:spPr>
          <a:xfrm>
            <a:off x="5116114" y="3978985"/>
            <a:ext cx="4572000" cy="646331"/>
          </a:xfrm>
          <a:prstGeom prst="rect">
            <a:avLst/>
          </a:prstGeom>
        </p:spPr>
        <p:txBody>
          <a:bodyPr>
            <a:spAutoFit/>
          </a:bodyPr>
          <a:lstStyle/>
          <a:p>
            <a:endParaRPr lang="en-US" b="1" dirty="0"/>
          </a:p>
          <a:p>
            <a:r>
              <a:rPr lang="en-US" b="1" dirty="0"/>
              <a:t>For Finished Goods(F.G):</a:t>
            </a:r>
          </a:p>
        </p:txBody>
      </p:sp>
      <p:sp>
        <p:nvSpPr>
          <p:cNvPr id="26" name="Rectangle 25"/>
          <p:cNvSpPr/>
          <p:nvPr/>
        </p:nvSpPr>
        <p:spPr>
          <a:xfrm>
            <a:off x="4800600" y="4870501"/>
            <a:ext cx="4572000" cy="830997"/>
          </a:xfrm>
          <a:prstGeom prst="rect">
            <a:avLst/>
          </a:prstGeom>
        </p:spPr>
        <p:txBody>
          <a:bodyPr wrap="square">
            <a:spAutoFit/>
          </a:bodyPr>
          <a:lstStyle/>
          <a:p>
            <a:r>
              <a:rPr lang="en-US" sz="1600" b="1" dirty="0"/>
              <a:t>Op stock Of F.G + Production </a:t>
            </a:r>
            <a:endParaRPr lang="en-US" sz="1600" b="1" dirty="0" smtClean="0"/>
          </a:p>
          <a:p>
            <a:r>
              <a:rPr lang="en-US" sz="1600" b="1" dirty="0" smtClean="0"/>
              <a:t>– Cl. </a:t>
            </a:r>
            <a:r>
              <a:rPr lang="en-US" sz="1600" b="1" dirty="0"/>
              <a:t>stock of F.G. – self </a:t>
            </a:r>
            <a:r>
              <a:rPr lang="en-US" sz="1600" b="1" dirty="0" smtClean="0"/>
              <a:t>Consumption</a:t>
            </a:r>
          </a:p>
          <a:p>
            <a:r>
              <a:rPr lang="en-US" sz="1600" b="1" dirty="0" smtClean="0"/>
              <a:t> </a:t>
            </a:r>
            <a:r>
              <a:rPr lang="en-US" sz="1600" b="1" dirty="0"/>
              <a:t>if </a:t>
            </a:r>
            <a:r>
              <a:rPr lang="en-US" sz="1600" b="1" dirty="0" smtClean="0"/>
              <a:t>any=Qty. </a:t>
            </a:r>
            <a:r>
              <a:rPr lang="en-US" sz="1600" b="1" dirty="0"/>
              <a:t>of </a:t>
            </a:r>
            <a:r>
              <a:rPr lang="en-US" sz="1600" b="1" dirty="0" smtClean="0"/>
              <a:t>Goods Sold</a:t>
            </a:r>
            <a:r>
              <a:rPr lang="en-US" sz="1600" b="1" dirty="0"/>
              <a:t>.</a:t>
            </a:r>
            <a:endParaRPr lang="en-IN" sz="1600" b="1" dirty="0"/>
          </a:p>
        </p:txBody>
      </p:sp>
    </p:spTree>
    <p:extLst>
      <p:ext uri="{BB962C8B-B14F-4D97-AF65-F5344CB8AC3E}">
        <p14:creationId xmlns:p14="http://schemas.microsoft.com/office/powerpoint/2010/main" xmlns="" val="10618060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ow Sugar Is Made from Sugarcane _ Amazing Sugar Factory Process_trimmed (online-video-cutter.com) (1)">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a:stretch>
            <a:fillRect/>
          </a:stretch>
        </p:blipFill>
        <p:spPr>
          <a:xfrm>
            <a:off x="703263" y="1825625"/>
            <a:ext cx="7735887" cy="4351338"/>
          </a:xfrm>
        </p:spPr>
      </p:pic>
      <p:sp>
        <p:nvSpPr>
          <p:cNvPr id="2" name="TextBox 1"/>
          <p:cNvSpPr txBox="1"/>
          <p:nvPr/>
        </p:nvSpPr>
        <p:spPr>
          <a:xfrm>
            <a:off x="152400" y="76200"/>
            <a:ext cx="8534400" cy="646331"/>
          </a:xfrm>
          <a:prstGeom prst="rect">
            <a:avLst/>
          </a:prstGeom>
          <a:noFill/>
        </p:spPr>
        <p:txBody>
          <a:bodyPr wrap="square" rtlCol="0">
            <a:spAutoFit/>
          </a:bodyPr>
          <a:lstStyle/>
          <a:p>
            <a:endParaRPr lang="en-US" b="1" dirty="0" smtClean="0"/>
          </a:p>
          <a:p>
            <a:r>
              <a:rPr lang="en-US" dirty="0" smtClean="0"/>
              <a:t> </a:t>
            </a:r>
          </a:p>
        </p:txBody>
      </p:sp>
      <p:sp>
        <p:nvSpPr>
          <p:cNvPr id="4" name="Title 3"/>
          <p:cNvSpPr>
            <a:spLocks noGrp="1"/>
          </p:cNvSpPr>
          <p:nvPr>
            <p:ph type="title"/>
          </p:nvPr>
        </p:nvSpPr>
        <p:spPr/>
        <p:txBody>
          <a:bodyPr>
            <a:normAutofit/>
          </a:bodyPr>
          <a:lstStyle/>
          <a:p>
            <a:r>
              <a:rPr lang="en-US" sz="2000" u="sng" dirty="0">
                <a:latin typeface="Algerian" panose="04020705040A02060702" pitchFamily="82" charset="0"/>
                <a:ea typeface="+mn-ea"/>
                <a:cs typeface="+mn-cs"/>
              </a:rPr>
              <a:t>Point No. 10: </a:t>
            </a:r>
            <a:r>
              <a:rPr lang="en-IN" sz="2000" u="sng" dirty="0">
                <a:latin typeface="Algerian" panose="04020705040A02060702" pitchFamily="82" charset="0"/>
                <a:ea typeface="+mn-ea"/>
                <a:cs typeface="+mn-cs"/>
              </a:rPr>
              <a:t>Molasses &amp; Bagasse's valuation in sugar industry</a:t>
            </a:r>
            <a:br>
              <a:rPr lang="en-IN" sz="2000" u="sng" dirty="0">
                <a:latin typeface="Algerian" panose="04020705040A02060702" pitchFamily="82" charset="0"/>
                <a:ea typeface="+mn-ea"/>
                <a:cs typeface="+mn-cs"/>
              </a:rPr>
            </a:br>
            <a:endParaRPr lang="en-IN" sz="2000" u="sng" dirty="0">
              <a:latin typeface="Algerian" panose="04020705040A02060702" pitchFamily="82" charset="0"/>
              <a:ea typeface="+mn-ea"/>
              <a:cs typeface="+mn-cs"/>
            </a:endParaRPr>
          </a:p>
        </p:txBody>
      </p:sp>
    </p:spTree>
    <p:extLst>
      <p:ext uri="{BB962C8B-B14F-4D97-AF65-F5344CB8AC3E}">
        <p14:creationId xmlns:p14="http://schemas.microsoft.com/office/powerpoint/2010/main" xmlns="" val="40680268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76200"/>
            <a:ext cx="8534400" cy="1200329"/>
          </a:xfrm>
          <a:prstGeom prst="rect">
            <a:avLst/>
          </a:prstGeom>
          <a:noFill/>
        </p:spPr>
        <p:txBody>
          <a:bodyPr wrap="square" rtlCol="0">
            <a:spAutoFit/>
          </a:bodyPr>
          <a:lstStyle/>
          <a:p>
            <a:endParaRPr lang="en-US" b="1" dirty="0" smtClean="0"/>
          </a:p>
          <a:p>
            <a:pPr defTabSz="685800">
              <a:lnSpc>
                <a:spcPct val="90000"/>
              </a:lnSpc>
              <a:spcBef>
                <a:spcPct val="0"/>
              </a:spcBef>
            </a:pPr>
            <a:r>
              <a:rPr lang="en-US" sz="2000" u="sng" dirty="0">
                <a:latin typeface="Algerian" panose="04020705040A02060702" pitchFamily="82" charset="0"/>
              </a:rPr>
              <a:t>Point No. 10: </a:t>
            </a:r>
            <a:r>
              <a:rPr lang="en-IN" sz="2000" u="sng" dirty="0">
                <a:latin typeface="Algerian" panose="04020705040A02060702" pitchFamily="82" charset="0"/>
              </a:rPr>
              <a:t>Molasses &amp; Bagasse's valuation in sugar industry</a:t>
            </a:r>
          </a:p>
          <a:p>
            <a:r>
              <a:rPr lang="en-US" dirty="0" smtClean="0"/>
              <a:t> </a:t>
            </a:r>
          </a:p>
        </p:txBody>
      </p:sp>
      <p:sp>
        <p:nvSpPr>
          <p:cNvPr id="6" name="Round Diagonal Corner Rectangle 5"/>
          <p:cNvSpPr/>
          <p:nvPr/>
        </p:nvSpPr>
        <p:spPr>
          <a:xfrm>
            <a:off x="3243943" y="999530"/>
            <a:ext cx="5410200" cy="2209800"/>
          </a:xfrm>
          <a:prstGeom prst="round2DiagRect">
            <a:avLst/>
          </a:prstGeom>
          <a:gradFill flip="none" rotWithShape="1">
            <a:gsLst>
              <a:gs pos="59000">
                <a:schemeClr val="bg1">
                  <a:lumMod val="95000"/>
                </a:schemeClr>
              </a:gs>
              <a:gs pos="0">
                <a:schemeClr val="bg1"/>
              </a:gs>
              <a:gs pos="100000">
                <a:schemeClr val="accent4">
                  <a:lumMod val="40000"/>
                  <a:lumOff val="60000"/>
                </a:schemeClr>
              </a:gs>
            </a:gsLst>
            <a:path path="rect">
              <a:fillToRect l="50000" t="50000" r="50000" b="50000"/>
            </a:path>
            <a:tileRect/>
          </a:gradFill>
          <a:ln w="6350">
            <a:solidFill>
              <a:schemeClr val="tx1"/>
            </a:solidFill>
          </a:ln>
          <a:effectLst>
            <a:outerShdw blurRad="50800" dist="38100" dir="18900000" algn="bl" rotWithShape="0">
              <a:prstClr val="black">
                <a:alpha val="40000"/>
              </a:prstClr>
            </a:outerShdw>
            <a:softEdge rad="3175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 Diagonal Corner Rectangle 6"/>
          <p:cNvSpPr/>
          <p:nvPr/>
        </p:nvSpPr>
        <p:spPr>
          <a:xfrm>
            <a:off x="838200" y="3962400"/>
            <a:ext cx="5410200" cy="2209800"/>
          </a:xfrm>
          <a:prstGeom prst="round2DiagRect">
            <a:avLst/>
          </a:prstGeom>
          <a:gradFill flip="none" rotWithShape="1">
            <a:gsLst>
              <a:gs pos="59000">
                <a:schemeClr val="accent3">
                  <a:lumMod val="20000"/>
                  <a:lumOff val="80000"/>
                </a:schemeClr>
              </a:gs>
              <a:gs pos="0">
                <a:schemeClr val="bg1"/>
              </a:gs>
              <a:gs pos="100000">
                <a:schemeClr val="accent6">
                  <a:lumMod val="40000"/>
                  <a:lumOff val="60000"/>
                </a:schemeClr>
              </a:gs>
            </a:gsLst>
            <a:path path="rect">
              <a:fillToRect l="50000" t="50000" r="50000" b="50000"/>
            </a:path>
            <a:tileRect/>
          </a:gradFill>
          <a:ln w="6350">
            <a:solidFill>
              <a:schemeClr val="tx1"/>
            </a:solidFill>
          </a:ln>
          <a:effectLst>
            <a:outerShdw blurRad="50800" dist="38100" dir="18900000" algn="bl" rotWithShape="0">
              <a:prstClr val="black">
                <a:alpha val="40000"/>
              </a:prstClr>
            </a:outerShdw>
            <a:softEdge rad="3175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3543300" y="1486487"/>
            <a:ext cx="4735286" cy="1292662"/>
          </a:xfrm>
          <a:prstGeom prst="rect">
            <a:avLst/>
          </a:prstGeom>
        </p:spPr>
        <p:txBody>
          <a:bodyPr wrap="square">
            <a:spAutoFit/>
          </a:bodyPr>
          <a:lstStyle/>
          <a:p>
            <a:r>
              <a:rPr lang="en-US" sz="1300" dirty="0" smtClean="0"/>
              <a:t>Bagasse is </a:t>
            </a:r>
            <a:r>
              <a:rPr lang="en-US" sz="1300" dirty="0"/>
              <a:t>the fibrous residue remaining after sugarcane are crushed to extract their juice. It is primarily used as a biofuel in cogeneration plants to produce electricity and heat for the sugar manufacturing process.</a:t>
            </a:r>
          </a:p>
          <a:p>
            <a:r>
              <a:rPr lang="en-US" sz="1300" b="1" dirty="0"/>
              <a:t>Closing Stock+ Sales </a:t>
            </a:r>
            <a:r>
              <a:rPr lang="en-US" sz="1300" b="1" dirty="0" smtClean="0"/>
              <a:t>Relisation </a:t>
            </a:r>
            <a:r>
              <a:rPr lang="en-US" sz="1300" b="1" dirty="0"/>
              <a:t>– Opening Stock= Production Cost</a:t>
            </a:r>
          </a:p>
          <a:p>
            <a:r>
              <a:rPr lang="en-US" sz="1300" dirty="0"/>
              <a:t>First </a:t>
            </a:r>
            <a:r>
              <a:rPr lang="en-US" sz="1300" dirty="0" err="1"/>
              <a:t>Quanties</a:t>
            </a:r>
            <a:r>
              <a:rPr lang="en-US" sz="1300" dirty="0"/>
              <a:t> equation is made then it is applied for valuation also.</a:t>
            </a:r>
          </a:p>
        </p:txBody>
      </p:sp>
      <p:sp>
        <p:nvSpPr>
          <p:cNvPr id="9" name="Rectangle 8"/>
          <p:cNvSpPr/>
          <p:nvPr/>
        </p:nvSpPr>
        <p:spPr>
          <a:xfrm>
            <a:off x="3565071" y="1010416"/>
            <a:ext cx="998222" cy="369332"/>
          </a:xfrm>
          <a:prstGeom prst="rect">
            <a:avLst/>
          </a:prstGeom>
        </p:spPr>
        <p:txBody>
          <a:bodyPr wrap="none">
            <a:spAutoFit/>
          </a:bodyPr>
          <a:lstStyle/>
          <a:p>
            <a:r>
              <a:rPr lang="en-US" b="1" u="sng" dirty="0"/>
              <a:t>Bagasse </a:t>
            </a:r>
            <a:endParaRPr lang="en-IN" b="1" u="sng" dirty="0"/>
          </a:p>
        </p:txBody>
      </p:sp>
      <p:sp>
        <p:nvSpPr>
          <p:cNvPr id="11" name="Rectangle 10"/>
          <p:cNvSpPr/>
          <p:nvPr/>
        </p:nvSpPr>
        <p:spPr>
          <a:xfrm>
            <a:off x="1066800" y="4009854"/>
            <a:ext cx="1122423" cy="369332"/>
          </a:xfrm>
          <a:prstGeom prst="rect">
            <a:avLst/>
          </a:prstGeom>
        </p:spPr>
        <p:txBody>
          <a:bodyPr wrap="none">
            <a:spAutoFit/>
          </a:bodyPr>
          <a:lstStyle/>
          <a:p>
            <a:r>
              <a:rPr lang="en-US" b="1" u="sng" dirty="0"/>
              <a:t>Molasses </a:t>
            </a:r>
            <a:endParaRPr lang="en-IN" b="1" u="sng" dirty="0"/>
          </a:p>
        </p:txBody>
      </p:sp>
      <p:sp>
        <p:nvSpPr>
          <p:cNvPr id="12" name="Rectangle 11"/>
          <p:cNvSpPr/>
          <p:nvPr/>
        </p:nvSpPr>
        <p:spPr>
          <a:xfrm>
            <a:off x="887186" y="4379186"/>
            <a:ext cx="5285014" cy="1615827"/>
          </a:xfrm>
          <a:prstGeom prst="rect">
            <a:avLst/>
          </a:prstGeom>
        </p:spPr>
        <p:txBody>
          <a:bodyPr wrap="square">
            <a:spAutoFit/>
          </a:bodyPr>
          <a:lstStyle/>
          <a:p>
            <a:r>
              <a:rPr lang="en-US" sz="1100" dirty="0"/>
              <a:t>Molasses is a byproduct of the sugar refining process. It is the syrupy residue left after sugar crystals are extracted from sugarcane juice or sugar beets.</a:t>
            </a:r>
          </a:p>
          <a:p>
            <a:r>
              <a:rPr lang="en-US" sz="1100" dirty="0"/>
              <a:t>Valuation of molasses depends on several factors including its quality, market demand, and alternative uses.</a:t>
            </a:r>
          </a:p>
          <a:p>
            <a:r>
              <a:rPr lang="en-US" sz="1100" dirty="0"/>
              <a:t>Molasses has various applications such as in the production of alcohol (both potable and industrial), animal feed, and as a component in certain food products.</a:t>
            </a:r>
          </a:p>
          <a:p>
            <a:r>
              <a:rPr lang="en-US" sz="1100" dirty="0"/>
              <a:t>Valuation depend on content of sugar in Molasses.</a:t>
            </a:r>
          </a:p>
          <a:p>
            <a:r>
              <a:rPr lang="en-US" sz="1100" dirty="0"/>
              <a:t>Since it is byproduct it is priced as average rate of sales </a:t>
            </a:r>
            <a:r>
              <a:rPr lang="en-US" sz="1100" dirty="0" err="1"/>
              <a:t>reliasation</a:t>
            </a:r>
            <a:r>
              <a:rPr lang="en-US" sz="1100" dirty="0"/>
              <a:t> during the period.</a:t>
            </a:r>
          </a:p>
          <a:p>
            <a:r>
              <a:rPr lang="en-US" sz="1100" dirty="0"/>
              <a:t>It is considered as credit to the expenses of cost of production od main product.</a:t>
            </a:r>
          </a:p>
        </p:txBody>
      </p:sp>
    </p:spTree>
    <p:extLst>
      <p:ext uri="{BB962C8B-B14F-4D97-AF65-F5344CB8AC3E}">
        <p14:creationId xmlns:p14="http://schemas.microsoft.com/office/powerpoint/2010/main" xmlns="" val="17127321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76200"/>
            <a:ext cx="8534400" cy="701731"/>
          </a:xfrm>
          <a:prstGeom prst="rect">
            <a:avLst/>
          </a:prstGeom>
          <a:noFill/>
        </p:spPr>
        <p:txBody>
          <a:bodyPr wrap="square" rtlCol="0">
            <a:spAutoFit/>
          </a:bodyPr>
          <a:lstStyle/>
          <a:p>
            <a:endParaRPr lang="en-US" b="1" dirty="0" smtClean="0"/>
          </a:p>
          <a:p>
            <a:pPr algn="ctr" defTabSz="685800">
              <a:lnSpc>
                <a:spcPct val="90000"/>
              </a:lnSpc>
              <a:spcBef>
                <a:spcPct val="0"/>
              </a:spcBef>
            </a:pPr>
            <a:r>
              <a:rPr lang="en-US" sz="2400" u="sng" dirty="0">
                <a:latin typeface="Algerian" panose="04020705040A02060702" pitchFamily="82" charset="0"/>
              </a:rPr>
              <a:t>Point No. 11 : </a:t>
            </a:r>
            <a:r>
              <a:rPr lang="en-IN" sz="2400" u="sng" dirty="0">
                <a:latin typeface="Algerian" panose="04020705040A02060702" pitchFamily="82" charset="0"/>
              </a:rPr>
              <a:t>Joint product valuation</a:t>
            </a:r>
            <a:endParaRPr lang="en-US" sz="2400" u="sng" dirty="0">
              <a:latin typeface="Algerian" panose="04020705040A02060702" pitchFamily="82" charset="0"/>
            </a:endParaRPr>
          </a:p>
        </p:txBody>
      </p:sp>
      <p:graphicFrame>
        <p:nvGraphicFramePr>
          <p:cNvPr id="5" name="Diagram 4"/>
          <p:cNvGraphicFramePr/>
          <p:nvPr>
            <p:extLst>
              <p:ext uri="{D42A27DB-BD31-4B8C-83A1-F6EECF244321}">
                <p14:modId xmlns:p14="http://schemas.microsoft.com/office/powerpoint/2010/main" xmlns="" val="1710943798"/>
              </p:ext>
            </p:extLst>
          </p:nvPr>
        </p:nvGraphicFramePr>
        <p:xfrm>
          <a:off x="914400" y="1905000"/>
          <a:ext cx="7315200"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51258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533400" y="1066800"/>
            <a:ext cx="7924800" cy="1143000"/>
          </a:xfrm>
          <a:prstGeom prst="horizontalScroll">
            <a:avLst/>
          </a:prstGeom>
          <a:solidFill>
            <a:schemeClr val="accent2">
              <a:lumMod val="20000"/>
              <a:lumOff val="80000"/>
            </a:schemeClr>
          </a:solidFill>
          <a:ln w="38100">
            <a:solidFill>
              <a:schemeClr val="tx1"/>
            </a:solidFill>
          </a:ln>
          <a:effectLst>
            <a:innerShdw blurRad="63500" dist="50800" dir="13500000">
              <a:prstClr val="black">
                <a:alpha val="50000"/>
              </a:prstClr>
            </a:innerShdw>
            <a:softEdge rad="12700"/>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Inconsistent treatment of overhead costs in financial and costing systems can cause discrepancies in profit figures.</a:t>
            </a:r>
          </a:p>
        </p:txBody>
      </p:sp>
      <p:sp>
        <p:nvSpPr>
          <p:cNvPr id="6" name="Horizontal Scroll 5"/>
          <p:cNvSpPr/>
          <p:nvPr/>
        </p:nvSpPr>
        <p:spPr>
          <a:xfrm>
            <a:off x="533400" y="2209800"/>
            <a:ext cx="7924800" cy="1143000"/>
          </a:xfrm>
          <a:prstGeom prst="horizontalScroll">
            <a:avLst/>
          </a:prstGeom>
          <a:solidFill>
            <a:schemeClr val="accent2">
              <a:lumMod val="20000"/>
              <a:lumOff val="80000"/>
            </a:schemeClr>
          </a:solidFill>
          <a:ln w="38100">
            <a:solidFill>
              <a:schemeClr val="tx1"/>
            </a:solidFill>
          </a:ln>
          <a:effectLst>
            <a:innerShdw blurRad="63500" dist="50800" dir="13500000">
              <a:prstClr val="black">
                <a:alpha val="50000"/>
              </a:prstClr>
            </a:innerShdw>
            <a:softEdge rad="12700"/>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Differences in inventory valuation methods, such as FIFO (First-In, First-Out) or LIFO (Last-In, First-Out), can impact cost of goods sold and </a:t>
            </a:r>
            <a:r>
              <a:rPr lang="en-US" dirty="0" smtClean="0">
                <a:solidFill>
                  <a:schemeClr val="tx1"/>
                </a:solidFill>
              </a:rPr>
              <a:t>profit.</a:t>
            </a:r>
            <a:endParaRPr lang="en-US" dirty="0">
              <a:solidFill>
                <a:schemeClr val="tx1"/>
              </a:solidFill>
            </a:endParaRPr>
          </a:p>
        </p:txBody>
      </p:sp>
      <p:sp>
        <p:nvSpPr>
          <p:cNvPr id="7" name="Horizontal Scroll 6"/>
          <p:cNvSpPr/>
          <p:nvPr/>
        </p:nvSpPr>
        <p:spPr>
          <a:xfrm>
            <a:off x="533400" y="3483428"/>
            <a:ext cx="7848600" cy="1393371"/>
          </a:xfrm>
          <a:prstGeom prst="horizontalScroll">
            <a:avLst/>
          </a:prstGeom>
          <a:solidFill>
            <a:schemeClr val="accent2">
              <a:lumMod val="20000"/>
              <a:lumOff val="80000"/>
            </a:schemeClr>
          </a:solidFill>
          <a:ln w="38100">
            <a:solidFill>
              <a:schemeClr val="tx1"/>
            </a:solidFill>
          </a:ln>
          <a:effectLst>
            <a:innerShdw blurRad="63500" dist="50800" dir="13500000">
              <a:prstClr val="black">
                <a:alpha val="50000"/>
              </a:prstClr>
            </a:innerShdw>
            <a:softEdge rad="12700"/>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Non-financial items, such as non-cash expenses or non-operating income, may be treated differently in financial and costing reports. In costing non operating expenses should be excluded from expenses.</a:t>
            </a:r>
            <a:endParaRPr lang="en-US" dirty="0">
              <a:solidFill>
                <a:schemeClr val="tx1"/>
              </a:solidFill>
            </a:endParaRPr>
          </a:p>
        </p:txBody>
      </p:sp>
      <p:sp>
        <p:nvSpPr>
          <p:cNvPr id="8" name="Horizontal Scroll 7"/>
          <p:cNvSpPr/>
          <p:nvPr/>
        </p:nvSpPr>
        <p:spPr>
          <a:xfrm>
            <a:off x="533400" y="5029200"/>
            <a:ext cx="7924800" cy="1143000"/>
          </a:xfrm>
          <a:prstGeom prst="horizontalScroll">
            <a:avLst/>
          </a:prstGeom>
          <a:solidFill>
            <a:schemeClr val="accent2">
              <a:lumMod val="20000"/>
              <a:lumOff val="80000"/>
            </a:schemeClr>
          </a:solidFill>
          <a:ln w="38100">
            <a:solidFill>
              <a:schemeClr val="tx1"/>
            </a:solidFill>
          </a:ln>
          <a:effectLst>
            <a:innerShdw blurRad="63500" dist="50800" dir="13500000">
              <a:prstClr val="black">
                <a:alpha val="50000"/>
              </a:prstClr>
            </a:innerShdw>
            <a:softEdge rad="12700"/>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Difference may be arise in profit due to valuation of WIP and F.G valuation.</a:t>
            </a:r>
          </a:p>
          <a:p>
            <a:r>
              <a:rPr lang="en-US">
                <a:solidFill>
                  <a:schemeClr val="tx1"/>
                </a:solidFill>
              </a:rPr>
              <a:t>Treatment of valuation of WIP and F.G when we start the Reconciliation statement with costing Profit / Loss as below</a:t>
            </a:r>
            <a:endParaRPr lang="en-US" dirty="0">
              <a:solidFill>
                <a:schemeClr val="tx1"/>
              </a:solidFill>
            </a:endParaRPr>
          </a:p>
        </p:txBody>
      </p:sp>
      <p:sp>
        <p:nvSpPr>
          <p:cNvPr id="9" name="Rectangle 8"/>
          <p:cNvSpPr/>
          <p:nvPr/>
        </p:nvSpPr>
        <p:spPr>
          <a:xfrm>
            <a:off x="0" y="268068"/>
            <a:ext cx="9220200" cy="707886"/>
          </a:xfrm>
          <a:prstGeom prst="rect">
            <a:avLst/>
          </a:prstGeom>
        </p:spPr>
        <p:txBody>
          <a:bodyPr wrap="square">
            <a:spAutoFit/>
          </a:bodyPr>
          <a:lstStyle/>
          <a:p>
            <a:pPr algn="ctr"/>
            <a:r>
              <a:rPr lang="en-US" sz="2000" u="sng" dirty="0">
                <a:latin typeface="Algerian" panose="04020705040A02060702" pitchFamily="82" charset="0"/>
              </a:rPr>
              <a:t>Point No. 12 : Reconciliation of financial profit </a:t>
            </a:r>
            <a:endParaRPr lang="en-US" sz="2000" u="sng" dirty="0" smtClean="0">
              <a:latin typeface="Algerian" panose="04020705040A02060702" pitchFamily="82" charset="0"/>
            </a:endParaRPr>
          </a:p>
          <a:p>
            <a:pPr algn="ctr"/>
            <a:r>
              <a:rPr lang="en-US" sz="2000" u="sng" dirty="0" smtClean="0">
                <a:latin typeface="Algerian" panose="04020705040A02060702" pitchFamily="82" charset="0"/>
              </a:rPr>
              <a:t>with </a:t>
            </a:r>
            <a:r>
              <a:rPr lang="en-US" sz="2000" u="sng" dirty="0">
                <a:latin typeface="Algerian" panose="04020705040A02060702" pitchFamily="82" charset="0"/>
              </a:rPr>
              <a:t>Costing profit</a:t>
            </a:r>
          </a:p>
        </p:txBody>
      </p:sp>
    </p:spTree>
    <p:extLst>
      <p:ext uri="{BB962C8B-B14F-4D97-AF65-F5344CB8AC3E}">
        <p14:creationId xmlns:p14="http://schemas.microsoft.com/office/powerpoint/2010/main" xmlns="" val="16355577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3200" u="sng" dirty="0">
                <a:latin typeface="Algerian" panose="04020705040A02060702" pitchFamily="82" charset="0"/>
              </a:rPr>
              <a:t>Index</a:t>
            </a:r>
            <a:r>
              <a:rPr lang="en-US" sz="3200" b="1" u="sng" dirty="0">
                <a:solidFill>
                  <a:srgbClr val="FFC000"/>
                </a:solidFill>
              </a:rPr>
              <a:t/>
            </a:r>
            <a:br>
              <a:rPr lang="en-US" sz="3200" b="1" u="sng" dirty="0">
                <a:solidFill>
                  <a:srgbClr val="FFC000"/>
                </a:solidFill>
              </a:rPr>
            </a:br>
            <a:endParaRPr lang="en-US" sz="3200" b="1" u="sng" dirty="0">
              <a:solidFill>
                <a:srgbClr val="FFC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876245352"/>
              </p:ext>
            </p:extLst>
          </p:nvPr>
        </p:nvGraphicFramePr>
        <p:xfrm>
          <a:off x="457200" y="1143000"/>
          <a:ext cx="7467600" cy="53309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Rectangle 20"/>
          <p:cNvSpPr/>
          <p:nvPr/>
        </p:nvSpPr>
        <p:spPr>
          <a:xfrm>
            <a:off x="1066800" y="2133600"/>
            <a:ext cx="416358" cy="461665"/>
          </a:xfrm>
          <a:prstGeom prst="rect">
            <a:avLst/>
          </a:prstGeom>
        </p:spPr>
        <p:txBody>
          <a:bodyPr wrap="square">
            <a:spAutoFit/>
          </a:bodyPr>
          <a:lstStyle/>
          <a:p>
            <a:pPr algn="ctr"/>
            <a:r>
              <a:rPr lang="en-US" sz="2400" b="1" dirty="0">
                <a:solidFill>
                  <a:schemeClr val="bg1"/>
                </a:solidFill>
              </a:rPr>
              <a:t>2</a:t>
            </a:r>
            <a:endParaRPr lang="en-IN" sz="2000" b="1" dirty="0">
              <a:solidFill>
                <a:schemeClr val="bg1"/>
              </a:solidFill>
            </a:endParaRPr>
          </a:p>
        </p:txBody>
      </p:sp>
      <p:sp>
        <p:nvSpPr>
          <p:cNvPr id="3" name="TextBox 2"/>
          <p:cNvSpPr txBox="1"/>
          <p:nvPr/>
        </p:nvSpPr>
        <p:spPr>
          <a:xfrm>
            <a:off x="1305110" y="2776566"/>
            <a:ext cx="371290" cy="461665"/>
          </a:xfrm>
          <a:prstGeom prst="rect">
            <a:avLst/>
          </a:prstGeom>
          <a:noFill/>
        </p:spPr>
        <p:txBody>
          <a:bodyPr wrap="square" rtlCol="0">
            <a:spAutoFit/>
          </a:bodyPr>
          <a:lstStyle/>
          <a:p>
            <a:pPr algn="ctr"/>
            <a:r>
              <a:rPr lang="en-US" sz="2400" b="1" dirty="0" smtClean="0">
                <a:solidFill>
                  <a:schemeClr val="bg1"/>
                </a:solidFill>
              </a:rPr>
              <a:t>3</a:t>
            </a:r>
            <a:endParaRPr lang="en-IN" b="1" dirty="0">
              <a:solidFill>
                <a:schemeClr val="bg1"/>
              </a:solidFill>
            </a:endParaRPr>
          </a:p>
        </p:txBody>
      </p:sp>
      <p:sp>
        <p:nvSpPr>
          <p:cNvPr id="5" name="TextBox 4"/>
          <p:cNvSpPr txBox="1"/>
          <p:nvPr/>
        </p:nvSpPr>
        <p:spPr>
          <a:xfrm>
            <a:off x="1371600" y="3581400"/>
            <a:ext cx="457200" cy="461665"/>
          </a:xfrm>
          <a:prstGeom prst="rect">
            <a:avLst/>
          </a:prstGeom>
          <a:noFill/>
        </p:spPr>
        <p:txBody>
          <a:bodyPr wrap="square" rtlCol="0">
            <a:spAutoFit/>
          </a:bodyPr>
          <a:lstStyle/>
          <a:p>
            <a:r>
              <a:rPr lang="en-US" sz="2400" b="1" dirty="0" smtClean="0">
                <a:solidFill>
                  <a:schemeClr val="bg1"/>
                </a:solidFill>
              </a:rPr>
              <a:t> 4</a:t>
            </a:r>
            <a:endParaRPr lang="en-IN" sz="2400" b="1" dirty="0">
              <a:solidFill>
                <a:schemeClr val="bg1"/>
              </a:solidFill>
            </a:endParaRPr>
          </a:p>
        </p:txBody>
      </p:sp>
      <p:sp>
        <p:nvSpPr>
          <p:cNvPr id="6" name="TextBox 5"/>
          <p:cNvSpPr txBox="1"/>
          <p:nvPr/>
        </p:nvSpPr>
        <p:spPr>
          <a:xfrm>
            <a:off x="1371600" y="4343400"/>
            <a:ext cx="381000" cy="461665"/>
          </a:xfrm>
          <a:prstGeom prst="rect">
            <a:avLst/>
          </a:prstGeom>
          <a:noFill/>
        </p:spPr>
        <p:txBody>
          <a:bodyPr wrap="square" rtlCol="0">
            <a:spAutoFit/>
          </a:bodyPr>
          <a:lstStyle/>
          <a:p>
            <a:r>
              <a:rPr lang="en-US" sz="2400" b="1" dirty="0" smtClean="0">
                <a:solidFill>
                  <a:schemeClr val="bg1"/>
                </a:solidFill>
              </a:rPr>
              <a:t>5</a:t>
            </a:r>
            <a:endParaRPr lang="en-IN" b="1" dirty="0">
              <a:solidFill>
                <a:schemeClr val="bg1"/>
              </a:solidFill>
            </a:endParaRPr>
          </a:p>
        </p:txBody>
      </p:sp>
      <p:sp>
        <p:nvSpPr>
          <p:cNvPr id="7" name="TextBox 6"/>
          <p:cNvSpPr txBox="1"/>
          <p:nvPr/>
        </p:nvSpPr>
        <p:spPr>
          <a:xfrm>
            <a:off x="1066800" y="5029200"/>
            <a:ext cx="416358" cy="461665"/>
          </a:xfrm>
          <a:prstGeom prst="rect">
            <a:avLst/>
          </a:prstGeom>
          <a:noFill/>
        </p:spPr>
        <p:txBody>
          <a:bodyPr wrap="square" rtlCol="0">
            <a:spAutoFit/>
          </a:bodyPr>
          <a:lstStyle/>
          <a:p>
            <a:r>
              <a:rPr lang="en-US" sz="2400" b="1" dirty="0" smtClean="0">
                <a:solidFill>
                  <a:schemeClr val="bg1"/>
                </a:solidFill>
              </a:rPr>
              <a:t>6</a:t>
            </a:r>
            <a:endParaRPr lang="en-IN" b="1" dirty="0">
              <a:solidFill>
                <a:schemeClr val="bg1"/>
              </a:solidFill>
            </a:endParaRPr>
          </a:p>
        </p:txBody>
      </p:sp>
      <p:sp>
        <p:nvSpPr>
          <p:cNvPr id="8" name="TextBox 7"/>
          <p:cNvSpPr txBox="1"/>
          <p:nvPr/>
        </p:nvSpPr>
        <p:spPr>
          <a:xfrm>
            <a:off x="628650" y="5715000"/>
            <a:ext cx="438150" cy="461665"/>
          </a:xfrm>
          <a:prstGeom prst="rect">
            <a:avLst/>
          </a:prstGeom>
          <a:noFill/>
        </p:spPr>
        <p:txBody>
          <a:bodyPr wrap="square" rtlCol="0">
            <a:spAutoFit/>
          </a:bodyPr>
          <a:lstStyle/>
          <a:p>
            <a:pPr algn="ctr"/>
            <a:r>
              <a:rPr lang="en-US" sz="2400" b="1" dirty="0" smtClean="0">
                <a:solidFill>
                  <a:schemeClr val="bg1"/>
                </a:solidFill>
              </a:rPr>
              <a:t>7</a:t>
            </a:r>
            <a:endParaRPr lang="en-IN" b="1" dirty="0">
              <a:solidFill>
                <a:schemeClr val="bg1"/>
              </a:solidFill>
            </a:endParaRPr>
          </a:p>
        </p:txBody>
      </p:sp>
      <p:sp>
        <p:nvSpPr>
          <p:cNvPr id="9" name="TextBox 8"/>
          <p:cNvSpPr txBox="1"/>
          <p:nvPr/>
        </p:nvSpPr>
        <p:spPr>
          <a:xfrm>
            <a:off x="628650" y="1371600"/>
            <a:ext cx="438150" cy="461665"/>
          </a:xfrm>
          <a:prstGeom prst="rect">
            <a:avLst/>
          </a:prstGeom>
          <a:noFill/>
        </p:spPr>
        <p:txBody>
          <a:bodyPr wrap="square" rtlCol="0">
            <a:spAutoFit/>
          </a:bodyPr>
          <a:lstStyle/>
          <a:p>
            <a:pPr algn="ctr"/>
            <a:r>
              <a:rPr lang="en-US" sz="2400" b="1" dirty="0" smtClean="0">
                <a:solidFill>
                  <a:schemeClr val="bg1"/>
                </a:solidFill>
              </a:rPr>
              <a:t>1</a:t>
            </a:r>
            <a:endParaRPr lang="en-IN" b="1" dirty="0">
              <a:solidFill>
                <a:schemeClr val="bg1"/>
              </a:solidFill>
            </a:endParaRPr>
          </a:p>
        </p:txBody>
      </p:sp>
    </p:spTree>
    <p:extLst>
      <p:ext uri="{BB962C8B-B14F-4D97-AF65-F5344CB8AC3E}">
        <p14:creationId xmlns:p14="http://schemas.microsoft.com/office/powerpoint/2010/main" xmlns="" val="20728880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72000">
              <a:schemeClr val="bg1"/>
            </a:gs>
            <a:gs pos="100000">
              <a:srgbClr val="00B0F0">
                <a:lumMod val="35000"/>
                <a:lumOff val="65000"/>
                <a:alpha val="72000"/>
              </a:srgb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228600"/>
            <a:ext cx="8915400" cy="914400"/>
          </a:xfrm>
        </p:spPr>
        <p:txBody>
          <a:bodyPr>
            <a:noAutofit/>
          </a:bodyPr>
          <a:lstStyle/>
          <a:p>
            <a:pPr algn="ctr"/>
            <a:r>
              <a:rPr lang="en-US" sz="1800" u="sng" dirty="0">
                <a:latin typeface="Algerian" panose="04020705040A02060702" pitchFamily="82" charset="0"/>
                <a:ea typeface="+mn-ea"/>
                <a:cs typeface="+mn-cs"/>
              </a:rPr>
              <a:t>Treatment of valuation of WIP and F.G when we start the Reconciliation statement with costing Profit / Loss as below.</a:t>
            </a:r>
            <a:br>
              <a:rPr lang="en-US" sz="1800" u="sng" dirty="0">
                <a:latin typeface="Algerian" panose="04020705040A02060702" pitchFamily="82" charset="0"/>
                <a:ea typeface="+mn-ea"/>
                <a:cs typeface="+mn-cs"/>
              </a:rPr>
            </a:br>
            <a:endParaRPr lang="en-US" sz="1800" u="sng" dirty="0">
              <a:latin typeface="Algerian" panose="04020705040A02060702" pitchFamily="82" charset="0"/>
              <a:ea typeface="+mn-ea"/>
              <a:cs typeface="+mn-cs"/>
            </a:endParaRPr>
          </a:p>
        </p:txBody>
      </p:sp>
      <p:sp>
        <p:nvSpPr>
          <p:cNvPr id="5" name="Text Placeholder 4"/>
          <p:cNvSpPr>
            <a:spLocks noGrp="1"/>
          </p:cNvSpPr>
          <p:nvPr>
            <p:ph type="body" idx="4294967295"/>
          </p:nvPr>
        </p:nvSpPr>
        <p:spPr>
          <a:xfrm>
            <a:off x="381000" y="1371600"/>
            <a:ext cx="3962400" cy="857250"/>
          </a:xfrm>
        </p:spPr>
        <p:txBody>
          <a:bodyPr/>
          <a:lstStyle/>
          <a:p>
            <a:pPr marL="0" indent="0" algn="ctr">
              <a:buNone/>
            </a:pPr>
            <a:r>
              <a:rPr lang="en-US" sz="1900" b="0" i="1" dirty="0"/>
              <a:t>When start the </a:t>
            </a:r>
            <a:r>
              <a:rPr lang="en-US" sz="1900" b="0" i="1" dirty="0" smtClean="0"/>
              <a:t>Reconciliation </a:t>
            </a:r>
            <a:r>
              <a:rPr lang="en-US" sz="1900" b="0" i="1" dirty="0"/>
              <a:t>statement  with </a:t>
            </a:r>
            <a:r>
              <a:rPr lang="en-US" sz="1900" b="0" i="1" u="sng" dirty="0"/>
              <a:t>Costing profit</a:t>
            </a:r>
            <a:r>
              <a:rPr lang="en-US" sz="1900" b="0" i="1" u="sng" dirty="0" smtClean="0"/>
              <a:t>:</a:t>
            </a:r>
          </a:p>
          <a:p>
            <a:endParaRPr lang="en-US" sz="1600" dirty="0"/>
          </a:p>
        </p:txBody>
      </p:sp>
      <p:graphicFrame>
        <p:nvGraphicFramePr>
          <p:cNvPr id="8" name="Content Placeholder 7"/>
          <p:cNvGraphicFramePr>
            <a:graphicFrameLocks noGrp="1"/>
          </p:cNvGraphicFramePr>
          <p:nvPr>
            <p:ph sz="half" idx="4294967295"/>
            <p:extLst>
              <p:ext uri="{D42A27DB-BD31-4B8C-83A1-F6EECF244321}">
                <p14:modId xmlns:p14="http://schemas.microsoft.com/office/powerpoint/2010/main" xmlns="" val="3568958011"/>
              </p:ext>
            </p:extLst>
          </p:nvPr>
        </p:nvGraphicFramePr>
        <p:xfrm>
          <a:off x="533400" y="2362200"/>
          <a:ext cx="3810000" cy="4191000"/>
        </p:xfrm>
        <a:graphic>
          <a:graphicData uri="http://schemas.openxmlformats.org/drawingml/2006/table">
            <a:tbl>
              <a:tblPr firstRow="1" bandRow="1">
                <a:tableStyleId>{D7AC3CCA-C797-4891-BE02-D94E43425B78}</a:tableStyleId>
              </a:tblPr>
              <a:tblGrid>
                <a:gridCol w="1905000"/>
                <a:gridCol w="1905000"/>
              </a:tblGrid>
              <a:tr h="5621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Particular</a:t>
                      </a:r>
                    </a:p>
                    <a:p>
                      <a:pPr algn="ctr"/>
                      <a:endParaRPr lang="en-US" sz="1400" dirty="0"/>
                    </a:p>
                  </a:txBody>
                  <a:tcPr anchor="b">
                    <a:solidFill>
                      <a:schemeClr val="accent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err="1" smtClean="0"/>
                        <a:t>Amt</a:t>
                      </a:r>
                      <a:r>
                        <a:rPr lang="en-US" sz="1400" dirty="0" smtClean="0"/>
                        <a:t> in Rs</a:t>
                      </a:r>
                    </a:p>
                    <a:p>
                      <a:pPr algn="ctr"/>
                      <a:endParaRPr lang="en-US" sz="1400" dirty="0"/>
                    </a:p>
                  </a:txBody>
                  <a:tcPr anchor="b">
                    <a:solidFill>
                      <a:schemeClr val="accent2">
                        <a:lumMod val="40000"/>
                        <a:lumOff val="60000"/>
                      </a:schemeClr>
                    </a:solidFill>
                  </a:tcPr>
                </a:tc>
              </a:tr>
              <a:tr h="553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Costing profit </a:t>
                      </a:r>
                    </a:p>
                    <a:p>
                      <a:pPr algn="ctr"/>
                      <a:endParaRPr lang="en-US" dirty="0"/>
                    </a:p>
                  </a:txBody>
                  <a:tcPr anchor="b">
                    <a:solidFill>
                      <a:schemeClr val="accent3">
                        <a:lumMod val="20000"/>
                        <a:lumOff val="80000"/>
                      </a:schemeClr>
                    </a:solidFill>
                  </a:tcPr>
                </a:tc>
                <a:tc>
                  <a:txBody>
                    <a:bodyPr/>
                    <a:lstStyle/>
                    <a:p>
                      <a:pPr algn="ctr"/>
                      <a:r>
                        <a:rPr lang="en-US" sz="1400" dirty="0" smtClean="0"/>
                        <a:t>xxx</a:t>
                      </a:r>
                      <a:endParaRPr lang="en-US" sz="1400" b="1" dirty="0"/>
                    </a:p>
                  </a:txBody>
                  <a:tcPr anchor="ctr">
                    <a:solidFill>
                      <a:schemeClr val="accent3">
                        <a:lumMod val="20000"/>
                        <a:lumOff val="80000"/>
                      </a:schemeClr>
                    </a:solidFill>
                  </a:tcPr>
                </a:tc>
              </a:tr>
              <a:tr h="7852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(-)Overvaluation of op stock in F.A</a:t>
                      </a:r>
                    </a:p>
                    <a:p>
                      <a:pPr algn="ctr"/>
                      <a:endParaRPr lang="en-US" dirty="0"/>
                    </a:p>
                  </a:txBody>
                  <a:tcPr anchor="b">
                    <a:solidFill>
                      <a:schemeClr val="accent3">
                        <a:lumMod val="20000"/>
                        <a:lumOff val="80000"/>
                      </a:schemeClr>
                    </a:solidFill>
                  </a:tcPr>
                </a:tc>
                <a:tc>
                  <a:txBody>
                    <a:bodyPr/>
                    <a:lstStyle/>
                    <a:p>
                      <a:pPr algn="ctr"/>
                      <a:r>
                        <a:rPr lang="en-US" sz="1400" dirty="0" smtClean="0"/>
                        <a:t>(xxx)</a:t>
                      </a:r>
                      <a:endParaRPr lang="en-US" sz="1400" dirty="0"/>
                    </a:p>
                  </a:txBody>
                  <a:tcPr anchor="ctr">
                    <a:solidFill>
                      <a:schemeClr val="accent3">
                        <a:lumMod val="20000"/>
                        <a:lumOff val="80000"/>
                      </a:schemeClr>
                    </a:solidFill>
                  </a:tcPr>
                </a:tc>
              </a:tr>
              <a:tr h="7852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t>
                      </a:r>
                      <a:r>
                        <a:rPr lang="en-US" sz="1400" dirty="0" smtClean="0"/>
                        <a:t>+)Overvaluation of  cl stock in F.A</a:t>
                      </a:r>
                    </a:p>
                    <a:p>
                      <a:pPr algn="ctr"/>
                      <a:endParaRPr lang="en-US" dirty="0"/>
                    </a:p>
                  </a:txBody>
                  <a:tcPr anchor="b">
                    <a:solidFill>
                      <a:schemeClr val="accent3">
                        <a:lumMod val="20000"/>
                        <a:lumOff val="80000"/>
                      </a:schemeClr>
                    </a:solidFill>
                  </a:tcPr>
                </a:tc>
                <a:tc>
                  <a:txBody>
                    <a:bodyPr/>
                    <a:lstStyle/>
                    <a:p>
                      <a:pPr algn="ctr"/>
                      <a:r>
                        <a:rPr lang="en-US" sz="1400" dirty="0" smtClean="0"/>
                        <a:t>xxx</a:t>
                      </a:r>
                      <a:endParaRPr lang="en-US" sz="1400" dirty="0"/>
                    </a:p>
                  </a:txBody>
                  <a:tcPr anchor="ctr">
                    <a:solidFill>
                      <a:schemeClr val="accent3">
                        <a:lumMod val="20000"/>
                        <a:lumOff val="80000"/>
                      </a:schemeClr>
                    </a:solidFill>
                  </a:tcPr>
                </a:tc>
              </a:tr>
              <a:tr h="79356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 Undervaluation of op stock in F.A</a:t>
                      </a:r>
                    </a:p>
                    <a:p>
                      <a:pPr algn="ctr"/>
                      <a:endParaRPr lang="en-US" sz="1400" dirty="0"/>
                    </a:p>
                  </a:txBody>
                  <a:tcPr anchor="b">
                    <a:solidFill>
                      <a:schemeClr val="accent3">
                        <a:lumMod val="20000"/>
                        <a:lumOff val="80000"/>
                      </a:schemeClr>
                    </a:solidFill>
                  </a:tcPr>
                </a:tc>
                <a:tc>
                  <a:txBody>
                    <a:bodyPr/>
                    <a:lstStyle/>
                    <a:p>
                      <a:pPr algn="ctr"/>
                      <a:r>
                        <a:rPr lang="en-US" sz="1400" dirty="0" smtClean="0"/>
                        <a:t>xxx</a:t>
                      </a:r>
                      <a:endParaRPr lang="en-US" sz="1400" dirty="0"/>
                    </a:p>
                  </a:txBody>
                  <a:tcPr anchor="ctr">
                    <a:solidFill>
                      <a:schemeClr val="accent3">
                        <a:lumMod val="20000"/>
                        <a:lumOff val="80000"/>
                      </a:schemeClr>
                    </a:solidFill>
                  </a:tcPr>
                </a:tc>
              </a:tr>
              <a:tr h="71089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 Undervaluation of cl stock in F.A</a:t>
                      </a:r>
                    </a:p>
                    <a:p>
                      <a:pPr algn="ctr"/>
                      <a:endParaRPr lang="en-US" sz="900" dirty="0"/>
                    </a:p>
                  </a:txBody>
                  <a:tcPr anchor="b">
                    <a:solidFill>
                      <a:schemeClr val="accent3">
                        <a:lumMod val="20000"/>
                        <a:lumOff val="80000"/>
                      </a:schemeClr>
                    </a:solidFill>
                  </a:tcPr>
                </a:tc>
                <a:tc>
                  <a:txBody>
                    <a:bodyPr/>
                    <a:lstStyle/>
                    <a:p>
                      <a:pPr algn="ctr"/>
                      <a:r>
                        <a:rPr lang="en-US" sz="1400" dirty="0" smtClean="0"/>
                        <a:t>(xxx)</a:t>
                      </a:r>
                      <a:endParaRPr lang="en-US" sz="1400" dirty="0"/>
                    </a:p>
                  </a:txBody>
                  <a:tcPr anchor="ctr">
                    <a:solidFill>
                      <a:schemeClr val="accent3">
                        <a:lumMod val="20000"/>
                        <a:lumOff val="80000"/>
                      </a:schemeClr>
                    </a:solidFill>
                  </a:tcPr>
                </a:tc>
              </a:tr>
            </a:tbl>
          </a:graphicData>
        </a:graphic>
      </p:graphicFrame>
      <p:sp>
        <p:nvSpPr>
          <p:cNvPr id="6" name="Text Placeholder 5"/>
          <p:cNvSpPr>
            <a:spLocks noGrp="1"/>
          </p:cNvSpPr>
          <p:nvPr>
            <p:ph type="body" sz="quarter" idx="4294967295"/>
          </p:nvPr>
        </p:nvSpPr>
        <p:spPr>
          <a:xfrm>
            <a:off x="4876800" y="1371600"/>
            <a:ext cx="3581400" cy="857250"/>
          </a:xfrm>
        </p:spPr>
        <p:txBody>
          <a:bodyPr/>
          <a:lstStyle/>
          <a:p>
            <a:pPr marL="0" indent="0" algn="ctr">
              <a:buNone/>
            </a:pPr>
            <a:r>
              <a:rPr lang="en-US" sz="1900" b="0" i="1" dirty="0"/>
              <a:t>When start </a:t>
            </a:r>
            <a:r>
              <a:rPr lang="en-US" sz="1900" b="0" i="1" dirty="0" smtClean="0"/>
              <a:t>the Reconciliation </a:t>
            </a:r>
            <a:r>
              <a:rPr lang="en-US" sz="1900" b="0" i="1" dirty="0"/>
              <a:t>statement  with </a:t>
            </a:r>
            <a:r>
              <a:rPr lang="en-US" sz="1900" b="0" i="1" u="sng" dirty="0"/>
              <a:t>Costing loss:</a:t>
            </a:r>
          </a:p>
          <a:p>
            <a:pPr algn="ctr"/>
            <a:endParaRPr lang="en-US" sz="1600" dirty="0"/>
          </a:p>
        </p:txBody>
      </p:sp>
      <p:graphicFrame>
        <p:nvGraphicFramePr>
          <p:cNvPr id="9" name="Table 8"/>
          <p:cNvGraphicFramePr>
            <a:graphicFrameLocks noGrp="1"/>
          </p:cNvGraphicFramePr>
          <p:nvPr>
            <p:extLst>
              <p:ext uri="{D42A27DB-BD31-4B8C-83A1-F6EECF244321}">
                <p14:modId xmlns:p14="http://schemas.microsoft.com/office/powerpoint/2010/main" xmlns="" val="3353295247"/>
              </p:ext>
            </p:extLst>
          </p:nvPr>
        </p:nvGraphicFramePr>
        <p:xfrm>
          <a:off x="4876800" y="2362200"/>
          <a:ext cx="3700800" cy="4190400"/>
        </p:xfrm>
        <a:graphic>
          <a:graphicData uri="http://schemas.openxmlformats.org/drawingml/2006/table">
            <a:tbl>
              <a:tblPr firstRow="1" bandRow="1">
                <a:tableStyleId>{D7AC3CCA-C797-4891-BE02-D94E43425B78}</a:tableStyleId>
              </a:tblPr>
              <a:tblGrid>
                <a:gridCol w="1963690"/>
                <a:gridCol w="1737110"/>
              </a:tblGrid>
              <a:tr h="562390">
                <a:tc>
                  <a:txBody>
                    <a:bodyPr/>
                    <a:lstStyle/>
                    <a:p>
                      <a:pPr algn="ctr"/>
                      <a:r>
                        <a:rPr lang="en-US" sz="1400" dirty="0" smtClean="0"/>
                        <a:t>Particular</a:t>
                      </a:r>
                      <a:endParaRPr lang="en-US" sz="1400" dirty="0"/>
                    </a:p>
                  </a:txBody>
                  <a:tcPr anchor="ctr">
                    <a:solidFill>
                      <a:schemeClr val="accent6">
                        <a:lumMod val="40000"/>
                        <a:lumOff val="60000"/>
                      </a:schemeClr>
                    </a:solidFill>
                  </a:tcPr>
                </a:tc>
                <a:tc>
                  <a:txBody>
                    <a:bodyPr/>
                    <a:lstStyle/>
                    <a:p>
                      <a:pPr algn="ctr"/>
                      <a:r>
                        <a:rPr lang="en-US" sz="1400" dirty="0" err="1" smtClean="0"/>
                        <a:t>Amt</a:t>
                      </a:r>
                      <a:r>
                        <a:rPr lang="en-US" sz="1400" dirty="0" smtClean="0"/>
                        <a:t> in Rs</a:t>
                      </a:r>
                      <a:endParaRPr lang="en-US" sz="1400" dirty="0"/>
                    </a:p>
                  </a:txBody>
                  <a:tcPr anchor="ctr">
                    <a:solidFill>
                      <a:schemeClr val="accent6">
                        <a:lumMod val="40000"/>
                        <a:lumOff val="60000"/>
                      </a:schemeClr>
                    </a:solidFill>
                  </a:tcPr>
                </a:tc>
              </a:tr>
              <a:tr h="562390">
                <a:tc>
                  <a:txBody>
                    <a:bodyPr/>
                    <a:lstStyle/>
                    <a:p>
                      <a:pPr algn="ctr"/>
                      <a:r>
                        <a:rPr lang="en-US" sz="1400" dirty="0" smtClean="0"/>
                        <a:t>Costing profit </a:t>
                      </a:r>
                      <a:endParaRPr lang="en-US" sz="1400" b="1" dirty="0"/>
                    </a:p>
                  </a:txBody>
                  <a:tcPr anchor="ctr">
                    <a:solidFill>
                      <a:schemeClr val="accent3">
                        <a:lumMod val="20000"/>
                        <a:lumOff val="80000"/>
                      </a:schemeClr>
                    </a:solidFill>
                  </a:tcPr>
                </a:tc>
                <a:tc>
                  <a:txBody>
                    <a:bodyPr/>
                    <a:lstStyle/>
                    <a:p>
                      <a:pPr algn="ctr"/>
                      <a:r>
                        <a:rPr lang="en-US" sz="1400" dirty="0" smtClean="0"/>
                        <a:t>xxx</a:t>
                      </a:r>
                      <a:endParaRPr lang="en-US" sz="1400" b="1" dirty="0"/>
                    </a:p>
                  </a:txBody>
                  <a:tcPr anchor="ctr">
                    <a:solidFill>
                      <a:schemeClr val="accent3">
                        <a:lumMod val="20000"/>
                        <a:lumOff val="80000"/>
                      </a:schemeClr>
                    </a:solidFill>
                  </a:tcPr>
                </a:tc>
              </a:tr>
              <a:tr h="785805">
                <a:tc>
                  <a:txBody>
                    <a:bodyPr/>
                    <a:lstStyle/>
                    <a:p>
                      <a:pPr algn="ctr"/>
                      <a:r>
                        <a:rPr lang="en-US" sz="1400" dirty="0" smtClean="0"/>
                        <a:t>(-)Overvaluation of op stock in F.A</a:t>
                      </a:r>
                      <a:endParaRPr lang="en-US" sz="1400" dirty="0"/>
                    </a:p>
                  </a:txBody>
                  <a:tcPr anchor="ctr">
                    <a:solidFill>
                      <a:schemeClr val="accent3">
                        <a:lumMod val="20000"/>
                        <a:lumOff val="80000"/>
                      </a:schemeClr>
                    </a:solidFill>
                  </a:tcPr>
                </a:tc>
                <a:tc>
                  <a:txBody>
                    <a:bodyPr/>
                    <a:lstStyle/>
                    <a:p>
                      <a:pPr algn="ctr"/>
                      <a:r>
                        <a:rPr lang="en-US" sz="1400" dirty="0" smtClean="0"/>
                        <a:t>(xxx)</a:t>
                      </a:r>
                      <a:endParaRPr lang="en-US" sz="1400" dirty="0"/>
                    </a:p>
                  </a:txBody>
                  <a:tcPr anchor="ctr">
                    <a:solidFill>
                      <a:schemeClr val="accent3">
                        <a:lumMod val="20000"/>
                        <a:lumOff val="80000"/>
                      </a:schemeClr>
                    </a:solidFill>
                  </a:tcPr>
                </a:tc>
              </a:tr>
              <a:tr h="785805">
                <a:tc>
                  <a:txBody>
                    <a:bodyPr/>
                    <a:lstStyle/>
                    <a:p>
                      <a:pPr algn="ctr"/>
                      <a:r>
                        <a:rPr lang="en-US" sz="1400" dirty="0" smtClean="0"/>
                        <a:t>(+)Overvaluation of  cl stock in F.A</a:t>
                      </a:r>
                      <a:endParaRPr lang="en-US" sz="1400" dirty="0"/>
                    </a:p>
                  </a:txBody>
                  <a:tcPr anchor="ctr">
                    <a:solidFill>
                      <a:schemeClr val="accent3">
                        <a:lumMod val="20000"/>
                        <a:lumOff val="80000"/>
                      </a:schemeClr>
                    </a:solidFill>
                  </a:tcPr>
                </a:tc>
                <a:tc>
                  <a:txBody>
                    <a:bodyPr/>
                    <a:lstStyle/>
                    <a:p>
                      <a:pPr algn="ctr"/>
                      <a:r>
                        <a:rPr lang="en-US" sz="1400" dirty="0" smtClean="0"/>
                        <a:t>xxx</a:t>
                      </a:r>
                      <a:endParaRPr lang="en-US" sz="1400" dirty="0"/>
                    </a:p>
                  </a:txBody>
                  <a:tcPr anchor="ctr">
                    <a:solidFill>
                      <a:schemeClr val="accent3">
                        <a:lumMod val="20000"/>
                        <a:lumOff val="80000"/>
                      </a:schemeClr>
                    </a:solidFill>
                  </a:tcPr>
                </a:tc>
              </a:tr>
              <a:tr h="785805">
                <a:tc>
                  <a:txBody>
                    <a:bodyPr/>
                    <a:lstStyle/>
                    <a:p>
                      <a:pPr algn="ctr"/>
                      <a:r>
                        <a:rPr lang="en-US" sz="1400" dirty="0" smtClean="0"/>
                        <a:t>(+) Undervaluation of op stock in F.A</a:t>
                      </a:r>
                      <a:endParaRPr lang="en-US" sz="1400" dirty="0"/>
                    </a:p>
                  </a:txBody>
                  <a:tcPr anchor="ctr">
                    <a:solidFill>
                      <a:schemeClr val="accent3">
                        <a:lumMod val="20000"/>
                        <a:lumOff val="80000"/>
                      </a:schemeClr>
                    </a:solidFill>
                  </a:tcPr>
                </a:tc>
                <a:tc>
                  <a:txBody>
                    <a:bodyPr/>
                    <a:lstStyle/>
                    <a:p>
                      <a:pPr algn="ctr"/>
                      <a:r>
                        <a:rPr lang="en-US" sz="1400" dirty="0" smtClean="0"/>
                        <a:t>xxx</a:t>
                      </a:r>
                      <a:endParaRPr lang="en-US" sz="1400" dirty="0"/>
                    </a:p>
                  </a:txBody>
                  <a:tcPr anchor="ctr">
                    <a:solidFill>
                      <a:schemeClr val="accent3">
                        <a:lumMod val="20000"/>
                        <a:lumOff val="80000"/>
                      </a:schemeClr>
                    </a:solidFill>
                  </a:tcPr>
                </a:tc>
              </a:tr>
              <a:tr h="708205">
                <a:tc>
                  <a:txBody>
                    <a:bodyPr/>
                    <a:lstStyle/>
                    <a:p>
                      <a:pPr algn="ctr"/>
                      <a:r>
                        <a:rPr lang="en-US" sz="1400" dirty="0" smtClean="0"/>
                        <a:t>(-) Undervaluation of cl stock in F.A</a:t>
                      </a:r>
                      <a:endParaRPr lang="en-US" sz="1400" dirty="0"/>
                    </a:p>
                  </a:txBody>
                  <a:tcPr anchor="ctr">
                    <a:solidFill>
                      <a:schemeClr val="accent3">
                        <a:lumMod val="20000"/>
                        <a:lumOff val="80000"/>
                      </a:schemeClr>
                    </a:solidFill>
                  </a:tcPr>
                </a:tc>
                <a:tc>
                  <a:txBody>
                    <a:bodyPr/>
                    <a:lstStyle/>
                    <a:p>
                      <a:pPr algn="ctr"/>
                      <a:r>
                        <a:rPr lang="en-US" sz="1400" dirty="0" smtClean="0"/>
                        <a:t>(xxx)</a:t>
                      </a:r>
                      <a:endParaRPr lang="en-US" sz="1400" dirty="0"/>
                    </a:p>
                  </a:txBody>
                  <a:tcPr anchor="ctr">
                    <a:solidFill>
                      <a:schemeClr val="accent3">
                        <a:lumMod val="20000"/>
                        <a:lumOff val="80000"/>
                      </a:schemeClr>
                    </a:solidFill>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xmlns="" val="3256807101"/>
              </p:ext>
            </p:extLst>
          </p:nvPr>
        </p:nvGraphicFramePr>
        <p:xfrm>
          <a:off x="533400" y="2340429"/>
          <a:ext cx="3820886" cy="4223657"/>
        </p:xfrm>
        <a:graphic>
          <a:graphicData uri="http://schemas.openxmlformats.org/drawingml/2006/table">
            <a:tbl>
              <a:tblPr>
                <a:effectLst>
                  <a:outerShdw blurRad="50800" dist="38100" dir="16200000" rotWithShape="0">
                    <a:prstClr val="black">
                      <a:alpha val="40000"/>
                    </a:prstClr>
                  </a:outerShdw>
                </a:effectLst>
              </a:tblPr>
              <a:tblGrid>
                <a:gridCol w="3820886"/>
              </a:tblGrid>
              <a:tr h="4223657">
                <a:tc>
                  <a:txBody>
                    <a:bodyPr/>
                    <a:lstStyle/>
                    <a:p>
                      <a:endParaRPr lang="en-IN" dirty="0"/>
                    </a:p>
                  </a:txBody>
                  <a:tcPr>
                    <a:lnL w="28575" cmpd="sng">
                      <a:noFill/>
                      <a:prstDash val="solid"/>
                    </a:lnL>
                    <a:lnR w="28575" cmpd="sng">
                      <a:noFill/>
                      <a:prstDash val="solid"/>
                    </a:lnR>
                    <a:lnT w="28575" cmpd="sng">
                      <a:noFill/>
                      <a:prstDash val="solid"/>
                    </a:lnT>
                    <a:lnB w="28575" cmpd="sng">
                      <a:noFill/>
                      <a:prstDash val="solid"/>
                    </a:lnB>
                  </a:tcPr>
                </a:tc>
              </a:tr>
            </a:tbl>
          </a:graphicData>
        </a:graphic>
      </p:graphicFrame>
    </p:spTree>
    <p:extLst>
      <p:ext uri="{BB962C8B-B14F-4D97-AF65-F5344CB8AC3E}">
        <p14:creationId xmlns:p14="http://schemas.microsoft.com/office/powerpoint/2010/main" xmlns="" val="5102516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76200"/>
            <a:ext cx="8534400" cy="1200329"/>
          </a:xfrm>
          <a:prstGeom prst="rect">
            <a:avLst/>
          </a:prstGeom>
          <a:noFill/>
        </p:spPr>
        <p:txBody>
          <a:bodyPr wrap="square" rtlCol="0">
            <a:spAutoFit/>
          </a:bodyPr>
          <a:lstStyle/>
          <a:p>
            <a:endParaRPr lang="en-US" b="1" dirty="0" smtClean="0"/>
          </a:p>
          <a:p>
            <a:endParaRPr lang="en-US" b="1" dirty="0"/>
          </a:p>
          <a:p>
            <a:pPr algn="ctr" defTabSz="685800">
              <a:lnSpc>
                <a:spcPct val="90000"/>
              </a:lnSpc>
              <a:spcBef>
                <a:spcPct val="0"/>
              </a:spcBef>
            </a:pPr>
            <a:r>
              <a:rPr lang="en-US" sz="2000" u="sng" dirty="0">
                <a:latin typeface="Algerian" panose="04020705040A02060702" pitchFamily="82" charset="0"/>
              </a:rPr>
              <a:t>Point No. 13 : How to write observation &amp; suggestions</a:t>
            </a:r>
          </a:p>
          <a:p>
            <a:r>
              <a:rPr lang="en-US" b="1" dirty="0"/>
              <a:t> </a:t>
            </a:r>
            <a:r>
              <a:rPr lang="en-US" b="1" dirty="0" smtClean="0"/>
              <a:t>               </a:t>
            </a:r>
          </a:p>
        </p:txBody>
      </p:sp>
      <p:graphicFrame>
        <p:nvGraphicFramePr>
          <p:cNvPr id="4" name="Diagram 3"/>
          <p:cNvGraphicFramePr/>
          <p:nvPr>
            <p:extLst>
              <p:ext uri="{D42A27DB-BD31-4B8C-83A1-F6EECF244321}">
                <p14:modId xmlns:p14="http://schemas.microsoft.com/office/powerpoint/2010/main" xmlns="" val="3830482514"/>
              </p:ext>
            </p:extLst>
          </p:nvPr>
        </p:nvGraphicFramePr>
        <p:xfrm>
          <a:off x="381000" y="1143000"/>
          <a:ext cx="78486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1382329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89021" y="1735654"/>
            <a:ext cx="7554785" cy="3750501"/>
            <a:chOff x="689021" y="1735654"/>
            <a:chExt cx="7554785" cy="3750501"/>
          </a:xfrm>
        </p:grpSpPr>
        <p:sp>
          <p:nvSpPr>
            <p:cNvPr id="5" name="Freeform 4"/>
            <p:cNvSpPr/>
            <p:nvPr/>
          </p:nvSpPr>
          <p:spPr>
            <a:xfrm>
              <a:off x="689021" y="1735654"/>
              <a:ext cx="3482713" cy="2599771"/>
            </a:xfrm>
            <a:custGeom>
              <a:avLst/>
              <a:gdLst>
                <a:gd name="connsiteX0" fmla="*/ 207982 w 3482713"/>
                <a:gd name="connsiteY0" fmla="*/ 0 h 2599771"/>
                <a:gd name="connsiteX1" fmla="*/ 3274731 w 3482713"/>
                <a:gd name="connsiteY1" fmla="*/ 0 h 2599771"/>
                <a:gd name="connsiteX2" fmla="*/ 3482713 w 3482713"/>
                <a:gd name="connsiteY2" fmla="*/ 207982 h 2599771"/>
                <a:gd name="connsiteX3" fmla="*/ 3482713 w 3482713"/>
                <a:gd name="connsiteY3" fmla="*/ 2599771 h 2599771"/>
                <a:gd name="connsiteX4" fmla="*/ 3482713 w 3482713"/>
                <a:gd name="connsiteY4" fmla="*/ 2599771 h 2599771"/>
                <a:gd name="connsiteX5" fmla="*/ 0 w 3482713"/>
                <a:gd name="connsiteY5" fmla="*/ 2599771 h 2599771"/>
                <a:gd name="connsiteX6" fmla="*/ 0 w 3482713"/>
                <a:gd name="connsiteY6" fmla="*/ 2599771 h 2599771"/>
                <a:gd name="connsiteX7" fmla="*/ 0 w 3482713"/>
                <a:gd name="connsiteY7" fmla="*/ 207982 h 2599771"/>
                <a:gd name="connsiteX8" fmla="*/ 207982 w 3482713"/>
                <a:gd name="connsiteY8" fmla="*/ 0 h 259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2713" h="2599771">
                  <a:moveTo>
                    <a:pt x="207982" y="0"/>
                  </a:moveTo>
                  <a:lnTo>
                    <a:pt x="3274731" y="0"/>
                  </a:lnTo>
                  <a:cubicBezTo>
                    <a:pt x="3389596" y="0"/>
                    <a:pt x="3482713" y="93117"/>
                    <a:pt x="3482713" y="207982"/>
                  </a:cubicBezTo>
                  <a:lnTo>
                    <a:pt x="3482713" y="2599771"/>
                  </a:lnTo>
                  <a:lnTo>
                    <a:pt x="3482713" y="2599771"/>
                  </a:lnTo>
                  <a:lnTo>
                    <a:pt x="0" y="2599771"/>
                  </a:lnTo>
                  <a:lnTo>
                    <a:pt x="0" y="2599771"/>
                  </a:lnTo>
                  <a:lnTo>
                    <a:pt x="0" y="207982"/>
                  </a:lnTo>
                  <a:cubicBezTo>
                    <a:pt x="0" y="93117"/>
                    <a:pt x="93117" y="0"/>
                    <a:pt x="207982" y="0"/>
                  </a:cubicBezTo>
                  <a:close/>
                </a:path>
              </a:pathLst>
            </a:custGeom>
            <a:ln w="19050">
              <a:solidFill>
                <a:schemeClr val="accent3">
                  <a:lumMod val="50000"/>
                </a:schemeClr>
              </a:solidFill>
            </a:ln>
            <a:scene3d>
              <a:camera prst="orthographicFront"/>
              <a:lightRig rig="threePt" dir="t"/>
            </a:scene3d>
            <a:sp3d>
              <a:bevelT w="114300" prst="artDeco"/>
            </a:sp3d>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426" tIns="110446" rIns="77426" bIns="16510" numCol="1" spcCol="1270" anchor="t" anchorCtr="0">
              <a:noAutofit/>
            </a:bodyPr>
            <a:lstStyle/>
            <a:p>
              <a:pPr marL="114300" lvl="1" indent="-114300" algn="l" defTabSz="577850">
                <a:lnSpc>
                  <a:spcPct val="90000"/>
                </a:lnSpc>
                <a:spcBef>
                  <a:spcPct val="0"/>
                </a:spcBef>
                <a:spcAft>
                  <a:spcPct val="15000"/>
                </a:spcAft>
                <a:buChar char="••"/>
              </a:pPr>
              <a:r>
                <a:rPr lang="en-US" sz="1300" kern="1200" smtClean="0"/>
                <a:t>Implementing and maintaining SAP ERP systems can be expensive.     Initial setup costs, licensing fees, and ongoing maintenance expenses may pose   a significant financial burden.</a:t>
              </a:r>
              <a:endParaRPr lang="en-IN" sz="1300" kern="1200"/>
            </a:p>
            <a:p>
              <a:pPr marL="114300" lvl="1" indent="-114300" algn="l" defTabSz="577850">
                <a:lnSpc>
                  <a:spcPct val="90000"/>
                </a:lnSpc>
                <a:spcBef>
                  <a:spcPct val="0"/>
                </a:spcBef>
                <a:spcAft>
                  <a:spcPct val="15000"/>
                </a:spcAft>
                <a:buChar char="••"/>
              </a:pPr>
              <a:endParaRPr lang="en-US" sz="1300" kern="1200" dirty="0" smtClean="0"/>
            </a:p>
            <a:p>
              <a:pPr marL="114300" lvl="1" indent="-114300" algn="l" defTabSz="577850">
                <a:lnSpc>
                  <a:spcPct val="90000"/>
                </a:lnSpc>
                <a:spcBef>
                  <a:spcPct val="0"/>
                </a:spcBef>
                <a:spcAft>
                  <a:spcPct val="15000"/>
                </a:spcAft>
                <a:buChar char="••"/>
              </a:pPr>
              <a:r>
                <a:rPr lang="en-US" sz="1300" kern="1200" smtClean="0"/>
                <a:t>SAP ERP systems are complex and may require substantial time and effort to implement successfully. Customization and integration with existing systems can be challenging, and employees may need extensive training to use the system effectively.</a:t>
              </a:r>
              <a:endParaRPr lang="en-US" sz="1300" kern="1200" dirty="0" smtClean="0"/>
            </a:p>
          </p:txBody>
        </p:sp>
        <p:sp>
          <p:nvSpPr>
            <p:cNvPr id="6" name="Freeform 5"/>
            <p:cNvSpPr/>
            <p:nvPr/>
          </p:nvSpPr>
          <p:spPr>
            <a:xfrm>
              <a:off x="689021" y="4335426"/>
              <a:ext cx="3482713" cy="1117901"/>
            </a:xfrm>
            <a:custGeom>
              <a:avLst/>
              <a:gdLst>
                <a:gd name="connsiteX0" fmla="*/ 0 w 3482713"/>
                <a:gd name="connsiteY0" fmla="*/ 0 h 1117901"/>
                <a:gd name="connsiteX1" fmla="*/ 3482713 w 3482713"/>
                <a:gd name="connsiteY1" fmla="*/ 0 h 1117901"/>
                <a:gd name="connsiteX2" fmla="*/ 3482713 w 3482713"/>
                <a:gd name="connsiteY2" fmla="*/ 1117901 h 1117901"/>
                <a:gd name="connsiteX3" fmla="*/ 0 w 3482713"/>
                <a:gd name="connsiteY3" fmla="*/ 1117901 h 1117901"/>
                <a:gd name="connsiteX4" fmla="*/ 0 w 3482713"/>
                <a:gd name="connsiteY4" fmla="*/ 0 h 1117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2713" h="1117901">
                  <a:moveTo>
                    <a:pt x="0" y="0"/>
                  </a:moveTo>
                  <a:lnTo>
                    <a:pt x="3482713" y="0"/>
                  </a:lnTo>
                  <a:lnTo>
                    <a:pt x="3482713" y="1117901"/>
                  </a:lnTo>
                  <a:lnTo>
                    <a:pt x="0" y="1117901"/>
                  </a:lnTo>
                  <a:lnTo>
                    <a:pt x="0" y="0"/>
                  </a:lnTo>
                  <a:close/>
                </a:path>
              </a:pathLst>
            </a:custGeom>
            <a:solidFill>
              <a:schemeClr val="accent3">
                <a:lumMod val="50000"/>
              </a:schemeClr>
            </a:solidFill>
            <a:scene3d>
              <a:camera prst="orthographicFront"/>
              <a:lightRig rig="threePt" dir="t"/>
            </a:scene3d>
            <a:sp3d>
              <a:bevelT w="114300" prst="artDeco"/>
            </a:sp3d>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060" tIns="0" rIns="1063118" bIns="0" numCol="1" spcCol="1270" anchor="ctr" anchorCtr="0">
              <a:noAutofit/>
            </a:bodyPr>
            <a:lstStyle/>
            <a:p>
              <a:pPr lvl="0" algn="l" defTabSz="1155700">
                <a:lnSpc>
                  <a:spcPct val="90000"/>
                </a:lnSpc>
                <a:spcBef>
                  <a:spcPct val="0"/>
                </a:spcBef>
                <a:spcAft>
                  <a:spcPct val="35000"/>
                </a:spcAft>
              </a:pPr>
              <a:r>
                <a:rPr lang="en-US" sz="2600" b="1" kern="1200" dirty="0" smtClean="0"/>
                <a:t>A. SAP system reconstruction </a:t>
              </a:r>
              <a:r>
                <a:rPr lang="en-US" sz="2600" kern="1200" dirty="0" smtClean="0"/>
                <a:t>:</a:t>
              </a:r>
              <a:endParaRPr lang="en-IN" sz="2600" kern="1200" dirty="0"/>
            </a:p>
          </p:txBody>
        </p:sp>
        <p:sp>
          <p:nvSpPr>
            <p:cNvPr id="7" name="Oval 6"/>
            <p:cNvSpPr/>
            <p:nvPr/>
          </p:nvSpPr>
          <p:spPr>
            <a:xfrm>
              <a:off x="7010404" y="4267206"/>
              <a:ext cx="1218949" cy="1218949"/>
            </a:xfrm>
            <a:prstGeom prst="ellipse">
              <a:avLst/>
            </a:prstGeom>
            <a:scene3d>
              <a:camera prst="orthographicFront"/>
              <a:lightRig rig="threePt" dir="t"/>
            </a:scene3d>
            <a:sp3d>
              <a:bevelT w="114300" prst="artDeco"/>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4761093" y="1735654"/>
              <a:ext cx="3482713" cy="2599771"/>
            </a:xfrm>
            <a:custGeom>
              <a:avLst/>
              <a:gdLst>
                <a:gd name="connsiteX0" fmla="*/ 207982 w 3482713"/>
                <a:gd name="connsiteY0" fmla="*/ 0 h 2599771"/>
                <a:gd name="connsiteX1" fmla="*/ 3274731 w 3482713"/>
                <a:gd name="connsiteY1" fmla="*/ 0 h 2599771"/>
                <a:gd name="connsiteX2" fmla="*/ 3482713 w 3482713"/>
                <a:gd name="connsiteY2" fmla="*/ 207982 h 2599771"/>
                <a:gd name="connsiteX3" fmla="*/ 3482713 w 3482713"/>
                <a:gd name="connsiteY3" fmla="*/ 2599771 h 2599771"/>
                <a:gd name="connsiteX4" fmla="*/ 3482713 w 3482713"/>
                <a:gd name="connsiteY4" fmla="*/ 2599771 h 2599771"/>
                <a:gd name="connsiteX5" fmla="*/ 0 w 3482713"/>
                <a:gd name="connsiteY5" fmla="*/ 2599771 h 2599771"/>
                <a:gd name="connsiteX6" fmla="*/ 0 w 3482713"/>
                <a:gd name="connsiteY6" fmla="*/ 2599771 h 2599771"/>
                <a:gd name="connsiteX7" fmla="*/ 0 w 3482713"/>
                <a:gd name="connsiteY7" fmla="*/ 207982 h 2599771"/>
                <a:gd name="connsiteX8" fmla="*/ 207982 w 3482713"/>
                <a:gd name="connsiteY8" fmla="*/ 0 h 259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2713" h="2599771">
                  <a:moveTo>
                    <a:pt x="207982" y="0"/>
                  </a:moveTo>
                  <a:lnTo>
                    <a:pt x="3274731" y="0"/>
                  </a:lnTo>
                  <a:cubicBezTo>
                    <a:pt x="3389596" y="0"/>
                    <a:pt x="3482713" y="93117"/>
                    <a:pt x="3482713" y="207982"/>
                  </a:cubicBezTo>
                  <a:lnTo>
                    <a:pt x="3482713" y="2599771"/>
                  </a:lnTo>
                  <a:lnTo>
                    <a:pt x="3482713" y="2599771"/>
                  </a:lnTo>
                  <a:lnTo>
                    <a:pt x="0" y="2599771"/>
                  </a:lnTo>
                  <a:lnTo>
                    <a:pt x="0" y="2599771"/>
                  </a:lnTo>
                  <a:lnTo>
                    <a:pt x="0" y="207982"/>
                  </a:lnTo>
                  <a:cubicBezTo>
                    <a:pt x="0" y="93117"/>
                    <a:pt x="93117" y="0"/>
                    <a:pt x="207982" y="0"/>
                  </a:cubicBezTo>
                  <a:close/>
                </a:path>
              </a:pathLst>
            </a:custGeom>
            <a:ln w="19050">
              <a:solidFill>
                <a:schemeClr val="accent3">
                  <a:lumMod val="50000"/>
                </a:schemeClr>
              </a:solidFill>
            </a:ln>
            <a:scene3d>
              <a:camera prst="orthographicFront"/>
              <a:lightRig rig="threePt" dir="t"/>
            </a:scene3d>
            <a:sp3d>
              <a:bevelT w="114300" prst="artDeco"/>
            </a:sp3d>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426" tIns="110446" rIns="77426" bIns="16510"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In SAP and other small system like Focus or Microsoft actual cost will not be available.</a:t>
              </a:r>
              <a:endParaRPr lang="en-IN" sz="1300" kern="1200" dirty="0"/>
            </a:p>
            <a:p>
              <a:pPr marL="114300" lvl="1" indent="-114300" algn="l" defTabSz="577850">
                <a:lnSpc>
                  <a:spcPct val="90000"/>
                </a:lnSpc>
                <a:spcBef>
                  <a:spcPct val="0"/>
                </a:spcBef>
                <a:spcAft>
                  <a:spcPct val="15000"/>
                </a:spcAft>
                <a:buChar char="••"/>
              </a:pPr>
              <a:r>
                <a:rPr lang="en-US" sz="1300" kern="1200" dirty="0" smtClean="0"/>
                <a:t>Overhead recovery rates, costing data, </a:t>
              </a:r>
              <a:r>
                <a:rPr lang="en-US" sz="1300" kern="1200" dirty="0" err="1" smtClean="0"/>
                <a:t>etc</a:t>
              </a:r>
              <a:r>
                <a:rPr lang="en-US" sz="1300" kern="1200" dirty="0" smtClean="0"/>
                <a:t> is required and to be maintained outside the system</a:t>
              </a:r>
              <a:endParaRPr lang="en-IN" sz="1300" kern="1200" dirty="0"/>
            </a:p>
          </p:txBody>
        </p:sp>
        <p:sp>
          <p:nvSpPr>
            <p:cNvPr id="9" name="Freeform 8"/>
            <p:cNvSpPr/>
            <p:nvPr/>
          </p:nvSpPr>
          <p:spPr>
            <a:xfrm>
              <a:off x="4761093" y="4335426"/>
              <a:ext cx="3482713" cy="1117901"/>
            </a:xfrm>
            <a:custGeom>
              <a:avLst/>
              <a:gdLst>
                <a:gd name="connsiteX0" fmla="*/ 0 w 3482713"/>
                <a:gd name="connsiteY0" fmla="*/ 0 h 1117901"/>
                <a:gd name="connsiteX1" fmla="*/ 3482713 w 3482713"/>
                <a:gd name="connsiteY1" fmla="*/ 0 h 1117901"/>
                <a:gd name="connsiteX2" fmla="*/ 3482713 w 3482713"/>
                <a:gd name="connsiteY2" fmla="*/ 1117901 h 1117901"/>
                <a:gd name="connsiteX3" fmla="*/ 0 w 3482713"/>
                <a:gd name="connsiteY3" fmla="*/ 1117901 h 1117901"/>
                <a:gd name="connsiteX4" fmla="*/ 0 w 3482713"/>
                <a:gd name="connsiteY4" fmla="*/ 0 h 1117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2713" h="1117901">
                  <a:moveTo>
                    <a:pt x="0" y="0"/>
                  </a:moveTo>
                  <a:lnTo>
                    <a:pt x="3482713" y="0"/>
                  </a:lnTo>
                  <a:lnTo>
                    <a:pt x="3482713" y="1117901"/>
                  </a:lnTo>
                  <a:lnTo>
                    <a:pt x="0" y="1117901"/>
                  </a:lnTo>
                  <a:lnTo>
                    <a:pt x="0" y="0"/>
                  </a:lnTo>
                  <a:close/>
                </a:path>
              </a:pathLst>
            </a:custGeom>
            <a:solidFill>
              <a:schemeClr val="accent3">
                <a:lumMod val="50000"/>
              </a:schemeClr>
            </a:solidFill>
            <a:scene3d>
              <a:camera prst="orthographicFront"/>
              <a:lightRig rig="threePt" dir="t"/>
            </a:scene3d>
            <a:sp3d>
              <a:bevelT w="114300" prst="artDeco"/>
            </a:sp3d>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060" tIns="0" rIns="1063118" bIns="0" numCol="1" spcCol="1270" anchor="ctr" anchorCtr="0">
              <a:noAutofit/>
            </a:bodyPr>
            <a:lstStyle/>
            <a:p>
              <a:pPr lvl="0" algn="l" defTabSz="1155700">
                <a:lnSpc>
                  <a:spcPct val="90000"/>
                </a:lnSpc>
                <a:spcBef>
                  <a:spcPct val="0"/>
                </a:spcBef>
                <a:spcAft>
                  <a:spcPct val="35000"/>
                </a:spcAft>
              </a:pPr>
              <a:r>
                <a:rPr lang="en-US" sz="2600" b="1" kern="1200" dirty="0" smtClean="0"/>
                <a:t>B. Actual cost not available in System</a:t>
              </a:r>
              <a:endParaRPr lang="en-IN" sz="2600" kern="1200" dirty="0"/>
            </a:p>
          </p:txBody>
        </p:sp>
      </p:grpSp>
      <p:sp>
        <p:nvSpPr>
          <p:cNvPr id="11" name="Rectangle 10"/>
          <p:cNvSpPr/>
          <p:nvPr/>
        </p:nvSpPr>
        <p:spPr>
          <a:xfrm>
            <a:off x="699907" y="457200"/>
            <a:ext cx="8167605" cy="677108"/>
          </a:xfrm>
          <a:prstGeom prst="rect">
            <a:avLst/>
          </a:prstGeom>
        </p:spPr>
        <p:txBody>
          <a:bodyPr wrap="square">
            <a:spAutoFit/>
          </a:bodyPr>
          <a:lstStyle/>
          <a:p>
            <a:r>
              <a:rPr lang="en-US" sz="2000" u="sng" dirty="0">
                <a:latin typeface="Algerian" panose="04020705040A02060702" pitchFamily="82" charset="0"/>
              </a:rPr>
              <a:t>Point No. 14 : System implementation problem in costing.</a:t>
            </a:r>
          </a:p>
          <a:p>
            <a:endParaRPr lang="en-US" b="1" dirty="0"/>
          </a:p>
        </p:txBody>
      </p:sp>
    </p:spTree>
    <p:extLst>
      <p:ext uri="{BB962C8B-B14F-4D97-AF65-F5344CB8AC3E}">
        <p14:creationId xmlns:p14="http://schemas.microsoft.com/office/powerpoint/2010/main" xmlns="" val="38931157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76200"/>
            <a:ext cx="8534400" cy="2308324"/>
          </a:xfrm>
          <a:prstGeom prst="rect">
            <a:avLst/>
          </a:prstGeom>
          <a:noFill/>
        </p:spPr>
        <p:txBody>
          <a:bodyPr wrap="square" rtlCol="0">
            <a:spAutoFit/>
          </a:bodyPr>
          <a:lstStyle/>
          <a:p>
            <a:endParaRPr lang="en-US" b="1" dirty="0" smtClean="0"/>
          </a:p>
          <a:p>
            <a:endParaRPr lang="en-US" b="1" dirty="0"/>
          </a:p>
          <a:p>
            <a:pPr algn="ctr"/>
            <a:r>
              <a:rPr lang="en-US" u="sng" dirty="0">
                <a:latin typeface="Algerian" panose="04020705040A02060702" pitchFamily="82" charset="0"/>
              </a:rPr>
              <a:t>Point No. 15 : </a:t>
            </a:r>
            <a:r>
              <a:rPr lang="en-IN" u="sng" dirty="0">
                <a:latin typeface="Algerian" panose="04020705040A02060702" pitchFamily="82" charset="0"/>
              </a:rPr>
              <a:t>Difference between International Costing &amp; </a:t>
            </a:r>
          </a:p>
          <a:p>
            <a:pPr algn="ctr"/>
            <a:r>
              <a:rPr lang="en-IN" u="sng" dirty="0" smtClean="0">
                <a:latin typeface="Algerian" panose="04020705040A02060702" pitchFamily="82" charset="0"/>
              </a:rPr>
              <a:t>Indian </a:t>
            </a:r>
            <a:r>
              <a:rPr lang="en-IN" u="sng" dirty="0">
                <a:latin typeface="Algerian" panose="04020705040A02060702" pitchFamily="82" charset="0"/>
              </a:rPr>
              <a:t>costing</a:t>
            </a:r>
          </a:p>
          <a:p>
            <a:r>
              <a:rPr lang="en-US" u="sng" dirty="0">
                <a:latin typeface="Algerian" panose="04020705040A02060702" pitchFamily="82" charset="0"/>
              </a:rPr>
              <a:t>   </a:t>
            </a:r>
          </a:p>
          <a:p>
            <a:endParaRPr lang="en-US" b="1" dirty="0"/>
          </a:p>
          <a:p>
            <a:endParaRPr lang="en-US" dirty="0" smtClean="0"/>
          </a:p>
          <a:p>
            <a:r>
              <a:rPr lang="en-US" dirty="0"/>
              <a:t> </a:t>
            </a:r>
            <a:r>
              <a:rPr lang="en-US" dirty="0" smtClean="0"/>
              <a:t>               </a:t>
            </a:r>
          </a:p>
        </p:txBody>
      </p:sp>
      <p:sp>
        <p:nvSpPr>
          <p:cNvPr id="3" name="Right Arrow 2"/>
          <p:cNvSpPr/>
          <p:nvPr/>
        </p:nvSpPr>
        <p:spPr>
          <a:xfrm>
            <a:off x="506186" y="1774370"/>
            <a:ext cx="4191000" cy="784324"/>
          </a:xfrm>
          <a:prstGeom prst="rightArrow">
            <a:avLst/>
          </a:prstGeom>
          <a:gradFill flip="none" rotWithShape="1">
            <a:gsLst>
              <a:gs pos="50000">
                <a:schemeClr val="accent3">
                  <a:lumMod val="20000"/>
                  <a:lumOff val="80000"/>
                </a:schemeClr>
              </a:gs>
              <a:gs pos="0">
                <a:schemeClr val="bg1"/>
              </a:gs>
              <a:gs pos="100000">
                <a:srgbClr val="FFC1C1"/>
              </a:gs>
            </a:gsLst>
            <a:path path="circle">
              <a:fillToRect l="50000" t="50000" r="50000" b="50000"/>
            </a:path>
            <a:tileRect/>
          </a:gra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solidFill>
                  <a:schemeClr val="tx1"/>
                </a:solidFill>
              </a:rPr>
              <a:t>Considers global market dynamics.</a:t>
            </a:r>
          </a:p>
        </p:txBody>
      </p:sp>
      <p:sp>
        <p:nvSpPr>
          <p:cNvPr id="4" name="Right Arrow 3"/>
          <p:cNvSpPr/>
          <p:nvPr/>
        </p:nvSpPr>
        <p:spPr>
          <a:xfrm>
            <a:off x="457200" y="3092301"/>
            <a:ext cx="4191000" cy="784324"/>
          </a:xfrm>
          <a:prstGeom prst="rightArrow">
            <a:avLst/>
          </a:prstGeom>
          <a:gradFill flip="none" rotWithShape="1">
            <a:gsLst>
              <a:gs pos="50000">
                <a:schemeClr val="accent3">
                  <a:lumMod val="20000"/>
                  <a:lumOff val="80000"/>
                </a:schemeClr>
              </a:gs>
              <a:gs pos="0">
                <a:schemeClr val="bg1"/>
              </a:gs>
              <a:gs pos="100000">
                <a:srgbClr val="FFC1C1"/>
              </a:gs>
            </a:gsLst>
            <a:path path="circle">
              <a:fillToRect l="50000" t="50000" r="50000" b="50000"/>
            </a:path>
            <a:tileRect/>
          </a:gra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a:solidFill>
                  <a:schemeClr val="tx1"/>
                </a:solidFill>
              </a:rPr>
              <a:t>Accounts for currency fluctuations and international trade regulations.</a:t>
            </a:r>
            <a:endParaRPr lang="en-IN" sz="1300" dirty="0">
              <a:solidFill>
                <a:schemeClr val="tx1"/>
              </a:solidFill>
            </a:endParaRPr>
          </a:p>
        </p:txBody>
      </p:sp>
      <p:sp>
        <p:nvSpPr>
          <p:cNvPr id="5" name="Right Arrow 4"/>
          <p:cNvSpPr/>
          <p:nvPr/>
        </p:nvSpPr>
        <p:spPr>
          <a:xfrm>
            <a:off x="457200" y="4410233"/>
            <a:ext cx="4191000" cy="784324"/>
          </a:xfrm>
          <a:prstGeom prst="rightArrow">
            <a:avLst/>
          </a:prstGeom>
          <a:gradFill flip="none" rotWithShape="1">
            <a:gsLst>
              <a:gs pos="50000">
                <a:schemeClr val="accent3">
                  <a:lumMod val="20000"/>
                  <a:lumOff val="80000"/>
                </a:schemeClr>
              </a:gs>
              <a:gs pos="0">
                <a:schemeClr val="bg1"/>
              </a:gs>
              <a:gs pos="100000">
                <a:srgbClr val="FFC1C1"/>
              </a:gs>
            </a:gsLst>
            <a:path path="circle">
              <a:fillToRect l="50000" t="50000" r="50000" b="50000"/>
            </a:path>
            <a:tileRect/>
          </a:gra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rPr>
              <a:t>Includes cross-border logistics, tariffs, and customs duties.</a:t>
            </a:r>
            <a:endParaRPr lang="en-IN" sz="1300" dirty="0">
              <a:solidFill>
                <a:schemeClr val="tx1"/>
              </a:solidFill>
            </a:endParaRPr>
          </a:p>
        </p:txBody>
      </p:sp>
      <p:sp>
        <p:nvSpPr>
          <p:cNvPr id="6" name="Right Arrow 5"/>
          <p:cNvSpPr/>
          <p:nvPr/>
        </p:nvSpPr>
        <p:spPr>
          <a:xfrm>
            <a:off x="457200" y="5728165"/>
            <a:ext cx="4191000" cy="784324"/>
          </a:xfrm>
          <a:prstGeom prst="rightArrow">
            <a:avLst/>
          </a:prstGeom>
          <a:gradFill flip="none" rotWithShape="1">
            <a:gsLst>
              <a:gs pos="50000">
                <a:schemeClr val="accent3">
                  <a:lumMod val="20000"/>
                  <a:lumOff val="80000"/>
                </a:schemeClr>
              </a:gs>
              <a:gs pos="0">
                <a:schemeClr val="bg1"/>
              </a:gs>
              <a:gs pos="100000">
                <a:srgbClr val="FFC1C1"/>
              </a:gs>
            </a:gsLst>
            <a:path path="circle">
              <a:fillToRect l="50000" t="50000" r="50000" b="50000"/>
            </a:path>
            <a:tileRect/>
          </a:gra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rPr>
              <a:t>Focuses on competitive pricing strategies in the global marketplace.</a:t>
            </a:r>
            <a:r>
              <a:rPr lang="en-IN" sz="1300" dirty="0" smtClean="0">
                <a:solidFill>
                  <a:schemeClr val="tx1"/>
                </a:solidFill>
              </a:rPr>
              <a:t>.</a:t>
            </a:r>
            <a:endParaRPr lang="en-IN" sz="1300" dirty="0">
              <a:solidFill>
                <a:schemeClr val="tx1"/>
              </a:solidFill>
            </a:endParaRPr>
          </a:p>
        </p:txBody>
      </p:sp>
      <p:sp>
        <p:nvSpPr>
          <p:cNvPr id="9" name="Right Arrow 8"/>
          <p:cNvSpPr/>
          <p:nvPr/>
        </p:nvSpPr>
        <p:spPr>
          <a:xfrm flipH="1">
            <a:off x="4697186" y="2063429"/>
            <a:ext cx="4191000" cy="784324"/>
          </a:xfrm>
          <a:prstGeom prst="rightArrow">
            <a:avLst/>
          </a:prstGeom>
          <a:gradFill flip="none" rotWithShape="1">
            <a:gsLst>
              <a:gs pos="50000">
                <a:schemeClr val="accent3">
                  <a:lumMod val="20000"/>
                  <a:lumOff val="80000"/>
                </a:schemeClr>
              </a:gs>
              <a:gs pos="0">
                <a:schemeClr val="bg1"/>
              </a:gs>
              <a:gs pos="100000">
                <a:srgbClr val="94E6E4"/>
              </a:gs>
            </a:gsLst>
            <a:path path="circle">
              <a:fillToRect l="50000" t="50000" r="50000" b="50000"/>
            </a:path>
            <a:tileRect/>
          </a:gra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smtClean="0">
                <a:solidFill>
                  <a:schemeClr val="tx1"/>
                </a:solidFill>
              </a:rPr>
              <a:t>Focuses on domestic market conditions and regulations</a:t>
            </a:r>
            <a:r>
              <a:rPr lang="en-US" sz="1200" dirty="0" smtClean="0">
                <a:solidFill>
                  <a:schemeClr val="tx1"/>
                </a:solidFill>
              </a:rPr>
              <a:t>.</a:t>
            </a:r>
            <a:endParaRPr lang="en-IN" sz="1200" dirty="0">
              <a:solidFill>
                <a:schemeClr val="tx1"/>
              </a:solidFill>
            </a:endParaRPr>
          </a:p>
        </p:txBody>
      </p:sp>
      <p:sp>
        <p:nvSpPr>
          <p:cNvPr id="10" name="Right Arrow 9"/>
          <p:cNvSpPr/>
          <p:nvPr/>
        </p:nvSpPr>
        <p:spPr>
          <a:xfrm flipH="1">
            <a:off x="4669971" y="3359105"/>
            <a:ext cx="4191000" cy="784324"/>
          </a:xfrm>
          <a:prstGeom prst="rightArrow">
            <a:avLst/>
          </a:prstGeom>
          <a:gradFill flip="none" rotWithShape="1">
            <a:gsLst>
              <a:gs pos="50000">
                <a:schemeClr val="accent3">
                  <a:lumMod val="20000"/>
                  <a:lumOff val="80000"/>
                </a:schemeClr>
              </a:gs>
              <a:gs pos="0">
                <a:schemeClr val="bg1"/>
              </a:gs>
              <a:gs pos="100000">
                <a:srgbClr val="94E6E4"/>
              </a:gs>
            </a:gsLst>
            <a:path path="circle">
              <a:fillToRect l="50000" t="50000" r="50000" b="50000"/>
            </a:path>
            <a:tileRect/>
          </a:gra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rPr>
              <a:t>Considers local taxation, government policies, and subsidies in India.</a:t>
            </a:r>
            <a:endParaRPr lang="en-IN" sz="1300" dirty="0">
              <a:solidFill>
                <a:schemeClr val="tx1"/>
              </a:solidFill>
            </a:endParaRPr>
          </a:p>
        </p:txBody>
      </p:sp>
      <p:sp>
        <p:nvSpPr>
          <p:cNvPr id="11" name="Right Arrow 10"/>
          <p:cNvSpPr/>
          <p:nvPr/>
        </p:nvSpPr>
        <p:spPr>
          <a:xfrm flipH="1">
            <a:off x="4680857" y="4654781"/>
            <a:ext cx="4191000" cy="784324"/>
          </a:xfrm>
          <a:prstGeom prst="rightArrow">
            <a:avLst/>
          </a:prstGeom>
          <a:gradFill flip="none" rotWithShape="1">
            <a:gsLst>
              <a:gs pos="50000">
                <a:schemeClr val="accent3">
                  <a:lumMod val="20000"/>
                  <a:lumOff val="80000"/>
                </a:schemeClr>
              </a:gs>
              <a:gs pos="0">
                <a:schemeClr val="bg1"/>
              </a:gs>
              <a:gs pos="100000">
                <a:srgbClr val="94E6E4"/>
              </a:gs>
            </a:gsLst>
            <a:path path="circle">
              <a:fillToRect l="50000" t="50000" r="50000" b="50000"/>
            </a:path>
            <a:tileRect/>
          </a:gra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rPr>
              <a:t>Includes factors such as domestic logistics, labor, and material costs.</a:t>
            </a:r>
            <a:endParaRPr lang="en-IN" sz="1300" dirty="0">
              <a:solidFill>
                <a:schemeClr val="tx1"/>
              </a:solidFill>
            </a:endParaRPr>
          </a:p>
        </p:txBody>
      </p:sp>
      <p:sp>
        <p:nvSpPr>
          <p:cNvPr id="12" name="Right Arrow 11"/>
          <p:cNvSpPr/>
          <p:nvPr/>
        </p:nvSpPr>
        <p:spPr>
          <a:xfrm flipH="1">
            <a:off x="4697186" y="5867400"/>
            <a:ext cx="4191000" cy="784324"/>
          </a:xfrm>
          <a:prstGeom prst="rightArrow">
            <a:avLst/>
          </a:prstGeom>
          <a:gradFill flip="none" rotWithShape="1">
            <a:gsLst>
              <a:gs pos="50000">
                <a:schemeClr val="accent3">
                  <a:lumMod val="20000"/>
                  <a:lumOff val="80000"/>
                </a:schemeClr>
              </a:gs>
              <a:gs pos="0">
                <a:schemeClr val="bg1"/>
              </a:gs>
              <a:gs pos="100000">
                <a:srgbClr val="94E6E4"/>
              </a:gs>
            </a:gsLst>
            <a:path path="circle">
              <a:fillToRect l="50000" t="50000" r="50000" b="50000"/>
            </a:path>
            <a:tileRect/>
          </a:gra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a:solidFill>
                  <a:schemeClr val="tx1"/>
                </a:solidFill>
              </a:rPr>
              <a:t>Reflects cultural preferences, consumer behavior, and regional variations in production.</a:t>
            </a:r>
            <a:endParaRPr lang="en-IN" sz="1300" dirty="0">
              <a:solidFill>
                <a:schemeClr val="tx1"/>
              </a:solidFill>
            </a:endParaRPr>
          </a:p>
        </p:txBody>
      </p:sp>
    </p:spTree>
    <p:extLst>
      <p:ext uri="{BB962C8B-B14F-4D97-AF65-F5344CB8AC3E}">
        <p14:creationId xmlns:p14="http://schemas.microsoft.com/office/powerpoint/2010/main" xmlns="" val="27885215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76200"/>
            <a:ext cx="5486400" cy="1508105"/>
          </a:xfrm>
          <a:prstGeom prst="rect">
            <a:avLst/>
          </a:prstGeom>
          <a:noFill/>
        </p:spPr>
        <p:txBody>
          <a:bodyPr wrap="square" rtlCol="0">
            <a:spAutoFit/>
          </a:bodyPr>
          <a:lstStyle/>
          <a:p>
            <a:endParaRPr lang="en-US" b="1" dirty="0" smtClean="0"/>
          </a:p>
          <a:p>
            <a:endParaRPr lang="en-US" b="1" dirty="0"/>
          </a:p>
          <a:p>
            <a:pPr algn="ctr"/>
            <a:r>
              <a:rPr lang="en-US" sz="2000" u="sng" dirty="0">
                <a:latin typeface="Algerian" panose="04020705040A02060702" pitchFamily="82" charset="0"/>
              </a:rPr>
              <a:t>Point No. 16 : Material loss treatment</a:t>
            </a:r>
          </a:p>
          <a:p>
            <a:endParaRPr lang="en-US" b="1" dirty="0"/>
          </a:p>
          <a:p>
            <a:endParaRPr lang="en-US" b="1" dirty="0" smtClean="0"/>
          </a:p>
        </p:txBody>
      </p:sp>
      <p:grpSp>
        <p:nvGrpSpPr>
          <p:cNvPr id="11" name="Group 10"/>
          <p:cNvGrpSpPr/>
          <p:nvPr/>
        </p:nvGrpSpPr>
        <p:grpSpPr>
          <a:xfrm>
            <a:off x="4267200" y="1220442"/>
            <a:ext cx="4419600" cy="3124200"/>
            <a:chOff x="266700" y="1233964"/>
            <a:chExt cx="4419600" cy="3124200"/>
          </a:xfrm>
        </p:grpSpPr>
        <p:grpSp>
          <p:nvGrpSpPr>
            <p:cNvPr id="4" name="Group 3"/>
            <p:cNvGrpSpPr/>
            <p:nvPr/>
          </p:nvGrpSpPr>
          <p:grpSpPr>
            <a:xfrm>
              <a:off x="266700" y="1233964"/>
              <a:ext cx="4419600" cy="3124200"/>
              <a:chOff x="304800" y="1143000"/>
              <a:chExt cx="4419600" cy="3124200"/>
            </a:xfrm>
            <a:effectLst>
              <a:outerShdw blurRad="50800" dist="38100" dir="16200000" rotWithShape="0">
                <a:prstClr val="black">
                  <a:alpha val="40000"/>
                </a:prstClr>
              </a:outerShdw>
            </a:effectLst>
          </p:grpSpPr>
          <p:sp>
            <p:nvSpPr>
              <p:cNvPr id="3" name="Oval 2"/>
              <p:cNvSpPr/>
              <p:nvPr/>
            </p:nvSpPr>
            <p:spPr>
              <a:xfrm>
                <a:off x="304800" y="1143000"/>
                <a:ext cx="4419600" cy="3124200"/>
              </a:xfrm>
              <a:prstGeom prst="ellipse">
                <a:avLst/>
              </a:prstGeom>
              <a:solidFill>
                <a:schemeClr val="tx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Oval 5"/>
              <p:cNvSpPr/>
              <p:nvPr/>
            </p:nvSpPr>
            <p:spPr>
              <a:xfrm>
                <a:off x="484200" y="1322700"/>
                <a:ext cx="4060800" cy="2764800"/>
              </a:xfrm>
              <a:prstGeom prst="ellipse">
                <a:avLst/>
              </a:prstGeom>
              <a:solidFill>
                <a:schemeClr val="bg2"/>
              </a:solidFill>
              <a:ln>
                <a:noFill/>
              </a:ln>
              <a:effectLst>
                <a:softEdge rad="127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7" name="Rectangle 6"/>
            <p:cNvSpPr/>
            <p:nvPr/>
          </p:nvSpPr>
          <p:spPr>
            <a:xfrm>
              <a:off x="609600" y="2150968"/>
              <a:ext cx="3733800" cy="1107996"/>
            </a:xfrm>
            <a:prstGeom prst="rect">
              <a:avLst/>
            </a:prstGeom>
          </p:spPr>
          <p:txBody>
            <a:bodyPr wrap="square">
              <a:spAutoFit/>
            </a:bodyPr>
            <a:lstStyle/>
            <a:p>
              <a:pPr algn="ctr"/>
              <a:r>
                <a:rPr lang="en-US" sz="1100" dirty="0">
                  <a:latin typeface="Söhne"/>
                </a:rPr>
                <a:t>In certain industries, it's common practice to procure </a:t>
              </a:r>
              <a:endParaRPr lang="en-US" sz="1100" dirty="0" smtClean="0">
                <a:latin typeface="Söhne"/>
              </a:endParaRPr>
            </a:p>
            <a:p>
              <a:pPr algn="ctr"/>
              <a:r>
                <a:rPr lang="en-US" sz="1100" dirty="0" smtClean="0">
                  <a:latin typeface="Söhne"/>
                </a:rPr>
                <a:t>additional </a:t>
              </a:r>
              <a:r>
                <a:rPr lang="en-US" sz="1100" dirty="0">
                  <a:latin typeface="Söhne"/>
                </a:rPr>
                <a:t>materials to accommodate for normal </a:t>
              </a:r>
              <a:r>
                <a:rPr lang="en-US" sz="1100" dirty="0" smtClean="0">
                  <a:latin typeface="Söhne"/>
                </a:rPr>
                <a:t>losses</a:t>
              </a:r>
            </a:p>
            <a:p>
              <a:pPr algn="ctr"/>
              <a:r>
                <a:rPr lang="en-US" sz="1100" dirty="0" smtClean="0">
                  <a:latin typeface="Söhne"/>
                </a:rPr>
                <a:t> </a:t>
              </a:r>
              <a:r>
                <a:rPr lang="en-US" sz="1100" dirty="0">
                  <a:latin typeface="Söhne"/>
                </a:rPr>
                <a:t>that occur during the production process. However, </a:t>
              </a:r>
              <a:r>
                <a:rPr lang="en-US" sz="1100" dirty="0" smtClean="0">
                  <a:latin typeface="Söhne"/>
                </a:rPr>
                <a:t>if</a:t>
              </a:r>
            </a:p>
            <a:p>
              <a:pPr algn="ctr"/>
              <a:r>
                <a:rPr lang="en-US" sz="1100" dirty="0" smtClean="0">
                  <a:latin typeface="Söhne"/>
                </a:rPr>
                <a:t> </a:t>
              </a:r>
              <a:r>
                <a:rPr lang="en-US" sz="1100" dirty="0">
                  <a:latin typeface="Söhne"/>
                </a:rPr>
                <a:t>further losses are incurred during production beyond the </a:t>
              </a:r>
              <a:endParaRPr lang="en-US" sz="1100" dirty="0" smtClean="0">
                <a:latin typeface="Söhne"/>
              </a:endParaRPr>
            </a:p>
            <a:p>
              <a:pPr algn="ctr"/>
              <a:r>
                <a:rPr lang="en-US" sz="1100" dirty="0" smtClean="0">
                  <a:latin typeface="Söhne"/>
                </a:rPr>
                <a:t>anticipated </a:t>
              </a:r>
              <a:r>
                <a:rPr lang="en-US" sz="1100" dirty="0">
                  <a:latin typeface="Söhne"/>
                </a:rPr>
                <a:t>normal losses, these variances are typically </a:t>
              </a:r>
              <a:endParaRPr lang="en-US" sz="1100" dirty="0" smtClean="0">
                <a:latin typeface="Söhne"/>
              </a:endParaRPr>
            </a:p>
            <a:p>
              <a:pPr algn="ctr"/>
              <a:r>
                <a:rPr lang="en-US" sz="1100" dirty="0" smtClean="0">
                  <a:latin typeface="Söhne"/>
                </a:rPr>
                <a:t>classified </a:t>
              </a:r>
              <a:r>
                <a:rPr lang="en-US" sz="1100" dirty="0">
                  <a:latin typeface="Söhne"/>
                </a:rPr>
                <a:t>as abnormal losses</a:t>
              </a:r>
              <a:endParaRPr lang="en-IN" sz="1100" dirty="0"/>
            </a:p>
          </p:txBody>
        </p:sp>
      </p:grpSp>
      <p:grpSp>
        <p:nvGrpSpPr>
          <p:cNvPr id="13" name="Group 12"/>
          <p:cNvGrpSpPr/>
          <p:nvPr/>
        </p:nvGrpSpPr>
        <p:grpSpPr>
          <a:xfrm>
            <a:off x="533400" y="3505200"/>
            <a:ext cx="4419600" cy="3124200"/>
            <a:chOff x="685800" y="3200400"/>
            <a:chExt cx="4419600" cy="3124200"/>
          </a:xfrm>
        </p:grpSpPr>
        <p:grpSp>
          <p:nvGrpSpPr>
            <p:cNvPr id="8" name="Group 7"/>
            <p:cNvGrpSpPr/>
            <p:nvPr/>
          </p:nvGrpSpPr>
          <p:grpSpPr>
            <a:xfrm>
              <a:off x="685800" y="3200400"/>
              <a:ext cx="4419600" cy="3124200"/>
              <a:chOff x="304800" y="1143000"/>
              <a:chExt cx="4419600" cy="3124200"/>
            </a:xfrm>
            <a:effectLst>
              <a:outerShdw blurRad="50800" dist="38100" dir="16200000" rotWithShape="0">
                <a:prstClr val="black">
                  <a:alpha val="40000"/>
                </a:prstClr>
              </a:outerShdw>
            </a:effectLst>
          </p:grpSpPr>
          <p:sp>
            <p:nvSpPr>
              <p:cNvPr id="9" name="Oval 8"/>
              <p:cNvSpPr/>
              <p:nvPr/>
            </p:nvSpPr>
            <p:spPr>
              <a:xfrm>
                <a:off x="304800" y="1143000"/>
                <a:ext cx="4419600" cy="3124200"/>
              </a:xfrm>
              <a:prstGeom prst="ellipse">
                <a:avLst/>
              </a:prstGeom>
              <a:solidFill>
                <a:schemeClr val="tx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Oval 9"/>
              <p:cNvSpPr/>
              <p:nvPr/>
            </p:nvSpPr>
            <p:spPr>
              <a:xfrm>
                <a:off x="484200" y="1322700"/>
                <a:ext cx="4060800" cy="2764800"/>
              </a:xfrm>
              <a:prstGeom prst="ellipse">
                <a:avLst/>
              </a:prstGeom>
              <a:solidFill>
                <a:schemeClr val="bg2"/>
              </a:solidFill>
              <a:ln>
                <a:noFill/>
              </a:ln>
              <a:effectLst>
                <a:softEdge rad="127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2" name="Rectangle 11"/>
            <p:cNvSpPr/>
            <p:nvPr/>
          </p:nvSpPr>
          <p:spPr>
            <a:xfrm>
              <a:off x="1143000" y="4007185"/>
              <a:ext cx="3657600" cy="1277273"/>
            </a:xfrm>
            <a:prstGeom prst="rect">
              <a:avLst/>
            </a:prstGeom>
          </p:spPr>
          <p:txBody>
            <a:bodyPr wrap="square">
              <a:spAutoFit/>
            </a:bodyPr>
            <a:lstStyle/>
            <a:p>
              <a:pPr algn="ctr"/>
              <a:r>
                <a:rPr lang="en-US" sz="1100" dirty="0">
                  <a:latin typeface="Söhne"/>
                </a:rPr>
                <a:t>Abnormal losses are those that cannot be </a:t>
              </a:r>
              <a:endParaRPr lang="en-US" sz="1100" dirty="0" smtClean="0">
                <a:latin typeface="Söhne"/>
              </a:endParaRPr>
            </a:p>
            <a:p>
              <a:pPr algn="ctr"/>
              <a:r>
                <a:rPr lang="en-US" sz="1100" dirty="0" smtClean="0">
                  <a:latin typeface="Söhne"/>
                </a:rPr>
                <a:t>directly </a:t>
              </a:r>
              <a:r>
                <a:rPr lang="en-US" sz="1100" dirty="0">
                  <a:latin typeface="Söhne"/>
                </a:rPr>
                <a:t>attributed to the production of a </a:t>
              </a:r>
              <a:r>
                <a:rPr lang="en-US" sz="1100" dirty="0" smtClean="0">
                  <a:latin typeface="Söhne"/>
                </a:rPr>
                <a:t>specific</a:t>
              </a:r>
            </a:p>
            <a:p>
              <a:pPr algn="ctr"/>
              <a:r>
                <a:rPr lang="en-US" sz="1100" dirty="0" smtClean="0">
                  <a:latin typeface="Söhne"/>
                </a:rPr>
                <a:t> </a:t>
              </a:r>
              <a:r>
                <a:rPr lang="en-US" sz="1100" dirty="0">
                  <a:latin typeface="Söhne"/>
                </a:rPr>
                <a:t>product and are considered deviations from </a:t>
              </a:r>
              <a:r>
                <a:rPr lang="en-US" sz="1100" dirty="0" smtClean="0">
                  <a:latin typeface="Söhne"/>
                </a:rPr>
                <a:t>expected</a:t>
              </a:r>
            </a:p>
            <a:p>
              <a:pPr algn="ctr"/>
              <a:r>
                <a:rPr lang="en-US" sz="1100" dirty="0" smtClean="0">
                  <a:latin typeface="Söhne"/>
                </a:rPr>
                <a:t> </a:t>
              </a:r>
              <a:r>
                <a:rPr lang="en-US" sz="1100" dirty="0">
                  <a:latin typeface="Söhne"/>
                </a:rPr>
                <a:t>norms in the manufacturing process. Proper cost </a:t>
              </a:r>
              <a:endParaRPr lang="en-US" sz="1100" dirty="0" smtClean="0">
                <a:latin typeface="Söhne"/>
              </a:endParaRPr>
            </a:p>
            <a:p>
              <a:pPr algn="ctr"/>
              <a:r>
                <a:rPr lang="en-US" sz="1100" dirty="0" smtClean="0">
                  <a:latin typeface="Söhne"/>
                </a:rPr>
                <a:t>accounting </a:t>
              </a:r>
              <a:r>
                <a:rPr lang="en-US" sz="1100" dirty="0">
                  <a:latin typeface="Söhne"/>
                </a:rPr>
                <a:t>methods distinguish between normal and </a:t>
              </a:r>
              <a:endParaRPr lang="en-US" sz="1100" dirty="0" smtClean="0">
                <a:latin typeface="Söhne"/>
              </a:endParaRPr>
            </a:p>
            <a:p>
              <a:pPr algn="ctr"/>
              <a:r>
                <a:rPr lang="en-US" sz="1100" dirty="0" smtClean="0">
                  <a:latin typeface="Söhne"/>
                </a:rPr>
                <a:t>abnormal </a:t>
              </a:r>
              <a:r>
                <a:rPr lang="en-US" sz="1100" dirty="0">
                  <a:latin typeface="Söhne"/>
                </a:rPr>
                <a:t>losses to accurately assess production </a:t>
              </a:r>
              <a:endParaRPr lang="en-US" sz="1100" dirty="0" smtClean="0">
                <a:latin typeface="Söhne"/>
              </a:endParaRPr>
            </a:p>
            <a:p>
              <a:pPr algn="ctr"/>
              <a:r>
                <a:rPr lang="en-US" sz="1100" dirty="0" smtClean="0">
                  <a:latin typeface="Söhne"/>
                </a:rPr>
                <a:t>efficiency </a:t>
              </a:r>
              <a:r>
                <a:rPr lang="en-US" sz="1100" dirty="0">
                  <a:latin typeface="Söhne"/>
                </a:rPr>
                <a:t>and costs attributable to specific products.</a:t>
              </a:r>
              <a:endParaRPr lang="en-IN" sz="1100" dirty="0">
                <a:latin typeface="Söhne"/>
              </a:endParaRPr>
            </a:p>
          </p:txBody>
        </p:sp>
      </p:grpSp>
    </p:spTree>
    <p:extLst>
      <p:ext uri="{BB962C8B-B14F-4D97-AF65-F5344CB8AC3E}">
        <p14:creationId xmlns:p14="http://schemas.microsoft.com/office/powerpoint/2010/main" xmlns="" val="3656004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76200"/>
            <a:ext cx="8534400" cy="2092881"/>
          </a:xfrm>
          <a:prstGeom prst="rect">
            <a:avLst/>
          </a:prstGeom>
          <a:noFill/>
        </p:spPr>
        <p:txBody>
          <a:bodyPr wrap="square" rtlCol="0">
            <a:spAutoFit/>
          </a:bodyPr>
          <a:lstStyle/>
          <a:p>
            <a:endParaRPr lang="en-US" b="1" dirty="0" smtClean="0"/>
          </a:p>
          <a:p>
            <a:pPr algn="ctr"/>
            <a:r>
              <a:rPr lang="en-US" sz="2000" u="sng" dirty="0">
                <a:latin typeface="Algerian" panose="04020705040A02060702" pitchFamily="82" charset="0"/>
              </a:rPr>
              <a:t>Point No. 17 : Non availability &amp; Incorrect data from management</a:t>
            </a:r>
          </a:p>
          <a:p>
            <a:endParaRPr lang="en-US" b="1" dirty="0"/>
          </a:p>
          <a:p>
            <a:endParaRPr lang="en-US" b="1" dirty="0" smtClean="0"/>
          </a:p>
          <a:p>
            <a:r>
              <a:rPr lang="en-US" b="1" dirty="0" smtClean="0"/>
              <a:t> </a:t>
            </a:r>
          </a:p>
          <a:p>
            <a:endParaRPr lang="en-US" dirty="0" smtClean="0"/>
          </a:p>
        </p:txBody>
      </p:sp>
      <p:pic>
        <p:nvPicPr>
          <p:cNvPr id="9" name="Picture 8"/>
          <p:cNvPicPr>
            <a:picLocks noChangeAspect="1"/>
          </p:cNvPicPr>
          <p:nvPr/>
        </p:nvPicPr>
        <p:blipFill>
          <a:blip r:embed="rId2"/>
          <a:stretch>
            <a:fillRect/>
          </a:stretch>
        </p:blipFill>
        <p:spPr>
          <a:xfrm>
            <a:off x="4876800" y="2016384"/>
            <a:ext cx="3048000" cy="1533525"/>
          </a:xfrm>
          <a:prstGeom prst="roundRect">
            <a:avLst>
              <a:gd name="adj" fmla="val 16667"/>
            </a:avLst>
          </a:prstGeom>
          <a:ln>
            <a:noFill/>
          </a:ln>
          <a:effectLst>
            <a:outerShdw blurRad="76200" dist="38100" dir="7800000" algn="tl" rotWithShape="0">
              <a:srgbClr val="000000">
                <a:alpha val="40000"/>
              </a:srgbClr>
            </a:outerShdw>
          </a:effectLst>
          <a:scene3d>
            <a:camera prst="perspectiveFront"/>
            <a:lightRig rig="contrasting" dir="t">
              <a:rot lat="0" lon="0" rev="4200000"/>
            </a:lightRig>
          </a:scene3d>
          <a:sp3d prstMaterial="plastic">
            <a:bevelT w="381000" h="114300" prst="relaxedInset"/>
            <a:contourClr>
              <a:srgbClr val="969696"/>
            </a:contourClr>
          </a:sp3d>
        </p:spPr>
      </p:pic>
      <p:grpSp>
        <p:nvGrpSpPr>
          <p:cNvPr id="20" name="Group 19"/>
          <p:cNvGrpSpPr/>
          <p:nvPr/>
        </p:nvGrpSpPr>
        <p:grpSpPr>
          <a:xfrm>
            <a:off x="381000" y="1464051"/>
            <a:ext cx="4038600" cy="4930259"/>
            <a:chOff x="381000" y="1464051"/>
            <a:chExt cx="4038600" cy="4930259"/>
          </a:xfrm>
        </p:grpSpPr>
        <p:pic>
          <p:nvPicPr>
            <p:cNvPr id="8" name="Picture 7"/>
            <p:cNvPicPr>
              <a:picLocks noChangeAspect="1"/>
            </p:cNvPicPr>
            <p:nvPr/>
          </p:nvPicPr>
          <p:blipFill>
            <a:blip r:embed="rId3"/>
            <a:stretch>
              <a:fillRect/>
            </a:stretch>
          </p:blipFill>
          <p:spPr>
            <a:xfrm>
              <a:off x="609600" y="1464051"/>
              <a:ext cx="2133600" cy="1981200"/>
            </a:xfrm>
            <a:prstGeom prst="ellipse">
              <a:avLst/>
            </a:prstGeom>
            <a:ln w="19050" cap="rnd">
              <a:noFill/>
            </a:ln>
            <a:effectLst>
              <a:outerShdw blurRad="50800" dist="38100" dir="5400000" algn="t" rotWithShape="0">
                <a:prstClr val="black">
                  <a:alpha val="40000"/>
                </a:prstClr>
              </a:outerShdw>
              <a:softEdge rad="12700"/>
            </a:effectLst>
            <a:scene3d>
              <a:camera prst="orthographicFront"/>
              <a:lightRig rig="contrasting" dir="t">
                <a:rot lat="0" lon="0" rev="3000000"/>
              </a:lightRig>
            </a:scene3d>
            <a:sp3d contourW="7620">
              <a:bevelT w="95250" h="31750" prst="angle"/>
              <a:contourClr>
                <a:srgbClr val="333333"/>
              </a:contourClr>
            </a:sp3d>
          </p:spPr>
        </p:pic>
        <p:sp>
          <p:nvSpPr>
            <p:cNvPr id="12" name="Wave 11"/>
            <p:cNvSpPr/>
            <p:nvPr/>
          </p:nvSpPr>
          <p:spPr>
            <a:xfrm>
              <a:off x="381000" y="3422510"/>
              <a:ext cx="4038600" cy="2971800"/>
            </a:xfrm>
            <a:prstGeom prst="wave">
              <a:avLst/>
            </a:prstGeom>
            <a:blipFill>
              <a:blip r:embed="rId4"/>
              <a:tile tx="0" ty="0" sx="100000" sy="100000" flip="none" algn="tl"/>
            </a:blipFill>
            <a:ln>
              <a:solidFill>
                <a:schemeClr val="tx1"/>
              </a:solidFill>
            </a:ln>
            <a:effectLst>
              <a:outerShdw blurRad="50800" dist="38100" algn="l" rotWithShape="0">
                <a:prstClr val="black">
                  <a:alpha val="40000"/>
                </a:prstClr>
              </a:outerShdw>
            </a:effectLst>
            <a:scene3d>
              <a:camera prst="perspective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3" name="Rectangle 12"/>
          <p:cNvSpPr/>
          <p:nvPr/>
        </p:nvSpPr>
        <p:spPr>
          <a:xfrm>
            <a:off x="381000" y="3609807"/>
            <a:ext cx="2590800" cy="646331"/>
          </a:xfrm>
          <a:prstGeom prst="rect">
            <a:avLst/>
          </a:prstGeom>
        </p:spPr>
        <p:txBody>
          <a:bodyPr wrap="square">
            <a:spAutoFit/>
          </a:bodyPr>
          <a:lstStyle/>
          <a:p>
            <a:r>
              <a:rPr lang="en-US" b="1" u="sng" dirty="0"/>
              <a:t>Non availability </a:t>
            </a:r>
            <a:endParaRPr lang="en-US" b="1" u="sng" dirty="0" smtClean="0"/>
          </a:p>
          <a:p>
            <a:r>
              <a:rPr lang="en-US" b="1" u="sng" dirty="0" smtClean="0"/>
              <a:t>of </a:t>
            </a:r>
            <a:r>
              <a:rPr lang="en-US" b="1" u="sng" dirty="0"/>
              <a:t>the D</a:t>
            </a:r>
            <a:r>
              <a:rPr lang="en-US" b="1" u="sng" dirty="0" smtClean="0"/>
              <a:t>ata</a:t>
            </a:r>
            <a:r>
              <a:rPr lang="en-US" b="1" u="sng" dirty="0"/>
              <a:t>: </a:t>
            </a:r>
          </a:p>
        </p:txBody>
      </p:sp>
      <p:sp>
        <p:nvSpPr>
          <p:cNvPr id="16" name="Rectangle 2"/>
          <p:cNvSpPr>
            <a:spLocks noChangeArrowheads="1"/>
          </p:cNvSpPr>
          <p:nvPr/>
        </p:nvSpPr>
        <p:spPr bwMode="auto">
          <a:xfrm>
            <a:off x="0" y="0"/>
            <a:ext cx="3841750" cy="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Söhne"/>
              </a:rPr>
              <a:t/>
            </a:r>
            <a:br>
              <a:rPr kumimoji="0" lang="en-US" sz="1800" b="0" i="0" u="none" strike="noStrike" cap="none" normalizeH="0" baseline="0" smtClean="0">
                <a:ln>
                  <a:noFill/>
                </a:ln>
                <a:solidFill>
                  <a:srgbClr val="000000"/>
                </a:solidFill>
                <a:effectLst/>
                <a:latin typeface="Söhne"/>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7" name="Rectangle 16"/>
          <p:cNvSpPr/>
          <p:nvPr/>
        </p:nvSpPr>
        <p:spPr>
          <a:xfrm>
            <a:off x="609600" y="4354412"/>
            <a:ext cx="4038600" cy="1107996"/>
          </a:xfrm>
          <a:prstGeom prst="rect">
            <a:avLst/>
          </a:prstGeom>
        </p:spPr>
        <p:txBody>
          <a:bodyPr wrap="square">
            <a:spAutoFit/>
          </a:bodyPr>
          <a:lstStyle/>
          <a:p>
            <a:pPr lvl="0" eaLnBrk="0" fontAlgn="base" hangingPunct="0">
              <a:spcBef>
                <a:spcPct val="0"/>
              </a:spcBef>
              <a:spcAft>
                <a:spcPct val="0"/>
              </a:spcAft>
            </a:pPr>
            <a:r>
              <a:rPr lang="en-US" sz="1200" dirty="0">
                <a:solidFill>
                  <a:srgbClr val="000000"/>
                </a:solidFill>
                <a:latin typeface="Söhne"/>
              </a:rPr>
              <a:t>To secure proper insurance, access to relevant data </a:t>
            </a:r>
            <a:endParaRPr lang="en-US" sz="1200" dirty="0" smtClean="0">
              <a:solidFill>
                <a:srgbClr val="000000"/>
              </a:solidFill>
              <a:latin typeface="Söhne"/>
            </a:endParaRPr>
          </a:p>
          <a:p>
            <a:pPr lvl="0" eaLnBrk="0" fontAlgn="base" hangingPunct="0">
              <a:spcBef>
                <a:spcPct val="0"/>
              </a:spcBef>
              <a:spcAft>
                <a:spcPct val="0"/>
              </a:spcAft>
            </a:pPr>
            <a:r>
              <a:rPr lang="en-US" sz="1200" dirty="0" smtClean="0">
                <a:solidFill>
                  <a:srgbClr val="000000"/>
                </a:solidFill>
                <a:latin typeface="Söhne"/>
              </a:rPr>
              <a:t>is </a:t>
            </a:r>
            <a:r>
              <a:rPr lang="en-US" sz="1200" dirty="0">
                <a:solidFill>
                  <a:srgbClr val="000000"/>
                </a:solidFill>
                <a:latin typeface="Söhne"/>
              </a:rPr>
              <a:t>crucial. If unavailable, estimates can suffice, </a:t>
            </a:r>
            <a:endParaRPr lang="en-US" sz="1200" dirty="0" smtClean="0">
              <a:solidFill>
                <a:srgbClr val="000000"/>
              </a:solidFill>
              <a:latin typeface="Söhne"/>
            </a:endParaRPr>
          </a:p>
          <a:p>
            <a:pPr lvl="0" eaLnBrk="0" fontAlgn="base" hangingPunct="0">
              <a:spcBef>
                <a:spcPct val="0"/>
              </a:spcBef>
              <a:spcAft>
                <a:spcPct val="0"/>
              </a:spcAft>
            </a:pPr>
            <a:r>
              <a:rPr lang="en-US" sz="1200" dirty="0" smtClean="0">
                <a:solidFill>
                  <a:srgbClr val="000000"/>
                </a:solidFill>
                <a:latin typeface="Söhne"/>
              </a:rPr>
              <a:t>but </a:t>
            </a:r>
            <a:r>
              <a:rPr lang="en-US" sz="1200" dirty="0">
                <a:solidFill>
                  <a:srgbClr val="000000"/>
                </a:solidFill>
                <a:latin typeface="Söhne"/>
              </a:rPr>
              <a:t>management commitment to implementing </a:t>
            </a:r>
            <a:endParaRPr lang="en-US" sz="1200" dirty="0" smtClean="0">
              <a:solidFill>
                <a:srgbClr val="000000"/>
              </a:solidFill>
              <a:latin typeface="Söhne"/>
            </a:endParaRPr>
          </a:p>
          <a:p>
            <a:pPr lvl="0" eaLnBrk="0" fontAlgn="base" hangingPunct="0">
              <a:spcBef>
                <a:spcPct val="0"/>
              </a:spcBef>
              <a:spcAft>
                <a:spcPct val="0"/>
              </a:spcAft>
            </a:pPr>
            <a:r>
              <a:rPr lang="en-US" sz="1200" dirty="0" smtClean="0">
                <a:solidFill>
                  <a:srgbClr val="000000"/>
                </a:solidFill>
                <a:latin typeface="Söhne"/>
              </a:rPr>
              <a:t>systems </a:t>
            </a:r>
            <a:r>
              <a:rPr lang="en-US" sz="1200" dirty="0">
                <a:solidFill>
                  <a:srgbClr val="000000"/>
                </a:solidFill>
                <a:latin typeface="Söhne"/>
              </a:rPr>
              <a:t>for data availability ensures accurate </a:t>
            </a:r>
            <a:endParaRPr lang="en-US" sz="1200" dirty="0" smtClean="0">
              <a:solidFill>
                <a:srgbClr val="000000"/>
              </a:solidFill>
              <a:latin typeface="Söhne"/>
            </a:endParaRPr>
          </a:p>
          <a:p>
            <a:pPr lvl="0" eaLnBrk="0" fontAlgn="base" hangingPunct="0">
              <a:spcBef>
                <a:spcPct val="0"/>
              </a:spcBef>
              <a:spcAft>
                <a:spcPct val="0"/>
              </a:spcAft>
            </a:pPr>
            <a:r>
              <a:rPr lang="en-US" sz="1200" dirty="0" smtClean="0">
                <a:solidFill>
                  <a:srgbClr val="000000"/>
                </a:solidFill>
                <a:latin typeface="Söhne"/>
              </a:rPr>
              <a:t>assessment </a:t>
            </a:r>
            <a:r>
              <a:rPr lang="en-US" sz="1200" dirty="0">
                <a:solidFill>
                  <a:srgbClr val="000000"/>
                </a:solidFill>
                <a:latin typeface="Söhne"/>
              </a:rPr>
              <a:t>and coverage</a:t>
            </a:r>
            <a:r>
              <a:rPr lang="en-US" dirty="0">
                <a:solidFill>
                  <a:srgbClr val="000000"/>
                </a:solidFill>
                <a:latin typeface="Söhne"/>
              </a:rPr>
              <a:t>.</a:t>
            </a:r>
          </a:p>
        </p:txBody>
      </p:sp>
      <p:sp>
        <p:nvSpPr>
          <p:cNvPr id="19" name="Wave 18"/>
          <p:cNvSpPr/>
          <p:nvPr/>
        </p:nvSpPr>
        <p:spPr>
          <a:xfrm>
            <a:off x="4844143" y="3549909"/>
            <a:ext cx="4038600" cy="2971800"/>
          </a:xfrm>
          <a:prstGeom prst="wave">
            <a:avLst/>
          </a:prstGeom>
          <a:blipFill>
            <a:blip r:embed="rId4"/>
            <a:tile tx="0" ty="0" sx="100000" sy="100000" flip="none" algn="tl"/>
          </a:blipFill>
          <a:ln>
            <a:solidFill>
              <a:schemeClr val="tx1"/>
            </a:solidFill>
          </a:ln>
          <a:effectLst>
            <a:outerShdw blurRad="50800" dist="38100" algn="l" rotWithShape="0">
              <a:prstClr val="black">
                <a:alpha val="40000"/>
              </a:prstClr>
            </a:outerShdw>
          </a:effectLst>
          <a:scene3d>
            <a:camera prst="perspective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p:cNvSpPr/>
          <p:nvPr/>
        </p:nvSpPr>
        <p:spPr>
          <a:xfrm>
            <a:off x="4876800" y="4354412"/>
            <a:ext cx="4572000" cy="1015663"/>
          </a:xfrm>
          <a:prstGeom prst="rect">
            <a:avLst/>
          </a:prstGeom>
        </p:spPr>
        <p:txBody>
          <a:bodyPr>
            <a:spAutoFit/>
          </a:bodyPr>
          <a:lstStyle/>
          <a:p>
            <a:pPr eaLnBrk="0" fontAlgn="base" hangingPunct="0">
              <a:spcBef>
                <a:spcPct val="0"/>
              </a:spcBef>
              <a:spcAft>
                <a:spcPct val="0"/>
              </a:spcAft>
            </a:pPr>
            <a:r>
              <a:rPr lang="en-US" sz="1200" dirty="0">
                <a:solidFill>
                  <a:srgbClr val="000000"/>
                </a:solidFill>
                <a:latin typeface="Söhne"/>
              </a:rPr>
              <a:t>When management provides incorrect data, </a:t>
            </a:r>
            <a:r>
              <a:rPr lang="en-US" sz="1200" dirty="0" smtClean="0">
                <a:solidFill>
                  <a:srgbClr val="000000"/>
                </a:solidFill>
                <a:latin typeface="Söhne"/>
              </a:rPr>
              <a:t>whether</a:t>
            </a:r>
          </a:p>
          <a:p>
            <a:pPr eaLnBrk="0" fontAlgn="base" hangingPunct="0">
              <a:spcBef>
                <a:spcPct val="0"/>
              </a:spcBef>
              <a:spcAft>
                <a:spcPct val="0"/>
              </a:spcAft>
            </a:pPr>
            <a:r>
              <a:rPr lang="en-US" sz="1200" dirty="0" smtClean="0">
                <a:solidFill>
                  <a:srgbClr val="000000"/>
                </a:solidFill>
                <a:latin typeface="Söhne"/>
              </a:rPr>
              <a:t> </a:t>
            </a:r>
            <a:r>
              <a:rPr lang="en-US" sz="1200" dirty="0">
                <a:solidFill>
                  <a:srgbClr val="000000"/>
                </a:solidFill>
                <a:latin typeface="Söhne"/>
              </a:rPr>
              <a:t>intentionally or unintentionally, it's crucial to verify </a:t>
            </a:r>
            <a:r>
              <a:rPr lang="en-US" sz="1200" dirty="0" smtClean="0">
                <a:solidFill>
                  <a:srgbClr val="000000"/>
                </a:solidFill>
                <a:latin typeface="Söhne"/>
              </a:rPr>
              <a:t>it</a:t>
            </a:r>
          </a:p>
          <a:p>
            <a:pPr eaLnBrk="0" fontAlgn="base" hangingPunct="0">
              <a:spcBef>
                <a:spcPct val="0"/>
              </a:spcBef>
              <a:spcAft>
                <a:spcPct val="0"/>
              </a:spcAft>
            </a:pPr>
            <a:r>
              <a:rPr lang="en-US" sz="1200" dirty="0" smtClean="0">
                <a:solidFill>
                  <a:srgbClr val="000000"/>
                </a:solidFill>
                <a:latin typeface="Söhne"/>
              </a:rPr>
              <a:t> </a:t>
            </a:r>
            <a:r>
              <a:rPr lang="en-US" sz="1200" dirty="0">
                <a:solidFill>
                  <a:srgbClr val="000000"/>
                </a:solidFill>
                <a:latin typeface="Söhne"/>
              </a:rPr>
              <a:t>upon receipt. Implementing internal controls </a:t>
            </a:r>
            <a:r>
              <a:rPr lang="en-US" sz="1200" dirty="0" smtClean="0">
                <a:solidFill>
                  <a:srgbClr val="000000"/>
                </a:solidFill>
                <a:latin typeface="Söhne"/>
              </a:rPr>
              <a:t>for</a:t>
            </a:r>
          </a:p>
          <a:p>
            <a:pPr eaLnBrk="0" fontAlgn="base" hangingPunct="0">
              <a:spcBef>
                <a:spcPct val="0"/>
              </a:spcBef>
              <a:spcAft>
                <a:spcPct val="0"/>
              </a:spcAft>
            </a:pPr>
            <a:r>
              <a:rPr lang="en-US" sz="1200" dirty="0" smtClean="0">
                <a:solidFill>
                  <a:srgbClr val="000000"/>
                </a:solidFill>
                <a:latin typeface="Söhne"/>
              </a:rPr>
              <a:t> </a:t>
            </a:r>
            <a:r>
              <a:rPr lang="en-US" sz="1200" dirty="0">
                <a:solidFill>
                  <a:srgbClr val="000000"/>
                </a:solidFill>
                <a:latin typeface="Söhne"/>
              </a:rPr>
              <a:t>data verification helps ensure accuracy and </a:t>
            </a:r>
            <a:r>
              <a:rPr lang="en-US" sz="1200" dirty="0" smtClean="0">
                <a:solidFill>
                  <a:srgbClr val="000000"/>
                </a:solidFill>
                <a:latin typeface="Söhne"/>
              </a:rPr>
              <a:t>enables</a:t>
            </a:r>
          </a:p>
          <a:p>
            <a:pPr eaLnBrk="0" fontAlgn="base" hangingPunct="0">
              <a:spcBef>
                <a:spcPct val="0"/>
              </a:spcBef>
              <a:spcAft>
                <a:spcPct val="0"/>
              </a:spcAft>
            </a:pPr>
            <a:r>
              <a:rPr lang="en-US" sz="1200" dirty="0" smtClean="0">
                <a:solidFill>
                  <a:srgbClr val="000000"/>
                </a:solidFill>
                <a:latin typeface="Söhne"/>
              </a:rPr>
              <a:t> </a:t>
            </a:r>
            <a:r>
              <a:rPr lang="en-US" sz="1200" dirty="0">
                <a:solidFill>
                  <a:srgbClr val="000000"/>
                </a:solidFill>
                <a:latin typeface="Söhne"/>
              </a:rPr>
              <a:t>appropriate action based on verified information.</a:t>
            </a:r>
            <a:endParaRPr lang="en-IN" sz="1200" dirty="0">
              <a:solidFill>
                <a:srgbClr val="000000"/>
              </a:solidFill>
              <a:latin typeface="Söhne"/>
            </a:endParaRPr>
          </a:p>
        </p:txBody>
      </p:sp>
      <p:sp>
        <p:nvSpPr>
          <p:cNvPr id="23" name="Rectangle 22"/>
          <p:cNvSpPr/>
          <p:nvPr/>
        </p:nvSpPr>
        <p:spPr>
          <a:xfrm>
            <a:off x="4844143" y="3776459"/>
            <a:ext cx="2057400" cy="646331"/>
          </a:xfrm>
          <a:prstGeom prst="rect">
            <a:avLst/>
          </a:prstGeom>
        </p:spPr>
        <p:txBody>
          <a:bodyPr wrap="square">
            <a:spAutoFit/>
          </a:bodyPr>
          <a:lstStyle/>
          <a:p>
            <a:r>
              <a:rPr lang="en-US" b="1" u="sng" dirty="0"/>
              <a:t>Incorrect data from M</a:t>
            </a:r>
            <a:r>
              <a:rPr lang="en-US" b="1" u="sng" dirty="0" smtClean="0"/>
              <a:t>anagement</a:t>
            </a:r>
            <a:r>
              <a:rPr lang="en-US" b="1" u="sng" dirty="0"/>
              <a:t>:</a:t>
            </a:r>
          </a:p>
        </p:txBody>
      </p:sp>
    </p:spTree>
    <p:extLst>
      <p:ext uri="{BB962C8B-B14F-4D97-AF65-F5344CB8AC3E}">
        <p14:creationId xmlns:p14="http://schemas.microsoft.com/office/powerpoint/2010/main" xmlns="" val="3588238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xmlns="" val="356884105"/>
              </p:ext>
            </p:extLst>
          </p:nvPr>
        </p:nvGraphicFramePr>
        <p:xfrm>
          <a:off x="3733800" y="6150770"/>
          <a:ext cx="789023" cy="665738"/>
        </p:xfrm>
        <a:graphic>
          <a:graphicData uri="http://schemas.openxmlformats.org/presentationml/2006/ole">
            <p:oleObj spid="_x0000_s5195" name="Document" showAsIcon="1" r:id="rId3" imgW="914400" imgH="771480" progId="Word.Document.12">
              <p:embed/>
            </p:oleObj>
          </a:graphicData>
        </a:graphic>
      </p:graphicFrame>
      <p:graphicFrame>
        <p:nvGraphicFramePr>
          <p:cNvPr id="4" name="Diagram 3"/>
          <p:cNvGraphicFramePr/>
          <p:nvPr>
            <p:extLst>
              <p:ext uri="{D42A27DB-BD31-4B8C-83A1-F6EECF244321}">
                <p14:modId xmlns:p14="http://schemas.microsoft.com/office/powerpoint/2010/main" xmlns="" val="465616022"/>
              </p:ext>
            </p:extLst>
          </p:nvPr>
        </p:nvGraphicFramePr>
        <p:xfrm>
          <a:off x="838200" y="1371600"/>
          <a:ext cx="7620000" cy="4343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p:nvPr/>
        </p:nvSpPr>
        <p:spPr>
          <a:xfrm>
            <a:off x="457200" y="5486400"/>
            <a:ext cx="8458200" cy="800219"/>
          </a:xfrm>
          <a:prstGeom prst="rect">
            <a:avLst/>
          </a:prstGeom>
          <a:noFill/>
        </p:spPr>
        <p:txBody>
          <a:bodyPr wrap="square" rtlCol="0">
            <a:spAutoFit/>
          </a:bodyPr>
          <a:lstStyle/>
          <a:p>
            <a:r>
              <a:rPr lang="en-US" b="1" dirty="0"/>
              <a:t>“</a:t>
            </a:r>
            <a:r>
              <a:rPr lang="en-US" sz="1400" b="1" dirty="0"/>
              <a:t>Company has to send the letter on their letter head to Cost Audit Branch of MCA regarding above mistake</a:t>
            </a:r>
            <a:r>
              <a:rPr lang="en-US" sz="1400" dirty="0"/>
              <a:t>” </a:t>
            </a:r>
          </a:p>
          <a:p>
            <a:endParaRPr lang="en-US" sz="1400" dirty="0"/>
          </a:p>
          <a:p>
            <a:r>
              <a:rPr lang="en-US" sz="1400" dirty="0"/>
              <a:t>Letter for your reference below</a:t>
            </a:r>
            <a:endParaRPr lang="en-IN" sz="1400" dirty="0"/>
          </a:p>
        </p:txBody>
      </p:sp>
      <p:sp>
        <p:nvSpPr>
          <p:cNvPr id="6" name="Rectangle 5"/>
          <p:cNvSpPr/>
          <p:nvPr/>
        </p:nvSpPr>
        <p:spPr>
          <a:xfrm>
            <a:off x="838200" y="304800"/>
            <a:ext cx="6781800" cy="646331"/>
          </a:xfrm>
          <a:prstGeom prst="rect">
            <a:avLst/>
          </a:prstGeom>
        </p:spPr>
        <p:txBody>
          <a:bodyPr wrap="square">
            <a:spAutoFit/>
          </a:bodyPr>
          <a:lstStyle/>
          <a:p>
            <a:pPr algn="ctr"/>
            <a:r>
              <a:rPr lang="en-US" u="sng" dirty="0">
                <a:latin typeface="Algerian" panose="04020705040A02060702" pitchFamily="82" charset="0"/>
              </a:rPr>
              <a:t>Point No. 18 : </a:t>
            </a:r>
            <a:r>
              <a:rPr lang="en-IN" u="sng" dirty="0">
                <a:latin typeface="Algerian" panose="04020705040A02060702" pitchFamily="82" charset="0"/>
              </a:rPr>
              <a:t>Legal problem in appointment of Cost Auditor u/s148 of companies Act, 2013.</a:t>
            </a:r>
          </a:p>
        </p:txBody>
      </p:sp>
    </p:spTree>
    <p:extLst>
      <p:ext uri="{BB962C8B-B14F-4D97-AF65-F5344CB8AC3E}">
        <p14:creationId xmlns:p14="http://schemas.microsoft.com/office/powerpoint/2010/main" xmlns="" val="9881830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09800" y="1143000"/>
            <a:ext cx="3962400" cy="2619948"/>
          </a:xfrm>
          <a:prstGeom prst="ellipse">
            <a:avLst/>
          </a:prstGeom>
          <a:ln>
            <a:solidFill>
              <a:schemeClr val="tx1"/>
            </a:solidFill>
          </a:ln>
          <a:effectLst>
            <a:softEdge rad="112500"/>
          </a:effectLst>
          <a:scene3d>
            <a:camera prst="perspectiveFront"/>
            <a:lightRig rig="threePt" dir="t"/>
          </a:scene3d>
          <a:sp3d>
            <a:bevelT/>
          </a:sp3d>
        </p:spPr>
      </p:pic>
      <p:sp>
        <p:nvSpPr>
          <p:cNvPr id="4" name="Rectangle 3"/>
          <p:cNvSpPr/>
          <p:nvPr/>
        </p:nvSpPr>
        <p:spPr>
          <a:xfrm>
            <a:off x="381000" y="3886200"/>
            <a:ext cx="8382000" cy="2631490"/>
          </a:xfrm>
          <a:prstGeom prst="rect">
            <a:avLst/>
          </a:prstGeom>
        </p:spPr>
        <p:txBody>
          <a:bodyPr wrap="square">
            <a:spAutoFit/>
          </a:bodyPr>
          <a:lstStyle/>
          <a:p>
            <a:r>
              <a:rPr lang="en-US" sz="1400" b="1" dirty="0"/>
              <a:t>The actual process is as follows:</a:t>
            </a:r>
          </a:p>
          <a:p>
            <a:pPr marL="342900" indent="-342900">
              <a:buAutoNum type="arabicPeriod"/>
            </a:pPr>
            <a:r>
              <a:rPr lang="en-US" sz="1400" b="1" dirty="0"/>
              <a:t>Steam generated in boiler</a:t>
            </a:r>
          </a:p>
          <a:p>
            <a:pPr marL="342900" indent="-342900">
              <a:buAutoNum type="arabicPeriod"/>
            </a:pPr>
            <a:r>
              <a:rPr lang="en-US" sz="1400" b="1" dirty="0"/>
              <a:t>Then this steam flow transferred to turbine where only temperature gets down and this reduced temperature steam directly used to production process.</a:t>
            </a:r>
          </a:p>
          <a:p>
            <a:pPr marL="342900" indent="-342900">
              <a:buAutoNum type="arabicPeriod"/>
            </a:pPr>
            <a:r>
              <a:rPr lang="en-US" sz="1400" b="1" dirty="0"/>
              <a:t>Electricity generated in turbine is also used in production process &amp; other department.</a:t>
            </a:r>
          </a:p>
          <a:p>
            <a:pPr marL="342900" indent="-342900">
              <a:buAutoNum type="arabicPeriod"/>
            </a:pPr>
            <a:endParaRPr lang="en-US" sz="1400" b="1" dirty="0"/>
          </a:p>
          <a:p>
            <a:r>
              <a:rPr lang="en-US" sz="1400" b="1" dirty="0">
                <a:solidFill>
                  <a:srgbClr val="FF0000"/>
                </a:solidFill>
              </a:rPr>
              <a:t>Complication in apportionment of steam cost between Turbine and production process.</a:t>
            </a:r>
          </a:p>
          <a:p>
            <a:endParaRPr lang="en-US" sz="1400" b="1" dirty="0">
              <a:solidFill>
                <a:srgbClr val="FF0000"/>
              </a:solidFill>
            </a:endParaRPr>
          </a:p>
          <a:p>
            <a:r>
              <a:rPr lang="en-US" sz="1400" b="1" dirty="0">
                <a:solidFill>
                  <a:srgbClr val="FF0000"/>
                </a:solidFill>
              </a:rPr>
              <a:t>Practice follow:</a:t>
            </a:r>
            <a:endParaRPr lang="en-US" sz="1400" b="1" dirty="0"/>
          </a:p>
          <a:p>
            <a:endParaRPr lang="en-US" sz="1400" b="1" dirty="0">
              <a:solidFill>
                <a:srgbClr val="FF0000"/>
              </a:solidFill>
            </a:endParaRPr>
          </a:p>
          <a:p>
            <a:r>
              <a:rPr lang="en-IN" sz="1400" dirty="0"/>
              <a:t>As per industry norms we charged 40% to 50% steam cost to turbine and rest to production process</a:t>
            </a:r>
            <a:r>
              <a:rPr lang="en-IN" sz="1100" dirty="0"/>
              <a:t>.</a:t>
            </a:r>
          </a:p>
          <a:p>
            <a:r>
              <a:rPr lang="en-IN" sz="1100" dirty="0"/>
              <a:t>                 </a:t>
            </a:r>
          </a:p>
        </p:txBody>
      </p:sp>
      <p:sp>
        <p:nvSpPr>
          <p:cNvPr id="5" name="Rectangle 4"/>
          <p:cNvSpPr/>
          <p:nvPr/>
        </p:nvSpPr>
        <p:spPr>
          <a:xfrm>
            <a:off x="1146222" y="304800"/>
            <a:ext cx="6851556" cy="461665"/>
          </a:xfrm>
          <a:prstGeom prst="rect">
            <a:avLst/>
          </a:prstGeom>
        </p:spPr>
        <p:txBody>
          <a:bodyPr wrap="none">
            <a:spAutoFit/>
          </a:bodyPr>
          <a:lstStyle/>
          <a:p>
            <a:r>
              <a:rPr lang="en-US" sz="2400" u="sng" dirty="0">
                <a:latin typeface="Algerian" panose="04020705040A02060702" pitchFamily="82" charset="0"/>
              </a:rPr>
              <a:t>Point No. 19 : Calculation of Turbine cost </a:t>
            </a:r>
          </a:p>
        </p:txBody>
      </p:sp>
    </p:spTree>
    <p:extLst>
      <p:ext uri="{BB962C8B-B14F-4D97-AF65-F5344CB8AC3E}">
        <p14:creationId xmlns:p14="http://schemas.microsoft.com/office/powerpoint/2010/main" xmlns="" val="12321701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76200"/>
            <a:ext cx="8839200" cy="1569660"/>
          </a:xfrm>
          <a:prstGeom prst="rect">
            <a:avLst/>
          </a:prstGeom>
          <a:noFill/>
        </p:spPr>
        <p:txBody>
          <a:bodyPr wrap="square" rtlCol="0">
            <a:spAutoFit/>
          </a:bodyPr>
          <a:lstStyle/>
          <a:p>
            <a:pPr algn="ctr"/>
            <a:endParaRPr lang="en-US" b="1" dirty="0" smtClean="0"/>
          </a:p>
          <a:p>
            <a:pPr algn="ctr"/>
            <a:endParaRPr lang="en-US" b="1" dirty="0" smtClean="0"/>
          </a:p>
          <a:p>
            <a:pPr algn="ctr"/>
            <a:r>
              <a:rPr lang="en-US" sz="2400" u="sng" dirty="0">
                <a:latin typeface="Algerian" panose="04020705040A02060702" pitchFamily="82" charset="0"/>
              </a:rPr>
              <a:t>Point No. </a:t>
            </a:r>
            <a:r>
              <a:rPr lang="en-US" sz="2400" u="sng" dirty="0" smtClean="0">
                <a:latin typeface="Algerian" panose="04020705040A02060702" pitchFamily="82" charset="0"/>
              </a:rPr>
              <a:t>20 :Test performed but </a:t>
            </a:r>
            <a:r>
              <a:rPr lang="en-US" sz="2400" u="sng" dirty="0" err="1" smtClean="0">
                <a:latin typeface="Algerian" panose="04020705040A02060702" pitchFamily="82" charset="0"/>
              </a:rPr>
              <a:t>revene</a:t>
            </a:r>
            <a:r>
              <a:rPr lang="en-US" sz="2400" u="sng" dirty="0" smtClean="0">
                <a:latin typeface="Algerian" panose="04020705040A02060702" pitchFamily="82" charset="0"/>
              </a:rPr>
              <a:t> not recognize</a:t>
            </a:r>
            <a:endParaRPr lang="en-US" sz="2400" u="sng" dirty="0">
              <a:latin typeface="Algerian" panose="04020705040A02060702" pitchFamily="82" charset="0"/>
            </a:endParaRPr>
          </a:p>
          <a:p>
            <a:endParaRPr lang="en-US" dirty="0"/>
          </a:p>
          <a:p>
            <a:endParaRPr lang="en-US" dirty="0"/>
          </a:p>
        </p:txBody>
      </p:sp>
      <p:graphicFrame>
        <p:nvGraphicFramePr>
          <p:cNvPr id="3" name="Diagram 2"/>
          <p:cNvGraphicFramePr/>
          <p:nvPr>
            <p:extLst>
              <p:ext uri="{D42A27DB-BD31-4B8C-83A1-F6EECF244321}">
                <p14:modId xmlns:p14="http://schemas.microsoft.com/office/powerpoint/2010/main" xmlns="" val="331989686"/>
              </p:ext>
            </p:extLst>
          </p:nvPr>
        </p:nvGraphicFramePr>
        <p:xfrm>
          <a:off x="838200" y="1447800"/>
          <a:ext cx="7620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7863238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76200"/>
            <a:ext cx="8839200" cy="1569660"/>
          </a:xfrm>
          <a:prstGeom prst="rect">
            <a:avLst/>
          </a:prstGeom>
          <a:noFill/>
        </p:spPr>
        <p:txBody>
          <a:bodyPr wrap="square" rtlCol="0">
            <a:spAutoFit/>
          </a:bodyPr>
          <a:lstStyle/>
          <a:p>
            <a:pPr algn="ctr"/>
            <a:endParaRPr lang="en-US" b="1" dirty="0" smtClean="0"/>
          </a:p>
          <a:p>
            <a:pPr algn="ctr"/>
            <a:endParaRPr lang="en-US" b="1" dirty="0" smtClean="0"/>
          </a:p>
          <a:p>
            <a:pPr algn="ctr"/>
            <a:r>
              <a:rPr lang="en-US" sz="2400" u="sng" dirty="0">
                <a:latin typeface="Algerian" panose="04020705040A02060702" pitchFamily="82" charset="0"/>
              </a:rPr>
              <a:t>Point No. </a:t>
            </a:r>
            <a:r>
              <a:rPr lang="en-US" sz="2400" u="sng" dirty="0" smtClean="0">
                <a:latin typeface="Algerian" panose="04020705040A02060702" pitchFamily="82" charset="0"/>
              </a:rPr>
              <a:t>21 </a:t>
            </a:r>
            <a:r>
              <a:rPr lang="en-US" sz="2400" u="sng" dirty="0">
                <a:latin typeface="Algerian" panose="04020705040A02060702" pitchFamily="82" charset="0"/>
              </a:rPr>
              <a:t>: </a:t>
            </a:r>
            <a:r>
              <a:rPr lang="en-US" sz="2400" u="sng" dirty="0" smtClean="0">
                <a:latin typeface="Algerian" panose="04020705040A02060702" pitchFamily="82" charset="0"/>
              </a:rPr>
              <a:t>Complication </a:t>
            </a:r>
            <a:r>
              <a:rPr lang="en-US" sz="2400" u="sng" dirty="0">
                <a:latin typeface="Algerian" panose="04020705040A02060702" pitchFamily="82" charset="0"/>
              </a:rPr>
              <a:t>in the hospitality Costing </a:t>
            </a:r>
          </a:p>
          <a:p>
            <a:endParaRPr lang="en-US" dirty="0"/>
          </a:p>
          <a:p>
            <a:endParaRPr lang="en-US" dirty="0"/>
          </a:p>
        </p:txBody>
      </p:sp>
      <p:sp>
        <p:nvSpPr>
          <p:cNvPr id="3" name="Flowchart: Display 2"/>
          <p:cNvSpPr/>
          <p:nvPr/>
        </p:nvSpPr>
        <p:spPr>
          <a:xfrm rot="16200000">
            <a:off x="533400" y="1905000"/>
            <a:ext cx="3200400" cy="3200400"/>
          </a:xfrm>
          <a:prstGeom prst="flowChartDisplay">
            <a:avLst/>
          </a:prstGeom>
          <a:solidFill>
            <a:schemeClr val="accent4">
              <a:lumMod val="20000"/>
              <a:lumOff val="80000"/>
            </a:schemeClr>
          </a:solidFill>
          <a:ln>
            <a:noFill/>
          </a:ln>
          <a:effectLst>
            <a:outerShdw blurRad="50800" dist="38100" dir="10800000" algn="r" rotWithShape="0">
              <a:prstClr val="black">
                <a:alpha val="40000"/>
              </a:prstClr>
            </a:outerShdw>
            <a:reflection blurRad="6350" stA="50000" endA="300" endPos="38500" dist="508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685800" y="2514600"/>
            <a:ext cx="4495800" cy="1708160"/>
          </a:xfrm>
          <a:prstGeom prst="rect">
            <a:avLst/>
          </a:prstGeom>
        </p:spPr>
        <p:txBody>
          <a:bodyPr wrap="square">
            <a:spAutoFit/>
          </a:bodyPr>
          <a:lstStyle/>
          <a:p>
            <a:r>
              <a:rPr lang="en-US" sz="1500" dirty="0"/>
              <a:t>In healthcare environments, </a:t>
            </a:r>
            <a:r>
              <a:rPr lang="en-US" sz="1500" dirty="0" smtClean="0"/>
              <a:t>despite</a:t>
            </a:r>
          </a:p>
          <a:p>
            <a:r>
              <a:rPr lang="en-US" sz="1500" dirty="0" smtClean="0"/>
              <a:t> </a:t>
            </a:r>
            <a:r>
              <a:rPr lang="en-US" sz="1500" dirty="0"/>
              <a:t>nurses performing similar duties, </a:t>
            </a:r>
            <a:endParaRPr lang="en-US" sz="1500" dirty="0" smtClean="0"/>
          </a:p>
          <a:p>
            <a:r>
              <a:rPr lang="en-US" sz="1500" dirty="0" smtClean="0"/>
              <a:t>salary </a:t>
            </a:r>
            <a:r>
              <a:rPr lang="en-US" sz="1500" dirty="0"/>
              <a:t>discrepancies prevail</a:t>
            </a:r>
            <a:r>
              <a:rPr lang="en-US" sz="1500" dirty="0" smtClean="0"/>
              <a:t>.</a:t>
            </a:r>
          </a:p>
          <a:p>
            <a:r>
              <a:rPr lang="en-US" sz="1500" dirty="0" smtClean="0"/>
              <a:t> </a:t>
            </a:r>
            <a:r>
              <a:rPr lang="en-US" sz="1500" dirty="0"/>
              <a:t>Consequently, the calculation </a:t>
            </a:r>
            <a:endParaRPr lang="en-US" sz="1500" dirty="0" smtClean="0"/>
          </a:p>
          <a:p>
            <a:r>
              <a:rPr lang="en-US" sz="1500" dirty="0" smtClean="0"/>
              <a:t>process </a:t>
            </a:r>
            <a:r>
              <a:rPr lang="en-US" sz="1500" dirty="0"/>
              <a:t>standardizes </a:t>
            </a:r>
            <a:r>
              <a:rPr lang="en-US" sz="1500" dirty="0" smtClean="0"/>
              <a:t>compensation</a:t>
            </a:r>
          </a:p>
          <a:p>
            <a:r>
              <a:rPr lang="en-US" sz="1500" dirty="0" smtClean="0"/>
              <a:t> </a:t>
            </a:r>
            <a:r>
              <a:rPr lang="en-US" sz="1500" dirty="0"/>
              <a:t>by adopting the average </a:t>
            </a:r>
            <a:r>
              <a:rPr lang="en-US" sz="1500" dirty="0" smtClean="0"/>
              <a:t>nurse</a:t>
            </a:r>
          </a:p>
          <a:p>
            <a:r>
              <a:rPr lang="en-US" sz="1500" dirty="0" smtClean="0"/>
              <a:t> </a:t>
            </a:r>
            <a:r>
              <a:rPr lang="en-US" sz="1500" dirty="0"/>
              <a:t>salary. </a:t>
            </a:r>
          </a:p>
        </p:txBody>
      </p:sp>
      <p:sp>
        <p:nvSpPr>
          <p:cNvPr id="10" name="Chevron 9"/>
          <p:cNvSpPr/>
          <p:nvPr/>
        </p:nvSpPr>
        <p:spPr>
          <a:xfrm>
            <a:off x="4038600" y="2819400"/>
            <a:ext cx="685800" cy="914400"/>
          </a:xfrm>
          <a:prstGeom prst="chevron">
            <a:avLst>
              <a:gd name="adj" fmla="val 70635"/>
            </a:avLst>
          </a:prstGeom>
          <a:solidFill>
            <a:schemeClr val="tx1"/>
          </a:solidFill>
          <a:ln>
            <a:noFill/>
          </a:ln>
          <a:effectLst>
            <a:outerShdw blurRad="50800" dist="38100" dir="18900000" algn="bl" rotWithShape="0">
              <a:prstClr val="black">
                <a:alpha val="40000"/>
              </a:prstClr>
            </a:outerShdw>
            <a:reflection blurRad="6350" stA="34000" endPos="92000" dist="1016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2" name="Round Diagonal Corner Rectangle 11"/>
          <p:cNvSpPr/>
          <p:nvPr/>
        </p:nvSpPr>
        <p:spPr>
          <a:xfrm>
            <a:off x="5029198" y="2250054"/>
            <a:ext cx="3657601" cy="2626745"/>
          </a:xfrm>
          <a:prstGeom prst="round2DiagRect">
            <a:avLst/>
          </a:prstGeom>
          <a:solidFill>
            <a:schemeClr val="accent2">
              <a:lumMod val="20000"/>
              <a:lumOff val="80000"/>
            </a:schemeClr>
          </a:solidFill>
          <a:ln>
            <a:noFill/>
          </a:ln>
          <a:effectLst>
            <a:innerShdw blurRad="63500" dist="50800" dir="2700000">
              <a:prstClr val="black">
                <a:alpha val="50000"/>
              </a:prstClr>
            </a:innerShdw>
            <a:reflection blurRad="6350" stA="50000" endA="300" endPos="55500" dist="1016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5029199" y="2635359"/>
            <a:ext cx="3657600" cy="2191595"/>
          </a:xfrm>
          <a:prstGeom prst="rect">
            <a:avLst/>
          </a:prstGeom>
        </p:spPr>
        <p:txBody>
          <a:bodyPr wrap="square">
            <a:spAutoFit/>
          </a:bodyPr>
          <a:lstStyle/>
          <a:p>
            <a:pPr algn="ctr"/>
            <a:r>
              <a:rPr lang="en-US" sz="1350" dirty="0"/>
              <a:t>In a hospital employing 10 nurses, the </a:t>
            </a:r>
            <a:endParaRPr lang="en-US" sz="1350" dirty="0" smtClean="0"/>
          </a:p>
          <a:p>
            <a:pPr algn="ctr"/>
            <a:r>
              <a:rPr lang="en-US" sz="1350" dirty="0" smtClean="0"/>
              <a:t>remuneration </a:t>
            </a:r>
            <a:r>
              <a:rPr lang="en-US" sz="1350" dirty="0"/>
              <a:t>structure exhibits </a:t>
            </a:r>
            <a:r>
              <a:rPr lang="en-US" sz="1350" dirty="0" smtClean="0"/>
              <a:t>disparity</a:t>
            </a:r>
          </a:p>
          <a:p>
            <a:pPr algn="ctr"/>
            <a:r>
              <a:rPr lang="en-US" sz="1350" dirty="0" smtClean="0"/>
              <a:t>experienced </a:t>
            </a:r>
            <a:r>
              <a:rPr lang="en-US" sz="1350" dirty="0"/>
              <a:t>nurses earn </a:t>
            </a:r>
            <a:r>
              <a:rPr lang="en-IN" sz="1350" dirty="0"/>
              <a:t>₹ </a:t>
            </a:r>
            <a:r>
              <a:rPr lang="en-US" sz="1350" dirty="0"/>
              <a:t>50,000 </a:t>
            </a:r>
            <a:r>
              <a:rPr lang="en-US" sz="1350" dirty="0" smtClean="0"/>
              <a:t>monthly</a:t>
            </a:r>
          </a:p>
          <a:p>
            <a:pPr algn="ctr"/>
            <a:r>
              <a:rPr lang="en-US" sz="1350" dirty="0" smtClean="0"/>
              <a:t> </a:t>
            </a:r>
            <a:r>
              <a:rPr lang="en-US" sz="1350" dirty="0"/>
              <a:t>while newly joined counterparts receive </a:t>
            </a:r>
            <a:r>
              <a:rPr lang="en-IN" sz="1350" dirty="0"/>
              <a:t> </a:t>
            </a:r>
            <a:endParaRPr lang="en-IN" sz="1350" dirty="0" smtClean="0"/>
          </a:p>
          <a:p>
            <a:pPr algn="ctr"/>
            <a:r>
              <a:rPr lang="en-IN" sz="1350" dirty="0" smtClean="0"/>
              <a:t>₹</a:t>
            </a:r>
            <a:r>
              <a:rPr lang="en-US" sz="1350" dirty="0"/>
              <a:t>20,000. Despite their shared responsibilities, </a:t>
            </a:r>
            <a:endParaRPr lang="en-US" sz="1350" dirty="0" smtClean="0"/>
          </a:p>
          <a:p>
            <a:pPr algn="ctr"/>
            <a:r>
              <a:rPr lang="en-US" sz="1350" dirty="0" smtClean="0"/>
              <a:t>the </a:t>
            </a:r>
            <a:r>
              <a:rPr lang="en-US" sz="1350" dirty="0"/>
              <a:t>calculation process opts for the average </a:t>
            </a:r>
            <a:endParaRPr lang="en-US" sz="1350" dirty="0" smtClean="0"/>
          </a:p>
          <a:p>
            <a:pPr algn="ctr"/>
            <a:r>
              <a:rPr lang="en-US" sz="1350" dirty="0" smtClean="0"/>
              <a:t>nurse </a:t>
            </a:r>
            <a:r>
              <a:rPr lang="en-US" sz="1350" dirty="0"/>
              <a:t>salary to ascertain operational costs. </a:t>
            </a:r>
            <a:endParaRPr lang="en-US" sz="1350" dirty="0" smtClean="0"/>
          </a:p>
          <a:p>
            <a:pPr algn="ctr"/>
            <a:r>
              <a:rPr lang="en-US" sz="1350" dirty="0" smtClean="0"/>
              <a:t>This </a:t>
            </a:r>
            <a:r>
              <a:rPr lang="en-US" sz="1350" dirty="0"/>
              <a:t>practice aims to mitigate discrepancies </a:t>
            </a:r>
            <a:r>
              <a:rPr lang="en-US" sz="1350" dirty="0" smtClean="0"/>
              <a:t>and</a:t>
            </a:r>
          </a:p>
          <a:p>
            <a:pPr algn="ctr"/>
            <a:r>
              <a:rPr lang="en-US" sz="1350" dirty="0" smtClean="0"/>
              <a:t> </a:t>
            </a:r>
            <a:r>
              <a:rPr lang="en-US" sz="1350" dirty="0"/>
              <a:t>ensure fairness in compensation across </a:t>
            </a:r>
            <a:r>
              <a:rPr lang="en-US" sz="1350" dirty="0" smtClean="0"/>
              <a:t>the</a:t>
            </a:r>
          </a:p>
          <a:p>
            <a:pPr algn="ctr"/>
            <a:r>
              <a:rPr lang="en-US" sz="1350" dirty="0" smtClean="0"/>
              <a:t> </a:t>
            </a:r>
            <a:r>
              <a:rPr lang="en-US" sz="1350" dirty="0"/>
              <a:t>nursing staff.</a:t>
            </a:r>
            <a:endParaRPr lang="en-IN" sz="1350" dirty="0"/>
          </a:p>
        </p:txBody>
      </p:sp>
      <p:sp>
        <p:nvSpPr>
          <p:cNvPr id="14" name="Rectangle 13"/>
          <p:cNvSpPr/>
          <p:nvPr/>
        </p:nvSpPr>
        <p:spPr>
          <a:xfrm>
            <a:off x="5181600" y="2291326"/>
            <a:ext cx="995401" cy="369332"/>
          </a:xfrm>
          <a:prstGeom prst="rect">
            <a:avLst/>
          </a:prstGeom>
        </p:spPr>
        <p:txBody>
          <a:bodyPr wrap="none">
            <a:spAutoFit/>
          </a:bodyPr>
          <a:lstStyle/>
          <a:p>
            <a:r>
              <a:rPr lang="en-US" b="1" u="sng" dirty="0"/>
              <a:t>Example</a:t>
            </a:r>
            <a:endParaRPr lang="en-IN" dirty="0"/>
          </a:p>
        </p:txBody>
      </p:sp>
    </p:spTree>
    <p:extLst>
      <p:ext uri="{BB962C8B-B14F-4D97-AF65-F5344CB8AC3E}">
        <p14:creationId xmlns:p14="http://schemas.microsoft.com/office/powerpoint/2010/main" xmlns="" val="32841720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xmlns="" val="2543813379"/>
              </p:ext>
            </p:extLst>
          </p:nvPr>
        </p:nvGraphicFramePr>
        <p:xfrm>
          <a:off x="609600" y="1524000"/>
          <a:ext cx="7772400" cy="38164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1614629" y="478639"/>
            <a:ext cx="6077306" cy="523220"/>
          </a:xfrm>
          <a:prstGeom prst="rect">
            <a:avLst/>
          </a:prstGeom>
        </p:spPr>
        <p:txBody>
          <a:bodyPr wrap="none">
            <a:spAutoFit/>
          </a:bodyPr>
          <a:lstStyle/>
          <a:p>
            <a:pPr algn="ctr"/>
            <a:r>
              <a:rPr lang="en-IN" sz="2800" u="sng" dirty="0">
                <a:latin typeface="Algerian" panose="04020705040A02060702" pitchFamily="82" charset="0"/>
              </a:rPr>
              <a:t>Cost Audit comprises following</a:t>
            </a:r>
          </a:p>
        </p:txBody>
      </p:sp>
    </p:spTree>
    <p:extLst>
      <p:ext uri="{BB962C8B-B14F-4D97-AF65-F5344CB8AC3E}">
        <p14:creationId xmlns:p14="http://schemas.microsoft.com/office/powerpoint/2010/main" xmlns="" val="16000484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76200"/>
            <a:ext cx="8534400" cy="1569660"/>
          </a:xfrm>
          <a:prstGeom prst="rect">
            <a:avLst/>
          </a:prstGeom>
          <a:noFill/>
        </p:spPr>
        <p:txBody>
          <a:bodyPr wrap="square" rtlCol="0">
            <a:spAutoFit/>
          </a:bodyPr>
          <a:lstStyle/>
          <a:p>
            <a:endParaRPr lang="en-US" b="1" dirty="0" smtClean="0"/>
          </a:p>
          <a:p>
            <a:pPr algn="ctr"/>
            <a:r>
              <a:rPr lang="en-US" sz="2400" u="sng" dirty="0">
                <a:latin typeface="Algerian" panose="04020705040A02060702" pitchFamily="82" charset="0"/>
              </a:rPr>
              <a:t>Point No. </a:t>
            </a:r>
            <a:r>
              <a:rPr lang="en-US" sz="2400" u="sng" dirty="0" smtClean="0">
                <a:latin typeface="Algerian" panose="04020705040A02060702" pitchFamily="82" charset="0"/>
              </a:rPr>
              <a:t>22 </a:t>
            </a:r>
            <a:r>
              <a:rPr lang="en-US" sz="2400" u="sng" dirty="0">
                <a:latin typeface="Algerian" panose="04020705040A02060702" pitchFamily="82" charset="0"/>
              </a:rPr>
              <a:t>: Abnormal Cost of Material</a:t>
            </a:r>
          </a:p>
          <a:p>
            <a:endParaRPr lang="en-US" b="1" dirty="0"/>
          </a:p>
          <a:p>
            <a:endParaRPr lang="en-US" b="1" dirty="0" smtClean="0"/>
          </a:p>
          <a:p>
            <a:endParaRPr lang="en-US" dirty="0" smtClean="0"/>
          </a:p>
        </p:txBody>
      </p:sp>
      <p:graphicFrame>
        <p:nvGraphicFramePr>
          <p:cNvPr id="5" name="Diagram 4"/>
          <p:cNvGraphicFramePr/>
          <p:nvPr>
            <p:extLst>
              <p:ext uri="{D42A27DB-BD31-4B8C-83A1-F6EECF244321}">
                <p14:modId xmlns:p14="http://schemas.microsoft.com/office/powerpoint/2010/main" xmlns="" val="1895597990"/>
              </p:ext>
            </p:extLst>
          </p:nvPr>
        </p:nvGraphicFramePr>
        <p:xfrm>
          <a:off x="762000" y="1219200"/>
          <a:ext cx="76962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510922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76200"/>
            <a:ext cx="8534400" cy="1292662"/>
          </a:xfrm>
          <a:prstGeom prst="rect">
            <a:avLst/>
          </a:prstGeom>
          <a:noFill/>
        </p:spPr>
        <p:txBody>
          <a:bodyPr wrap="square" rtlCol="0">
            <a:spAutoFit/>
          </a:bodyPr>
          <a:lstStyle/>
          <a:p>
            <a:endParaRPr lang="en-US" b="1" dirty="0" smtClean="0"/>
          </a:p>
          <a:p>
            <a:pPr algn="ctr"/>
            <a:r>
              <a:rPr lang="en-US" sz="2400" u="sng" dirty="0" err="1" smtClean="0">
                <a:latin typeface="Algerian" panose="04020705040A02060702" pitchFamily="82" charset="0"/>
              </a:rPr>
              <a:t>oPoint</a:t>
            </a:r>
            <a:r>
              <a:rPr lang="en-US" sz="2400" u="sng" dirty="0" smtClean="0">
                <a:latin typeface="Algerian" panose="04020705040A02060702" pitchFamily="82" charset="0"/>
              </a:rPr>
              <a:t> </a:t>
            </a:r>
            <a:r>
              <a:rPr lang="en-US" sz="2400" u="sng" dirty="0">
                <a:latin typeface="Algerian" panose="04020705040A02060702" pitchFamily="82" charset="0"/>
              </a:rPr>
              <a:t>No. </a:t>
            </a:r>
            <a:r>
              <a:rPr lang="en-US" sz="2400" u="sng" dirty="0" smtClean="0">
                <a:latin typeface="Algerian" panose="04020705040A02060702" pitchFamily="82" charset="0"/>
              </a:rPr>
              <a:t>23 </a:t>
            </a:r>
            <a:r>
              <a:rPr lang="en-US" sz="2400" u="sng" dirty="0">
                <a:latin typeface="Algerian" panose="04020705040A02060702" pitchFamily="82" charset="0"/>
              </a:rPr>
              <a:t>: Non-availability </a:t>
            </a:r>
            <a:r>
              <a:rPr lang="en-US" sz="2400" u="sng" dirty="0" smtClean="0">
                <a:latin typeface="Algerian" panose="04020705040A02060702" pitchFamily="82" charset="0"/>
              </a:rPr>
              <a:t>f </a:t>
            </a:r>
            <a:r>
              <a:rPr lang="en-US" sz="2400" u="sng" dirty="0">
                <a:latin typeface="Algerian" panose="04020705040A02060702" pitchFamily="82" charset="0"/>
              </a:rPr>
              <a:t>Issue Register</a:t>
            </a:r>
          </a:p>
          <a:p>
            <a:endParaRPr lang="en-US" b="1" dirty="0"/>
          </a:p>
          <a:p>
            <a:endParaRPr lang="en-US" b="1" dirty="0" smtClean="0"/>
          </a:p>
        </p:txBody>
      </p:sp>
      <p:sp>
        <p:nvSpPr>
          <p:cNvPr id="5" name="Frame 4"/>
          <p:cNvSpPr/>
          <p:nvPr/>
        </p:nvSpPr>
        <p:spPr>
          <a:xfrm>
            <a:off x="1447800" y="1524000"/>
            <a:ext cx="5181600" cy="4419600"/>
          </a:xfrm>
          <a:prstGeom prst="frame">
            <a:avLst/>
          </a:prstGeom>
          <a:solidFill>
            <a:schemeClr val="accent2">
              <a:lumMod val="50000"/>
            </a:schemeClr>
          </a:solidFill>
          <a:scene3d>
            <a:camera prst="perspective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6" name="Rectangle 5"/>
          <p:cNvSpPr/>
          <p:nvPr/>
        </p:nvSpPr>
        <p:spPr>
          <a:xfrm>
            <a:off x="2019300" y="2590800"/>
            <a:ext cx="4038600" cy="1754326"/>
          </a:xfrm>
          <a:prstGeom prst="rect">
            <a:avLst/>
          </a:prstGeom>
        </p:spPr>
        <p:txBody>
          <a:bodyPr wrap="square">
            <a:spAutoFit/>
          </a:bodyPr>
          <a:lstStyle/>
          <a:p>
            <a:pPr algn="ctr"/>
            <a:r>
              <a:rPr lang="en-US" dirty="0">
                <a:solidFill>
                  <a:srgbClr val="0D0D0D"/>
                </a:solidFill>
                <a:latin typeface="Söhne"/>
              </a:rPr>
              <a:t>Due to the lack of an issue register, hospitals employ Goods </a:t>
            </a:r>
            <a:r>
              <a:rPr lang="en-US" dirty="0" smtClean="0">
                <a:solidFill>
                  <a:srgbClr val="0D0D0D"/>
                </a:solidFill>
                <a:latin typeface="Söhne"/>
              </a:rPr>
              <a:t>Received</a:t>
            </a:r>
          </a:p>
          <a:p>
            <a:pPr algn="ctr"/>
            <a:r>
              <a:rPr lang="en-US" dirty="0" smtClean="0">
                <a:solidFill>
                  <a:srgbClr val="0D0D0D"/>
                </a:solidFill>
                <a:latin typeface="Söhne"/>
              </a:rPr>
              <a:t> </a:t>
            </a:r>
            <a:r>
              <a:rPr lang="en-US" dirty="0">
                <a:solidFill>
                  <a:srgbClr val="0D0D0D"/>
                </a:solidFill>
                <a:latin typeface="Söhne"/>
              </a:rPr>
              <a:t>Notes (GRNs) as the basis for </a:t>
            </a:r>
            <a:endParaRPr lang="en-US" dirty="0" smtClean="0">
              <a:solidFill>
                <a:srgbClr val="0D0D0D"/>
              </a:solidFill>
              <a:latin typeface="Söhne"/>
            </a:endParaRPr>
          </a:p>
          <a:p>
            <a:pPr algn="ctr"/>
            <a:r>
              <a:rPr lang="en-US" dirty="0" smtClean="0">
                <a:solidFill>
                  <a:srgbClr val="0D0D0D"/>
                </a:solidFill>
                <a:latin typeface="Söhne"/>
              </a:rPr>
              <a:t>calculating </a:t>
            </a:r>
            <a:r>
              <a:rPr lang="en-US" dirty="0">
                <a:solidFill>
                  <a:srgbClr val="0D0D0D"/>
                </a:solidFill>
                <a:latin typeface="Söhne"/>
              </a:rPr>
              <a:t>material consumption. This method allows for an illustrative </a:t>
            </a:r>
            <a:endParaRPr lang="en-US" dirty="0" smtClean="0">
              <a:solidFill>
                <a:srgbClr val="0D0D0D"/>
              </a:solidFill>
              <a:latin typeface="Söhne"/>
            </a:endParaRPr>
          </a:p>
          <a:p>
            <a:pPr algn="ctr"/>
            <a:r>
              <a:rPr lang="en-US" dirty="0" smtClean="0">
                <a:solidFill>
                  <a:srgbClr val="0D0D0D"/>
                </a:solidFill>
                <a:latin typeface="Söhne"/>
              </a:rPr>
              <a:t>approach </a:t>
            </a:r>
            <a:r>
              <a:rPr lang="en-US" dirty="0">
                <a:solidFill>
                  <a:srgbClr val="0D0D0D"/>
                </a:solidFill>
                <a:latin typeface="Söhne"/>
              </a:rPr>
              <a:t>to determine usage. </a:t>
            </a:r>
            <a:endParaRPr lang="en-IN" dirty="0"/>
          </a:p>
        </p:txBody>
      </p:sp>
    </p:spTree>
    <p:extLst>
      <p:ext uri="{BB962C8B-B14F-4D97-AF65-F5344CB8AC3E}">
        <p14:creationId xmlns:p14="http://schemas.microsoft.com/office/powerpoint/2010/main" xmlns="" val="11937278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76200"/>
            <a:ext cx="8534400" cy="1015663"/>
          </a:xfrm>
          <a:prstGeom prst="rect">
            <a:avLst/>
          </a:prstGeom>
          <a:noFill/>
        </p:spPr>
        <p:txBody>
          <a:bodyPr wrap="square" rtlCol="0">
            <a:spAutoFit/>
          </a:bodyPr>
          <a:lstStyle/>
          <a:p>
            <a:endParaRPr lang="en-US" b="1" dirty="0" smtClean="0"/>
          </a:p>
          <a:p>
            <a:pPr algn="ctr"/>
            <a:r>
              <a:rPr lang="en-US" sz="2400" u="sng" dirty="0">
                <a:latin typeface="Algerian" panose="04020705040A02060702" pitchFamily="82" charset="0"/>
              </a:rPr>
              <a:t>Point No. </a:t>
            </a:r>
            <a:r>
              <a:rPr lang="en-US" sz="2400" u="sng" dirty="0" smtClean="0">
                <a:latin typeface="Algerian" panose="04020705040A02060702" pitchFamily="82" charset="0"/>
              </a:rPr>
              <a:t>24 </a:t>
            </a:r>
            <a:r>
              <a:rPr lang="en-US" sz="2400" u="sng" dirty="0">
                <a:latin typeface="Algerian" panose="04020705040A02060702" pitchFamily="82" charset="0"/>
              </a:rPr>
              <a:t>: Incorrect Basis.</a:t>
            </a:r>
          </a:p>
          <a:p>
            <a:endParaRPr lang="en-US" dirty="0"/>
          </a:p>
        </p:txBody>
      </p:sp>
      <p:graphicFrame>
        <p:nvGraphicFramePr>
          <p:cNvPr id="3" name="Diagram 2"/>
          <p:cNvGraphicFramePr/>
          <p:nvPr>
            <p:extLst>
              <p:ext uri="{D42A27DB-BD31-4B8C-83A1-F6EECF244321}">
                <p14:modId xmlns:p14="http://schemas.microsoft.com/office/powerpoint/2010/main" xmlns="" val="3324189149"/>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9786792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https://cacsmocktest.com/wp-content/uploads/2023/11/ICMAI-New-logo-1024x1024.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381000"/>
            <a:ext cx="5410200" cy="610320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362200" y="3971925"/>
            <a:ext cx="4419600" cy="369332"/>
          </a:xfrm>
          <a:prstGeom prst="rect">
            <a:avLst/>
          </a:prstGeom>
          <a:noFill/>
        </p:spPr>
        <p:txBody>
          <a:bodyPr wrap="square" rtlCol="0">
            <a:spAutoFit/>
          </a:bodyPr>
          <a:lstStyle/>
          <a:p>
            <a:pPr algn="ctr"/>
            <a:r>
              <a:rPr lang="en-US" b="1" u="sng" dirty="0" smtClean="0">
                <a:effectLst>
                  <a:outerShdw blurRad="38100" dist="38100" dir="2700000" algn="tl">
                    <a:srgbClr val="000000">
                      <a:alpha val="43137"/>
                    </a:srgbClr>
                  </a:outerShdw>
                </a:effectLst>
              </a:rPr>
              <a:t>Cost &amp; Management Accountant </a:t>
            </a:r>
            <a:endParaRPr lang="en-IN" b="1" u="sng" dirty="0">
              <a:effectLst>
                <a:outerShdw blurRad="38100" dist="38100" dir="2700000" algn="tl">
                  <a:srgbClr val="000000">
                    <a:alpha val="43137"/>
                  </a:srgbClr>
                </a:outerShdw>
              </a:effectLst>
            </a:endParaRPr>
          </a:p>
        </p:txBody>
      </p:sp>
      <p:sp>
        <p:nvSpPr>
          <p:cNvPr id="3" name="TextBox 2"/>
          <p:cNvSpPr txBox="1"/>
          <p:nvPr/>
        </p:nvSpPr>
        <p:spPr>
          <a:xfrm>
            <a:off x="228600" y="5771031"/>
            <a:ext cx="7924800" cy="369332"/>
          </a:xfrm>
          <a:prstGeom prst="rect">
            <a:avLst/>
          </a:prstGeom>
          <a:noFill/>
        </p:spPr>
        <p:txBody>
          <a:bodyPr wrap="square" rtlCol="0">
            <a:spAutoFit/>
          </a:bodyPr>
          <a:lstStyle/>
          <a:p>
            <a:pPr algn="ctr"/>
            <a:r>
              <a:rPr lang="en-US" b="1" dirty="0" smtClean="0"/>
              <a:t>Behind Every Successful Decision There is always a CMA</a:t>
            </a:r>
            <a:endParaRPr lang="en-IN" b="1" dirty="0"/>
          </a:p>
        </p:txBody>
      </p:sp>
    </p:spTree>
    <p:extLst>
      <p:ext uri="{BB962C8B-B14F-4D97-AF65-F5344CB8AC3E}">
        <p14:creationId xmlns:p14="http://schemas.microsoft.com/office/powerpoint/2010/main" xmlns="" val="3788578766"/>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PC-06\AppData\Local\Microsoft\Windows\INetCache\IE\X9GG4R24\v318-aum-thankyou-f_3[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19200" y="228600"/>
            <a:ext cx="6324600" cy="6324600"/>
          </a:xfrm>
          <a:prstGeom prst="rect">
            <a:avLst/>
          </a:prstGeom>
          <a:noFill/>
          <a:ln>
            <a:no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481609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C-06\AppData\Local\Microsoft\Windows\INetCache\IE\E5D6DO7L\any-qs[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6200" y="28575"/>
            <a:ext cx="9144000" cy="685576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0137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1)">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28600"/>
            <a:ext cx="7924800" cy="1600200"/>
          </a:xfrm>
        </p:spPr>
        <p:txBody>
          <a:bodyPr>
            <a:normAutofit/>
          </a:bodyPr>
          <a:lstStyle/>
          <a:p>
            <a:pPr algn="ctr"/>
            <a:r>
              <a:rPr lang="en-US" sz="2400" u="sng" dirty="0">
                <a:latin typeface="Algerian" panose="04020705040A02060702" pitchFamily="82" charset="0"/>
                <a:ea typeface="+mn-ea"/>
                <a:cs typeface="+mn-cs"/>
              </a:rPr>
              <a:t>1. Applicability of cost Audit and Companies (cost records and audit) Rules, 2014.</a:t>
            </a:r>
          </a:p>
        </p:txBody>
      </p:sp>
      <p:sp>
        <p:nvSpPr>
          <p:cNvPr id="2" name="Content Placeholder 1"/>
          <p:cNvSpPr>
            <a:spLocks noGrp="1"/>
          </p:cNvSpPr>
          <p:nvPr>
            <p:ph idx="1"/>
          </p:nvPr>
        </p:nvSpPr>
        <p:spPr>
          <a:xfrm>
            <a:off x="304800" y="2133600"/>
            <a:ext cx="8382000" cy="4572000"/>
          </a:xfrm>
        </p:spPr>
        <p:txBody>
          <a:bodyPr>
            <a:normAutofit fontScale="77500" lnSpcReduction="20000"/>
          </a:bodyPr>
          <a:lstStyle/>
          <a:p>
            <a:pPr>
              <a:buFont typeface="Wingdings" panose="05000000000000000000" pitchFamily="2" charset="2"/>
              <a:buChar char="ü"/>
            </a:pPr>
            <a:r>
              <a:rPr lang="en-US" dirty="0" smtClean="0"/>
              <a:t>As </a:t>
            </a:r>
            <a:r>
              <a:rPr lang="en-US" dirty="0"/>
              <a:t>per </a:t>
            </a:r>
            <a:r>
              <a:rPr lang="en-US" b="1" dirty="0" smtClean="0">
                <a:solidFill>
                  <a:srgbClr val="00B050"/>
                </a:solidFill>
              </a:rPr>
              <a:t>Rule </a:t>
            </a:r>
            <a:r>
              <a:rPr lang="en-US" b="1" dirty="0">
                <a:solidFill>
                  <a:srgbClr val="00B050"/>
                </a:solidFill>
              </a:rPr>
              <a:t>4 </a:t>
            </a:r>
            <a:r>
              <a:rPr lang="en-US" dirty="0"/>
              <a:t>of The Companies (Cost Records and Audit Rules, </a:t>
            </a:r>
            <a:r>
              <a:rPr lang="en-US" dirty="0" smtClean="0"/>
              <a:t>2014) </a:t>
            </a:r>
            <a:r>
              <a:rPr lang="en-US" dirty="0"/>
              <a:t>as </a:t>
            </a:r>
            <a:r>
              <a:rPr lang="en-US" dirty="0" smtClean="0"/>
              <a:t>   amended  </a:t>
            </a:r>
            <a:r>
              <a:rPr lang="en-US" dirty="0"/>
              <a:t>up </a:t>
            </a:r>
            <a:r>
              <a:rPr lang="en-US" dirty="0" smtClean="0"/>
              <a:t>to 2019 </a:t>
            </a:r>
            <a:r>
              <a:rPr lang="en-US" dirty="0"/>
              <a:t>applicability of cost audit is as below</a:t>
            </a:r>
            <a:r>
              <a:rPr lang="en-US" dirty="0" smtClean="0"/>
              <a:t>:-</a:t>
            </a:r>
          </a:p>
          <a:p>
            <a:pPr marL="0" indent="0">
              <a:buNone/>
            </a:pPr>
            <a:endParaRPr lang="en-US" dirty="0" smtClean="0"/>
          </a:p>
          <a:p>
            <a:pPr>
              <a:buFont typeface="Wingdings" panose="05000000000000000000" pitchFamily="2" charset="2"/>
              <a:buChar char="ü"/>
            </a:pPr>
            <a:endParaRPr lang="en-US" dirty="0"/>
          </a:p>
          <a:p>
            <a:pPr algn="l">
              <a:buFont typeface="Wingdings" panose="05000000000000000000" pitchFamily="2" charset="2"/>
              <a:buChar char="ü"/>
            </a:pPr>
            <a:r>
              <a:rPr lang="en-US" dirty="0" smtClean="0"/>
              <a:t> “</a:t>
            </a:r>
            <a:r>
              <a:rPr lang="en-US" dirty="0"/>
              <a:t>Every company specified in item (B) (i.e. </a:t>
            </a:r>
            <a:r>
              <a:rPr lang="en-US" dirty="0" smtClean="0"/>
              <a:t>non-regulated </a:t>
            </a:r>
            <a:r>
              <a:rPr lang="en-US" dirty="0"/>
              <a:t>sector) of </a:t>
            </a:r>
            <a:r>
              <a:rPr lang="en-US" dirty="0" smtClean="0"/>
              <a:t>Rule 3 shall get </a:t>
            </a:r>
            <a:r>
              <a:rPr lang="en-US" dirty="0"/>
              <a:t>its cost records audited in accordance with these rules </a:t>
            </a:r>
            <a:r>
              <a:rPr lang="en-US" b="1" dirty="0"/>
              <a:t>if the overall annual turnover of the company from all its products and services during the immediately preceding financial year is </a:t>
            </a:r>
            <a:r>
              <a:rPr lang="en-US" b="1" dirty="0" smtClean="0">
                <a:solidFill>
                  <a:srgbClr val="00B050"/>
                </a:solidFill>
              </a:rPr>
              <a:t>Rupees </a:t>
            </a:r>
            <a:r>
              <a:rPr lang="en-US" b="1" dirty="0">
                <a:solidFill>
                  <a:srgbClr val="00B050"/>
                </a:solidFill>
              </a:rPr>
              <a:t>O</a:t>
            </a:r>
            <a:r>
              <a:rPr lang="en-US" b="1" dirty="0" smtClean="0">
                <a:solidFill>
                  <a:srgbClr val="00B050"/>
                </a:solidFill>
              </a:rPr>
              <a:t>ne </a:t>
            </a:r>
            <a:r>
              <a:rPr lang="en-US" b="1" dirty="0">
                <a:solidFill>
                  <a:srgbClr val="00B050"/>
                </a:solidFill>
              </a:rPr>
              <a:t>hundred crore or more</a:t>
            </a:r>
            <a:r>
              <a:rPr lang="en-US" b="1" dirty="0"/>
              <a:t> </a:t>
            </a:r>
            <a:r>
              <a:rPr lang="en-US" dirty="0">
                <a:solidFill>
                  <a:srgbClr val="FF0000"/>
                </a:solidFill>
              </a:rPr>
              <a:t>and </a:t>
            </a:r>
            <a:r>
              <a:rPr lang="en-US" dirty="0"/>
              <a:t>the aggregate turnover of the individual product or products or service or services for which cost records are required to be maintained under rule 3 is rupees </a:t>
            </a:r>
            <a:r>
              <a:rPr lang="en-US" dirty="0">
                <a:solidFill>
                  <a:srgbClr val="00B050"/>
                </a:solidFill>
              </a:rPr>
              <a:t>thirty five crore or more</a:t>
            </a:r>
            <a:r>
              <a:rPr lang="en-US" dirty="0" smtClean="0"/>
              <a:t>.” For specified industry. Exception are Export oriented unit.</a:t>
            </a:r>
          </a:p>
          <a:p>
            <a:pPr algn="l">
              <a:buFont typeface="Wingdings" panose="05000000000000000000" pitchFamily="2" charset="2"/>
              <a:buChar char="ü"/>
            </a:pPr>
            <a:endParaRPr lang="en-US" dirty="0" smtClean="0"/>
          </a:p>
          <a:p>
            <a:pPr marL="0" indent="0" algn="l">
              <a:buNone/>
            </a:pPr>
            <a:r>
              <a:rPr lang="en-US" dirty="0" smtClean="0">
                <a:solidFill>
                  <a:srgbClr val="FF0000"/>
                </a:solidFill>
              </a:rPr>
              <a:t>Practical difficulties in interpretation of  this above definition:</a:t>
            </a:r>
          </a:p>
          <a:p>
            <a:pPr algn="l">
              <a:buFont typeface="Wingdings" panose="05000000000000000000" pitchFamily="2" charset="2"/>
              <a:buChar char="ü"/>
            </a:pPr>
            <a:r>
              <a:rPr lang="en-US" dirty="0" smtClean="0"/>
              <a:t>Director of Cost audit branch (CAB) sent a Show cause notice to our client that appointment of cost auditor and cost audit should be mandatory  on the basis of turnover mentioned in </a:t>
            </a:r>
            <a:r>
              <a:rPr lang="en-US" dirty="0" smtClean="0">
                <a:solidFill>
                  <a:srgbClr val="00B050"/>
                </a:solidFill>
              </a:rPr>
              <a:t>AOC-4</a:t>
            </a:r>
            <a:r>
              <a:rPr lang="en-US" dirty="0" smtClean="0"/>
              <a:t>. but turnover shows in AOC-4 include other income also but </a:t>
            </a:r>
            <a:r>
              <a:rPr lang="en-US" dirty="0" smtClean="0">
                <a:solidFill>
                  <a:srgbClr val="00B050"/>
                </a:solidFill>
              </a:rPr>
              <a:t>in Cost Audit  turnover include </a:t>
            </a:r>
            <a:r>
              <a:rPr lang="en-US" b="1" dirty="0">
                <a:solidFill>
                  <a:srgbClr val="00B050"/>
                </a:solidFill>
              </a:rPr>
              <a:t>the overall annual turnover of the company from all its products and services during the immediately preceding financial </a:t>
            </a:r>
            <a:r>
              <a:rPr lang="en-US" b="1" dirty="0" smtClean="0">
                <a:solidFill>
                  <a:srgbClr val="00B050"/>
                </a:solidFill>
              </a:rPr>
              <a:t>year(i.e. Revenue from Operation)</a:t>
            </a:r>
            <a:r>
              <a:rPr lang="en-US" b="1" dirty="0"/>
              <a:t> </a:t>
            </a:r>
            <a:r>
              <a:rPr lang="en-US" b="1" dirty="0" smtClean="0"/>
              <a:t>not other income.</a:t>
            </a:r>
          </a:p>
          <a:p>
            <a:pPr marL="0" indent="0" algn="l">
              <a:buNone/>
            </a:pPr>
            <a:endParaRPr lang="en-US" b="1" dirty="0" smtClean="0"/>
          </a:p>
          <a:p>
            <a:pPr algn="l">
              <a:buFont typeface="Wingdings" panose="05000000000000000000" pitchFamily="2" charset="2"/>
              <a:buChar char="ü"/>
            </a:pPr>
            <a:endParaRPr lang="en-US" b="1" dirty="0" smtClean="0"/>
          </a:p>
          <a:p>
            <a:pPr marL="0" indent="0" algn="l">
              <a:buNone/>
            </a:pPr>
            <a:r>
              <a:rPr lang="en-US" b="1" baseline="0" dirty="0" smtClean="0"/>
              <a:t> </a:t>
            </a:r>
            <a:endParaRPr lang="en-US" dirty="0" smtClean="0"/>
          </a:p>
          <a:p>
            <a:pPr algn="l">
              <a:buFont typeface="Wingdings" panose="05000000000000000000" pitchFamily="2" charset="2"/>
              <a:buChar char="ü"/>
            </a:pPr>
            <a:endParaRPr lang="en-US" dirty="0" smtClean="0"/>
          </a:p>
          <a:p>
            <a:pPr>
              <a:buFont typeface="Wingdings" panose="05000000000000000000" pitchFamily="2" charset="2"/>
              <a:buChar char="ü"/>
            </a:pPr>
            <a:endParaRPr lang="en-US" dirty="0" smtClean="0"/>
          </a:p>
          <a:p>
            <a:endParaRPr lang="en-US" dirty="0"/>
          </a:p>
          <a:p>
            <a:pPr marL="457200" indent="-457200" algn="l">
              <a:buFont typeface="+mj-lt"/>
              <a:buAutoNum type="arabicPeriod"/>
            </a:pPr>
            <a:endParaRPr lang="en-US" dirty="0"/>
          </a:p>
        </p:txBody>
      </p:sp>
    </p:spTree>
    <p:extLst>
      <p:ext uri="{BB962C8B-B14F-4D97-AF65-F5344CB8AC3E}">
        <p14:creationId xmlns:p14="http://schemas.microsoft.com/office/powerpoint/2010/main" xmlns="" val="19041914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xmlns="" val="3436959903"/>
              </p:ext>
            </p:extLst>
          </p:nvPr>
        </p:nvGraphicFramePr>
        <p:xfrm>
          <a:off x="228600" y="381000"/>
          <a:ext cx="8382000" cy="48013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6254941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76201"/>
            <a:ext cx="8763000" cy="5478423"/>
          </a:xfrm>
          <a:prstGeom prst="rect">
            <a:avLst/>
          </a:prstGeom>
          <a:noFill/>
        </p:spPr>
        <p:txBody>
          <a:bodyPr wrap="square" rtlCol="0">
            <a:spAutoFit/>
          </a:bodyPr>
          <a:lstStyle/>
          <a:p>
            <a:endParaRPr lang="en-US" b="1" dirty="0" smtClean="0"/>
          </a:p>
          <a:p>
            <a:endParaRPr lang="en-US" b="1" dirty="0"/>
          </a:p>
          <a:p>
            <a:pPr algn="ctr"/>
            <a:r>
              <a:rPr lang="en-US" u="sng" dirty="0">
                <a:latin typeface="Algerian" panose="04020705040A02060702" pitchFamily="82" charset="0"/>
              </a:rPr>
              <a:t>Point No. 2 : </a:t>
            </a:r>
            <a:r>
              <a:rPr lang="en-IN" u="sng" dirty="0">
                <a:latin typeface="Algerian" panose="04020705040A02060702" pitchFamily="82" charset="0"/>
              </a:rPr>
              <a:t>CETA code present in regulated </a:t>
            </a:r>
            <a:r>
              <a:rPr lang="en-IN" u="sng" dirty="0" smtClean="0">
                <a:latin typeface="Algerian" panose="04020705040A02060702" pitchFamily="82" charset="0"/>
              </a:rPr>
              <a:t>sector</a:t>
            </a:r>
          </a:p>
          <a:p>
            <a:pPr algn="ctr"/>
            <a:r>
              <a:rPr lang="en-IN" u="sng" dirty="0" smtClean="0">
                <a:latin typeface="Algerian" panose="04020705040A02060702" pitchFamily="82" charset="0"/>
              </a:rPr>
              <a:t> </a:t>
            </a:r>
            <a:r>
              <a:rPr lang="en-IN" u="sng" dirty="0">
                <a:latin typeface="Algerian" panose="04020705040A02060702" pitchFamily="82" charset="0"/>
              </a:rPr>
              <a:t>as well as </a:t>
            </a:r>
            <a:r>
              <a:rPr lang="en-IN" u="sng" dirty="0" smtClean="0">
                <a:latin typeface="Algerian" panose="04020705040A02060702" pitchFamily="82" charset="0"/>
              </a:rPr>
              <a:t>non regulated </a:t>
            </a:r>
            <a:r>
              <a:rPr lang="en-IN" u="sng" dirty="0">
                <a:latin typeface="Algerian" panose="04020705040A02060702" pitchFamily="82" charset="0"/>
              </a:rPr>
              <a:t>sector</a:t>
            </a:r>
          </a:p>
          <a:p>
            <a:r>
              <a:rPr lang="en-IN" dirty="0" smtClean="0"/>
              <a:t> </a:t>
            </a:r>
            <a:endParaRPr lang="en-IN" dirty="0"/>
          </a:p>
          <a:p>
            <a:r>
              <a:rPr lang="en-IN" b="1" dirty="0"/>
              <a:t>     </a:t>
            </a:r>
            <a:r>
              <a:rPr lang="en-IN" b="1" dirty="0" smtClean="0"/>
              <a:t>            </a:t>
            </a:r>
            <a:r>
              <a:rPr lang="en-IN" b="1" dirty="0" smtClean="0">
                <a:effectLst>
                  <a:outerShdw blurRad="38100" dist="38100" dir="2700000" algn="tl">
                    <a:srgbClr val="000000">
                      <a:alpha val="43137"/>
                    </a:srgbClr>
                  </a:outerShdw>
                </a:effectLst>
              </a:rPr>
              <a:t>a</a:t>
            </a:r>
            <a:r>
              <a:rPr lang="en-IN" b="1" dirty="0" smtClean="0"/>
              <a:t>. CTA CODE- 2901-2942</a:t>
            </a:r>
          </a:p>
          <a:p>
            <a:endParaRPr lang="en-IN" dirty="0" smtClean="0"/>
          </a:p>
          <a:p>
            <a:pPr marL="285750" indent="-285750">
              <a:buFont typeface="Arial" panose="020B0604020202020204" pitchFamily="34" charset="0"/>
              <a:buChar char="•"/>
            </a:pPr>
            <a:r>
              <a:rPr lang="en-US" sz="1600" dirty="0" smtClean="0"/>
              <a:t>  The above CETA code is covered under </a:t>
            </a:r>
            <a:r>
              <a:rPr lang="en-US" sz="1600" b="1" dirty="0" smtClean="0"/>
              <a:t>Entry no-4</a:t>
            </a:r>
            <a:r>
              <a:rPr lang="en-US" sz="1600" dirty="0" smtClean="0"/>
              <a:t> Drugs &amp; pharmaceuticals in regulated sector.</a:t>
            </a:r>
          </a:p>
          <a:p>
            <a:pPr marL="285750" indent="-285750">
              <a:buFont typeface="Arial" panose="020B0604020202020204" pitchFamily="34" charset="0"/>
              <a:buChar char="•"/>
            </a:pPr>
            <a:r>
              <a:rPr lang="en-US" sz="1600" dirty="0" smtClean="0"/>
              <a:t>   Also covered in  the </a:t>
            </a:r>
            <a:r>
              <a:rPr lang="en-US" sz="1600" b="1" dirty="0" smtClean="0"/>
              <a:t>Entry number-18</a:t>
            </a:r>
            <a:r>
              <a:rPr lang="en-US" sz="1600" dirty="0" smtClean="0"/>
              <a:t> as Inorganic chemicals, organic or inorganic compounds of precious metals, rare-earth metals of radioactive elements or isotopes, and Organic Chemicals under Non-regulated sector.                        </a:t>
            </a:r>
          </a:p>
          <a:p>
            <a:pPr marL="285750" indent="-285750">
              <a:buFont typeface="Arial" panose="020B0604020202020204" pitchFamily="34" charset="0"/>
              <a:buChar char="•"/>
            </a:pPr>
            <a:r>
              <a:rPr lang="en-US" sz="1600" dirty="0" smtClean="0"/>
              <a:t> It is to be decided whether it is </a:t>
            </a:r>
            <a:r>
              <a:rPr lang="en-US" sz="1600" b="1" dirty="0" smtClean="0"/>
              <a:t>Drug</a:t>
            </a:r>
            <a:r>
              <a:rPr lang="en-US" sz="1600" dirty="0" smtClean="0"/>
              <a:t> or </a:t>
            </a:r>
            <a:r>
              <a:rPr lang="en-US" sz="1600" b="1" dirty="0" smtClean="0"/>
              <a:t>Chemical</a:t>
            </a:r>
            <a:r>
              <a:rPr lang="en-US" sz="1600" dirty="0" smtClean="0"/>
              <a:t>. The difference between two is if it is having medicinal use then it is Drug.</a:t>
            </a:r>
          </a:p>
          <a:p>
            <a:pPr marL="285750" indent="-285750">
              <a:buFont typeface="Arial" panose="020B0604020202020204" pitchFamily="34" charset="0"/>
              <a:buChar char="•"/>
            </a:pPr>
            <a:r>
              <a:rPr lang="en-US" sz="1600" dirty="0" smtClean="0"/>
              <a:t>If the chemical do not have medicinal use then it is Chemical only and will be covered for cost audit under Unregulated Sector. </a:t>
            </a:r>
          </a:p>
          <a:p>
            <a:pPr marL="285750" indent="-285750">
              <a:buFont typeface="Arial" panose="020B0604020202020204" pitchFamily="34" charset="0"/>
              <a:buChar char="•"/>
            </a:pPr>
            <a:r>
              <a:rPr lang="en-US" sz="1600" dirty="0" smtClean="0"/>
              <a:t>You can therefore take a certificate from your Quality Control or R&amp;D Department and accordingly classify the same.</a:t>
            </a:r>
          </a:p>
          <a:p>
            <a:pPr marL="285750" indent="-285750">
              <a:buFont typeface="Arial" panose="020B0604020202020204" pitchFamily="34" charset="0"/>
              <a:buChar char="•"/>
            </a:pPr>
            <a:r>
              <a:rPr lang="en-US" sz="1600" dirty="0" smtClean="0"/>
              <a:t>  CETA code and CTA code are similar in almost all cases but there are differences after chapter 19. Service industry will not have CETA code. Trading income if sizable is not part of cost of Product. Some Trading products are covered like life saving instruments like stents, pacemaker, etc.</a:t>
            </a:r>
            <a:endParaRPr lang="en-IN" sz="1600" dirty="0" smtClean="0"/>
          </a:p>
          <a:p>
            <a:r>
              <a:rPr lang="en-US" sz="1600" dirty="0" smtClean="0"/>
              <a:t> </a:t>
            </a:r>
          </a:p>
        </p:txBody>
      </p:sp>
    </p:spTree>
    <p:extLst>
      <p:ext uri="{BB962C8B-B14F-4D97-AF65-F5344CB8AC3E}">
        <p14:creationId xmlns:p14="http://schemas.microsoft.com/office/powerpoint/2010/main" xmlns="" val="15658009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9757" y="151539"/>
            <a:ext cx="8305800" cy="3416320"/>
          </a:xfrm>
          <a:prstGeom prst="rect">
            <a:avLst/>
          </a:prstGeom>
          <a:noFill/>
        </p:spPr>
        <p:txBody>
          <a:bodyPr wrap="square" rtlCol="0">
            <a:spAutoFit/>
          </a:bodyPr>
          <a:lstStyle/>
          <a:p>
            <a:endParaRPr lang="en-US" b="1" dirty="0" smtClean="0"/>
          </a:p>
          <a:p>
            <a:pPr algn="ctr"/>
            <a:r>
              <a:rPr lang="en-US" sz="2000" u="sng" dirty="0">
                <a:latin typeface="Algerian" panose="04020705040A02060702" pitchFamily="82" charset="0"/>
              </a:rPr>
              <a:t>Point No 3 : Selection of proper material issue system</a:t>
            </a:r>
            <a:r>
              <a:rPr lang="en-US" b="1" dirty="0" smtClean="0"/>
              <a:t>.</a:t>
            </a:r>
          </a:p>
          <a:p>
            <a:endParaRPr lang="en-US" b="1" dirty="0" smtClean="0"/>
          </a:p>
          <a:p>
            <a:endParaRPr lang="en-US" dirty="0" smtClean="0"/>
          </a:p>
          <a:p>
            <a:endParaRPr lang="en-US" b="1" dirty="0"/>
          </a:p>
          <a:p>
            <a:endParaRPr lang="en-US" b="1" dirty="0" smtClean="0"/>
          </a:p>
          <a:p>
            <a:endParaRPr lang="en-US" b="1" dirty="0"/>
          </a:p>
          <a:p>
            <a:endParaRPr lang="en-US" b="1" dirty="0" smtClean="0"/>
          </a:p>
          <a:p>
            <a:endParaRPr lang="en-US" b="1" dirty="0" smtClean="0"/>
          </a:p>
          <a:p>
            <a:endParaRPr lang="en-US" b="1" dirty="0"/>
          </a:p>
          <a:p>
            <a:endParaRPr lang="en-US" b="1" dirty="0"/>
          </a:p>
          <a:p>
            <a:endParaRPr lang="en-US" dirty="0" smtClean="0"/>
          </a:p>
        </p:txBody>
      </p:sp>
      <p:grpSp>
        <p:nvGrpSpPr>
          <p:cNvPr id="55" name="Group 54"/>
          <p:cNvGrpSpPr/>
          <p:nvPr/>
        </p:nvGrpSpPr>
        <p:grpSpPr>
          <a:xfrm>
            <a:off x="609600" y="1136470"/>
            <a:ext cx="1676400" cy="2395239"/>
            <a:chOff x="609600" y="1143000"/>
            <a:chExt cx="1676400" cy="2395239"/>
          </a:xfrm>
        </p:grpSpPr>
        <p:grpSp>
          <p:nvGrpSpPr>
            <p:cNvPr id="13" name="Group 12"/>
            <p:cNvGrpSpPr/>
            <p:nvPr/>
          </p:nvGrpSpPr>
          <p:grpSpPr>
            <a:xfrm>
              <a:off x="609600" y="1143000"/>
              <a:ext cx="1676400" cy="2395239"/>
              <a:chOff x="609600" y="1143000"/>
              <a:chExt cx="1676400" cy="2395239"/>
            </a:xfrm>
          </p:grpSpPr>
          <p:sp>
            <p:nvSpPr>
              <p:cNvPr id="6" name="Rectangle 5"/>
              <p:cNvSpPr/>
              <p:nvPr/>
            </p:nvSpPr>
            <p:spPr>
              <a:xfrm>
                <a:off x="609600" y="1143000"/>
                <a:ext cx="16764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8" name="Group 7"/>
              <p:cNvGrpSpPr/>
              <p:nvPr/>
            </p:nvGrpSpPr>
            <p:grpSpPr>
              <a:xfrm>
                <a:off x="609600" y="1143000"/>
                <a:ext cx="1676400" cy="2395239"/>
                <a:chOff x="609600" y="1143000"/>
                <a:chExt cx="1676400" cy="2395239"/>
              </a:xfrm>
              <a:effectLst>
                <a:outerShdw blurRad="50800" dist="38100" algn="l" rotWithShape="0">
                  <a:prstClr val="black">
                    <a:alpha val="40000"/>
                  </a:prstClr>
                </a:outerShdw>
              </a:effectLst>
            </p:grpSpPr>
            <p:sp>
              <p:nvSpPr>
                <p:cNvPr id="5" name="Rectangle 4"/>
                <p:cNvSpPr/>
                <p:nvPr/>
              </p:nvSpPr>
              <p:spPr>
                <a:xfrm>
                  <a:off x="609600" y="1143000"/>
                  <a:ext cx="1676400" cy="2349520"/>
                </a:xfrm>
                <a:prstGeom prst="rect">
                  <a:avLst/>
                </a:prstGeom>
                <a:no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609600" y="3492520"/>
                  <a:ext cx="1676400" cy="45719"/>
                </a:xfrm>
                <a:prstGeom prst="rect">
                  <a:avLst/>
                </a:prstGeom>
                <a:solidFill>
                  <a:schemeClr val="tx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45" name="Flowchart: Connector 44"/>
            <p:cNvSpPr/>
            <p:nvPr/>
          </p:nvSpPr>
          <p:spPr>
            <a:xfrm>
              <a:off x="1066800" y="1203300"/>
              <a:ext cx="108000" cy="108000"/>
            </a:xfrm>
            <a:prstGeom prst="flowChartConnector">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Flowchart: Connector 53"/>
            <p:cNvSpPr/>
            <p:nvPr/>
          </p:nvSpPr>
          <p:spPr>
            <a:xfrm>
              <a:off x="1687286" y="1203300"/>
              <a:ext cx="108000" cy="108000"/>
            </a:xfrm>
            <a:prstGeom prst="flowChartConnector">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6" name="Group 55"/>
          <p:cNvGrpSpPr/>
          <p:nvPr/>
        </p:nvGrpSpPr>
        <p:grpSpPr>
          <a:xfrm>
            <a:off x="3429000" y="1136470"/>
            <a:ext cx="1676400" cy="2395239"/>
            <a:chOff x="609600" y="1143000"/>
            <a:chExt cx="1676400" cy="2395239"/>
          </a:xfrm>
        </p:grpSpPr>
        <p:grpSp>
          <p:nvGrpSpPr>
            <p:cNvPr id="57" name="Group 56"/>
            <p:cNvGrpSpPr/>
            <p:nvPr/>
          </p:nvGrpSpPr>
          <p:grpSpPr>
            <a:xfrm>
              <a:off x="609600" y="1143000"/>
              <a:ext cx="1676400" cy="2395239"/>
              <a:chOff x="609600" y="1143000"/>
              <a:chExt cx="1676400" cy="2395239"/>
            </a:xfrm>
          </p:grpSpPr>
          <p:sp>
            <p:nvSpPr>
              <p:cNvPr id="60" name="Rectangle 59"/>
              <p:cNvSpPr/>
              <p:nvPr/>
            </p:nvSpPr>
            <p:spPr>
              <a:xfrm>
                <a:off x="609600" y="1143000"/>
                <a:ext cx="16764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61" name="Group 60"/>
              <p:cNvGrpSpPr/>
              <p:nvPr/>
            </p:nvGrpSpPr>
            <p:grpSpPr>
              <a:xfrm>
                <a:off x="609600" y="1143000"/>
                <a:ext cx="1676400" cy="2395239"/>
                <a:chOff x="609600" y="1143000"/>
                <a:chExt cx="1676400" cy="2395239"/>
              </a:xfrm>
              <a:effectLst>
                <a:outerShdw blurRad="50800" dist="38100" algn="l" rotWithShape="0">
                  <a:prstClr val="black">
                    <a:alpha val="40000"/>
                  </a:prstClr>
                </a:outerShdw>
              </a:effectLst>
            </p:grpSpPr>
            <p:sp>
              <p:nvSpPr>
                <p:cNvPr id="62" name="Rectangle 61"/>
                <p:cNvSpPr/>
                <p:nvPr/>
              </p:nvSpPr>
              <p:spPr>
                <a:xfrm>
                  <a:off x="609600" y="1143000"/>
                  <a:ext cx="1676400" cy="2349520"/>
                </a:xfrm>
                <a:prstGeom prst="rect">
                  <a:avLst/>
                </a:prstGeom>
                <a:no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Rectangle 62"/>
                <p:cNvSpPr/>
                <p:nvPr/>
              </p:nvSpPr>
              <p:spPr>
                <a:xfrm>
                  <a:off x="609600" y="3492520"/>
                  <a:ext cx="1676400" cy="45719"/>
                </a:xfrm>
                <a:prstGeom prst="rect">
                  <a:avLst/>
                </a:prstGeom>
                <a:solidFill>
                  <a:schemeClr val="tx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58" name="Flowchart: Connector 57"/>
            <p:cNvSpPr/>
            <p:nvPr/>
          </p:nvSpPr>
          <p:spPr>
            <a:xfrm>
              <a:off x="1066800" y="1203300"/>
              <a:ext cx="108000" cy="108000"/>
            </a:xfrm>
            <a:prstGeom prst="flowChartConnector">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Flowchart: Connector 58"/>
            <p:cNvSpPr/>
            <p:nvPr/>
          </p:nvSpPr>
          <p:spPr>
            <a:xfrm>
              <a:off x="1687286" y="1203300"/>
              <a:ext cx="108000" cy="108000"/>
            </a:xfrm>
            <a:prstGeom prst="flowChartConnector">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64" name="Group 63"/>
          <p:cNvGrpSpPr/>
          <p:nvPr/>
        </p:nvGrpSpPr>
        <p:grpSpPr>
          <a:xfrm>
            <a:off x="6087407" y="1136470"/>
            <a:ext cx="1676400" cy="2395239"/>
            <a:chOff x="609600" y="1143000"/>
            <a:chExt cx="1676400" cy="2395239"/>
          </a:xfrm>
        </p:grpSpPr>
        <p:grpSp>
          <p:nvGrpSpPr>
            <p:cNvPr id="65" name="Group 64"/>
            <p:cNvGrpSpPr/>
            <p:nvPr/>
          </p:nvGrpSpPr>
          <p:grpSpPr>
            <a:xfrm>
              <a:off x="609600" y="1143000"/>
              <a:ext cx="1676400" cy="2395239"/>
              <a:chOff x="609600" y="1143000"/>
              <a:chExt cx="1676400" cy="2395239"/>
            </a:xfrm>
          </p:grpSpPr>
          <p:sp>
            <p:nvSpPr>
              <p:cNvPr id="68" name="Rectangle 67"/>
              <p:cNvSpPr/>
              <p:nvPr/>
            </p:nvSpPr>
            <p:spPr>
              <a:xfrm>
                <a:off x="609600" y="1143000"/>
                <a:ext cx="16764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69" name="Group 68"/>
              <p:cNvGrpSpPr/>
              <p:nvPr/>
            </p:nvGrpSpPr>
            <p:grpSpPr>
              <a:xfrm>
                <a:off x="609600" y="1143000"/>
                <a:ext cx="1676400" cy="2395239"/>
                <a:chOff x="609600" y="1143000"/>
                <a:chExt cx="1676400" cy="2395239"/>
              </a:xfrm>
              <a:effectLst>
                <a:outerShdw blurRad="50800" dist="38100" algn="l" rotWithShape="0">
                  <a:prstClr val="black">
                    <a:alpha val="40000"/>
                  </a:prstClr>
                </a:outerShdw>
              </a:effectLst>
            </p:grpSpPr>
            <p:sp>
              <p:nvSpPr>
                <p:cNvPr id="70" name="Rectangle 69"/>
                <p:cNvSpPr/>
                <p:nvPr/>
              </p:nvSpPr>
              <p:spPr>
                <a:xfrm>
                  <a:off x="609600" y="1143000"/>
                  <a:ext cx="1676400" cy="2349520"/>
                </a:xfrm>
                <a:prstGeom prst="rect">
                  <a:avLst/>
                </a:prstGeom>
                <a:no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1" name="Rectangle 70"/>
                <p:cNvSpPr/>
                <p:nvPr/>
              </p:nvSpPr>
              <p:spPr>
                <a:xfrm>
                  <a:off x="609600" y="3492520"/>
                  <a:ext cx="1676400" cy="45719"/>
                </a:xfrm>
                <a:prstGeom prst="rect">
                  <a:avLst/>
                </a:prstGeom>
                <a:solidFill>
                  <a:schemeClr val="tx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66" name="Flowchart: Connector 65"/>
            <p:cNvSpPr/>
            <p:nvPr/>
          </p:nvSpPr>
          <p:spPr>
            <a:xfrm>
              <a:off x="1066800" y="1203300"/>
              <a:ext cx="108000" cy="108000"/>
            </a:xfrm>
            <a:prstGeom prst="flowChartConnector">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7" name="Flowchart: Connector 66"/>
            <p:cNvSpPr/>
            <p:nvPr/>
          </p:nvSpPr>
          <p:spPr>
            <a:xfrm>
              <a:off x="1687286" y="1203300"/>
              <a:ext cx="108000" cy="108000"/>
            </a:xfrm>
            <a:prstGeom prst="flowChartConnector">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72" name="Group 71"/>
          <p:cNvGrpSpPr/>
          <p:nvPr/>
        </p:nvGrpSpPr>
        <p:grpSpPr>
          <a:xfrm>
            <a:off x="2057400" y="3992881"/>
            <a:ext cx="1676400" cy="2395239"/>
            <a:chOff x="609600" y="1143000"/>
            <a:chExt cx="1676400" cy="2395239"/>
          </a:xfrm>
        </p:grpSpPr>
        <p:grpSp>
          <p:nvGrpSpPr>
            <p:cNvPr id="73" name="Group 72"/>
            <p:cNvGrpSpPr/>
            <p:nvPr/>
          </p:nvGrpSpPr>
          <p:grpSpPr>
            <a:xfrm>
              <a:off x="609600" y="1143000"/>
              <a:ext cx="1676400" cy="2395239"/>
              <a:chOff x="609600" y="1143000"/>
              <a:chExt cx="1676400" cy="2395239"/>
            </a:xfrm>
          </p:grpSpPr>
          <p:sp>
            <p:nvSpPr>
              <p:cNvPr id="76" name="Rectangle 75"/>
              <p:cNvSpPr/>
              <p:nvPr/>
            </p:nvSpPr>
            <p:spPr>
              <a:xfrm>
                <a:off x="609600" y="1143000"/>
                <a:ext cx="16764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77" name="Group 76"/>
              <p:cNvGrpSpPr/>
              <p:nvPr/>
            </p:nvGrpSpPr>
            <p:grpSpPr>
              <a:xfrm>
                <a:off x="609600" y="1143000"/>
                <a:ext cx="1676400" cy="2395239"/>
                <a:chOff x="609600" y="1143000"/>
                <a:chExt cx="1676400" cy="2395239"/>
              </a:xfrm>
              <a:effectLst>
                <a:outerShdw blurRad="50800" dist="38100" algn="l" rotWithShape="0">
                  <a:prstClr val="black">
                    <a:alpha val="40000"/>
                  </a:prstClr>
                </a:outerShdw>
              </a:effectLst>
            </p:grpSpPr>
            <p:sp>
              <p:nvSpPr>
                <p:cNvPr id="78" name="Rectangle 77"/>
                <p:cNvSpPr/>
                <p:nvPr/>
              </p:nvSpPr>
              <p:spPr>
                <a:xfrm>
                  <a:off x="609600" y="1143000"/>
                  <a:ext cx="1676400" cy="2349520"/>
                </a:xfrm>
                <a:prstGeom prst="rect">
                  <a:avLst/>
                </a:prstGeom>
                <a:no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9" name="Rectangle 78"/>
                <p:cNvSpPr/>
                <p:nvPr/>
              </p:nvSpPr>
              <p:spPr>
                <a:xfrm>
                  <a:off x="609600" y="3492520"/>
                  <a:ext cx="1676400" cy="45719"/>
                </a:xfrm>
                <a:prstGeom prst="rect">
                  <a:avLst/>
                </a:prstGeom>
                <a:solidFill>
                  <a:schemeClr val="tx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74" name="Flowchart: Connector 73"/>
            <p:cNvSpPr/>
            <p:nvPr/>
          </p:nvSpPr>
          <p:spPr>
            <a:xfrm>
              <a:off x="1066800" y="1203300"/>
              <a:ext cx="108000" cy="108000"/>
            </a:xfrm>
            <a:prstGeom prst="flowChartConnector">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5" name="Flowchart: Connector 74"/>
            <p:cNvSpPr/>
            <p:nvPr/>
          </p:nvSpPr>
          <p:spPr>
            <a:xfrm>
              <a:off x="1687286" y="1203300"/>
              <a:ext cx="108000" cy="108000"/>
            </a:xfrm>
            <a:prstGeom prst="flowChartConnector">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80" name="Group 79"/>
          <p:cNvGrpSpPr/>
          <p:nvPr/>
        </p:nvGrpSpPr>
        <p:grpSpPr>
          <a:xfrm>
            <a:off x="5191629" y="3992881"/>
            <a:ext cx="1676400" cy="2395239"/>
            <a:chOff x="609600" y="1143000"/>
            <a:chExt cx="1676400" cy="2395239"/>
          </a:xfrm>
        </p:grpSpPr>
        <p:grpSp>
          <p:nvGrpSpPr>
            <p:cNvPr id="81" name="Group 80"/>
            <p:cNvGrpSpPr/>
            <p:nvPr/>
          </p:nvGrpSpPr>
          <p:grpSpPr>
            <a:xfrm>
              <a:off x="609600" y="1143000"/>
              <a:ext cx="1676400" cy="2395239"/>
              <a:chOff x="609600" y="1143000"/>
              <a:chExt cx="1676400" cy="2395239"/>
            </a:xfrm>
          </p:grpSpPr>
          <p:sp>
            <p:nvSpPr>
              <p:cNvPr id="84" name="Rectangle 83"/>
              <p:cNvSpPr/>
              <p:nvPr/>
            </p:nvSpPr>
            <p:spPr>
              <a:xfrm>
                <a:off x="609600" y="1143000"/>
                <a:ext cx="16764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85" name="Group 84"/>
              <p:cNvGrpSpPr/>
              <p:nvPr/>
            </p:nvGrpSpPr>
            <p:grpSpPr>
              <a:xfrm>
                <a:off x="609600" y="1143000"/>
                <a:ext cx="1676400" cy="2395239"/>
                <a:chOff x="609600" y="1143000"/>
                <a:chExt cx="1676400" cy="2395239"/>
              </a:xfrm>
              <a:effectLst>
                <a:outerShdw blurRad="50800" dist="38100" algn="l" rotWithShape="0">
                  <a:prstClr val="black">
                    <a:alpha val="40000"/>
                  </a:prstClr>
                </a:outerShdw>
              </a:effectLst>
            </p:grpSpPr>
            <p:sp>
              <p:nvSpPr>
                <p:cNvPr id="86" name="Rectangle 85"/>
                <p:cNvSpPr/>
                <p:nvPr/>
              </p:nvSpPr>
              <p:spPr>
                <a:xfrm>
                  <a:off x="609600" y="1143000"/>
                  <a:ext cx="1676400" cy="2349520"/>
                </a:xfrm>
                <a:prstGeom prst="rect">
                  <a:avLst/>
                </a:prstGeom>
                <a:noFill/>
                <a:ln w="285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7" name="Rectangle 86"/>
                <p:cNvSpPr/>
                <p:nvPr/>
              </p:nvSpPr>
              <p:spPr>
                <a:xfrm>
                  <a:off x="609600" y="3492520"/>
                  <a:ext cx="1676400" cy="45719"/>
                </a:xfrm>
                <a:prstGeom prst="rect">
                  <a:avLst/>
                </a:prstGeom>
                <a:solidFill>
                  <a:schemeClr val="tx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82" name="Flowchart: Connector 81"/>
            <p:cNvSpPr/>
            <p:nvPr/>
          </p:nvSpPr>
          <p:spPr>
            <a:xfrm>
              <a:off x="1066800" y="1203300"/>
              <a:ext cx="108000" cy="108000"/>
            </a:xfrm>
            <a:prstGeom prst="flowChartConnector">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3" name="Flowchart: Connector 82"/>
            <p:cNvSpPr/>
            <p:nvPr/>
          </p:nvSpPr>
          <p:spPr>
            <a:xfrm>
              <a:off x="1687286" y="1203300"/>
              <a:ext cx="108000" cy="108000"/>
            </a:xfrm>
            <a:prstGeom prst="flowChartConnector">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3" name="Rectangle 2"/>
          <p:cNvSpPr/>
          <p:nvPr/>
        </p:nvSpPr>
        <p:spPr>
          <a:xfrm>
            <a:off x="626572" y="1417317"/>
            <a:ext cx="1676400" cy="1892826"/>
          </a:xfrm>
          <a:prstGeom prst="rect">
            <a:avLst/>
          </a:prstGeom>
        </p:spPr>
        <p:txBody>
          <a:bodyPr wrap="square">
            <a:spAutoFit/>
          </a:bodyPr>
          <a:lstStyle/>
          <a:p>
            <a:pPr algn="ctr"/>
            <a:r>
              <a:rPr lang="en-US" sz="1300" dirty="0"/>
              <a:t>In accounting, </a:t>
            </a:r>
            <a:r>
              <a:rPr lang="en-US" sz="1300" dirty="0" smtClean="0"/>
              <a:t>especially</a:t>
            </a:r>
          </a:p>
          <a:p>
            <a:pPr algn="ctr"/>
            <a:r>
              <a:rPr lang="en-US" sz="1300" dirty="0" smtClean="0"/>
              <a:t> </a:t>
            </a:r>
            <a:r>
              <a:rPr lang="en-US" sz="1300" dirty="0"/>
              <a:t>in manufacturing </a:t>
            </a:r>
            <a:r>
              <a:rPr lang="en-US" sz="1300" dirty="0" smtClean="0"/>
              <a:t>or</a:t>
            </a:r>
          </a:p>
          <a:p>
            <a:pPr algn="ctr"/>
            <a:r>
              <a:rPr lang="en-US" sz="1300" dirty="0" smtClean="0"/>
              <a:t> inventory-intensive</a:t>
            </a:r>
          </a:p>
          <a:p>
            <a:pPr algn="ctr"/>
            <a:r>
              <a:rPr lang="en-US" sz="1300" dirty="0" smtClean="0"/>
              <a:t> </a:t>
            </a:r>
            <a:r>
              <a:rPr lang="en-US" sz="1300" dirty="0"/>
              <a:t>businesses, </a:t>
            </a:r>
            <a:r>
              <a:rPr lang="en-US" sz="1300" dirty="0" smtClean="0"/>
              <a:t>tracking</a:t>
            </a:r>
          </a:p>
          <a:p>
            <a:pPr algn="ctr"/>
            <a:r>
              <a:rPr lang="en-US" sz="1300" dirty="0" smtClean="0"/>
              <a:t> </a:t>
            </a:r>
            <a:r>
              <a:rPr lang="en-US" sz="1300" dirty="0"/>
              <a:t>the issuance of materials </a:t>
            </a:r>
            <a:endParaRPr lang="en-US" sz="1300" dirty="0" smtClean="0"/>
          </a:p>
          <a:p>
            <a:pPr algn="ctr"/>
            <a:r>
              <a:rPr lang="en-US" sz="1300" dirty="0" smtClean="0"/>
              <a:t>is </a:t>
            </a:r>
            <a:r>
              <a:rPr lang="en-US" sz="1300" dirty="0"/>
              <a:t>crucial for </a:t>
            </a:r>
            <a:r>
              <a:rPr lang="en-US" sz="1300" dirty="0" smtClean="0"/>
              <a:t>accurate financial reporting.</a:t>
            </a:r>
            <a:endParaRPr lang="en-US" sz="1300" dirty="0"/>
          </a:p>
        </p:txBody>
      </p:sp>
      <p:sp>
        <p:nvSpPr>
          <p:cNvPr id="4" name="Rectangle 3"/>
          <p:cNvSpPr/>
          <p:nvPr/>
        </p:nvSpPr>
        <p:spPr>
          <a:xfrm>
            <a:off x="3135085" y="1477952"/>
            <a:ext cx="1936371" cy="1938992"/>
          </a:xfrm>
          <a:prstGeom prst="rect">
            <a:avLst/>
          </a:prstGeom>
        </p:spPr>
        <p:txBody>
          <a:bodyPr wrap="square">
            <a:spAutoFit/>
          </a:bodyPr>
          <a:lstStyle/>
          <a:p>
            <a:pPr lvl="1" algn="ctr"/>
            <a:r>
              <a:rPr lang="en-US" sz="1200" dirty="0" smtClean="0"/>
              <a:t>Identify the specific requirements of your client concerning material issuance. Consider the volume of transactions, types of materials, and the level of detail needed in tracking.</a:t>
            </a:r>
            <a:endParaRPr lang="en-US" sz="1200" dirty="0"/>
          </a:p>
        </p:txBody>
      </p:sp>
      <p:sp>
        <p:nvSpPr>
          <p:cNvPr id="9" name="Rectangle 8"/>
          <p:cNvSpPr/>
          <p:nvPr/>
        </p:nvSpPr>
        <p:spPr>
          <a:xfrm>
            <a:off x="6191291" y="1465972"/>
            <a:ext cx="1422516" cy="2123658"/>
          </a:xfrm>
          <a:prstGeom prst="rect">
            <a:avLst/>
          </a:prstGeom>
        </p:spPr>
        <p:txBody>
          <a:bodyPr wrap="square">
            <a:spAutoFit/>
          </a:bodyPr>
          <a:lstStyle/>
          <a:p>
            <a:pPr algn="ctr"/>
            <a:r>
              <a:rPr lang="en-US" sz="1200" dirty="0"/>
              <a:t>Choose a system that maintains a detailed audit trail of all material issuance transactions. This is essential for internal control and compliance purposes.</a:t>
            </a:r>
          </a:p>
          <a:p>
            <a:endParaRPr lang="en-US" sz="1200" b="1" dirty="0"/>
          </a:p>
        </p:txBody>
      </p:sp>
      <p:sp>
        <p:nvSpPr>
          <p:cNvPr id="10" name="Rectangle 9"/>
          <p:cNvSpPr/>
          <p:nvPr/>
        </p:nvSpPr>
        <p:spPr>
          <a:xfrm>
            <a:off x="2057400" y="4198621"/>
            <a:ext cx="1676400" cy="2215991"/>
          </a:xfrm>
          <a:prstGeom prst="rect">
            <a:avLst/>
          </a:prstGeom>
        </p:spPr>
        <p:txBody>
          <a:bodyPr wrap="square">
            <a:spAutoFit/>
          </a:bodyPr>
          <a:lstStyle/>
          <a:p>
            <a:pPr algn="ctr"/>
            <a:r>
              <a:rPr lang="en-US" sz="1150" dirty="0"/>
              <a:t>Identify the abnormal losses of martials occurred during the year. Then exclude this abnormal loss of material and directly shown in reconciliation statement.</a:t>
            </a:r>
          </a:p>
          <a:p>
            <a:pPr algn="ctr"/>
            <a:r>
              <a:rPr lang="en-US" sz="1150" dirty="0"/>
              <a:t>(Note: </a:t>
            </a:r>
            <a:r>
              <a:rPr lang="en-US" sz="1150" dirty="0" smtClean="0"/>
              <a:t>Abnormal </a:t>
            </a:r>
            <a:r>
              <a:rPr lang="en-US" sz="1150" dirty="0"/>
              <a:t>loss of material never charged to product cost in costing) </a:t>
            </a:r>
          </a:p>
        </p:txBody>
      </p:sp>
      <p:sp>
        <p:nvSpPr>
          <p:cNvPr id="11" name="Rectangle 10"/>
          <p:cNvSpPr/>
          <p:nvPr/>
        </p:nvSpPr>
        <p:spPr>
          <a:xfrm>
            <a:off x="5191629" y="4184040"/>
            <a:ext cx="1676400" cy="2031325"/>
          </a:xfrm>
          <a:prstGeom prst="rect">
            <a:avLst/>
          </a:prstGeom>
        </p:spPr>
        <p:txBody>
          <a:bodyPr wrap="square">
            <a:spAutoFit/>
          </a:bodyPr>
          <a:lstStyle/>
          <a:p>
            <a:pPr algn="ctr"/>
            <a:r>
              <a:rPr lang="en-IN" sz="1400" dirty="0"/>
              <a:t>Obsolete stocks are not </a:t>
            </a:r>
            <a:r>
              <a:rPr lang="en-IN" sz="1400" dirty="0" smtClean="0"/>
              <a:t>considered </a:t>
            </a:r>
            <a:r>
              <a:rPr lang="en-IN" sz="1400" dirty="0"/>
              <a:t>in financial accounting  but it is take in costing and therefor the difference between these two value dealt in reconciliation. </a:t>
            </a:r>
          </a:p>
        </p:txBody>
      </p:sp>
    </p:spTree>
    <p:extLst>
      <p:ext uri="{BB962C8B-B14F-4D97-AF65-F5344CB8AC3E}">
        <p14:creationId xmlns:p14="http://schemas.microsoft.com/office/powerpoint/2010/main" xmlns="" val="39005432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76200"/>
            <a:ext cx="8305800" cy="3847207"/>
          </a:xfrm>
          <a:prstGeom prst="rect">
            <a:avLst/>
          </a:prstGeom>
          <a:noFill/>
        </p:spPr>
        <p:txBody>
          <a:bodyPr wrap="square" rtlCol="0">
            <a:spAutoFit/>
          </a:bodyPr>
          <a:lstStyle/>
          <a:p>
            <a:endParaRPr lang="en-US" b="1" dirty="0" smtClean="0"/>
          </a:p>
          <a:p>
            <a:pPr algn="ctr"/>
            <a:r>
              <a:rPr lang="en-US" sz="2800" u="sng" dirty="0">
                <a:latin typeface="Algerian" panose="04020705040A02060702" pitchFamily="82" charset="0"/>
              </a:rPr>
              <a:t>Point No 3A : Material variances Analysis</a:t>
            </a:r>
          </a:p>
          <a:p>
            <a:endParaRPr lang="en-US" b="1" dirty="0"/>
          </a:p>
          <a:p>
            <a:endParaRPr lang="en-US" dirty="0"/>
          </a:p>
          <a:p>
            <a:endParaRPr lang="en-US" dirty="0" smtClean="0"/>
          </a:p>
          <a:p>
            <a:endParaRPr lang="en-US" b="1" dirty="0"/>
          </a:p>
          <a:p>
            <a:endParaRPr lang="en-US" b="1" dirty="0" smtClean="0"/>
          </a:p>
          <a:p>
            <a:endParaRPr lang="en-US" b="1" dirty="0"/>
          </a:p>
          <a:p>
            <a:endParaRPr lang="en-US" b="1" dirty="0" smtClean="0"/>
          </a:p>
          <a:p>
            <a:endParaRPr lang="en-US" b="1" dirty="0" smtClean="0"/>
          </a:p>
          <a:p>
            <a:endParaRPr lang="en-US" b="1" dirty="0"/>
          </a:p>
          <a:p>
            <a:endParaRPr lang="en-US" b="1" dirty="0"/>
          </a:p>
          <a:p>
            <a:endParaRPr lang="en-US" dirty="0" smtClean="0"/>
          </a:p>
        </p:txBody>
      </p:sp>
      <p:graphicFrame>
        <p:nvGraphicFramePr>
          <p:cNvPr id="7" name="Diagram 6"/>
          <p:cNvGraphicFramePr/>
          <p:nvPr>
            <p:extLst>
              <p:ext uri="{D42A27DB-BD31-4B8C-83A1-F6EECF244321}">
                <p14:modId xmlns:p14="http://schemas.microsoft.com/office/powerpoint/2010/main" xmlns="" val="1502804528"/>
              </p:ext>
            </p:extLst>
          </p:nvPr>
        </p:nvGraphicFramePr>
        <p:xfrm>
          <a:off x="838200" y="1295400"/>
          <a:ext cx="7315200" cy="335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6128942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xmlns="" val="2054120983"/>
              </p:ext>
            </p:extLst>
          </p:nvPr>
        </p:nvGraphicFramePr>
        <p:xfrm>
          <a:off x="609600" y="990600"/>
          <a:ext cx="80010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533400" y="152400"/>
            <a:ext cx="8153400" cy="523220"/>
          </a:xfrm>
          <a:prstGeom prst="rect">
            <a:avLst/>
          </a:prstGeom>
        </p:spPr>
        <p:txBody>
          <a:bodyPr wrap="square">
            <a:spAutoFit/>
          </a:bodyPr>
          <a:lstStyle/>
          <a:p>
            <a:pPr lvl="0"/>
            <a:r>
              <a:rPr lang="en-US" sz="2800" u="sng" dirty="0" smtClean="0">
                <a:latin typeface="Algerian" panose="04020705040A02060702" pitchFamily="82" charset="0"/>
              </a:rPr>
              <a:t>Point 04-Depreciation </a:t>
            </a:r>
            <a:r>
              <a:rPr lang="en-US" sz="2800" u="sng" dirty="0">
                <a:latin typeface="Algerian" panose="04020705040A02060702" pitchFamily="82" charset="0"/>
              </a:rPr>
              <a:t>on capital assets </a:t>
            </a:r>
            <a:endParaRPr lang="en-IN" sz="2800" u="sng" dirty="0">
              <a:latin typeface="Algerian" panose="04020705040A02060702" pitchFamily="82" charset="0"/>
            </a:endParaRPr>
          </a:p>
        </p:txBody>
      </p:sp>
    </p:spTree>
    <p:extLst>
      <p:ext uri="{BB962C8B-B14F-4D97-AF65-F5344CB8AC3E}">
        <p14:creationId xmlns:p14="http://schemas.microsoft.com/office/powerpoint/2010/main" xmlns="" val="35256740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4952</TotalTime>
  <Words>3404</Words>
  <Application>Microsoft Office PowerPoint</Application>
  <PresentationFormat>On-screen Show (4:3)</PresentationFormat>
  <Paragraphs>383</Paragraphs>
  <Slides>35</Slides>
  <Notes>3</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37" baseType="lpstr">
      <vt:lpstr>Office Theme</vt:lpstr>
      <vt:lpstr>Document</vt:lpstr>
      <vt:lpstr>Complications  in Costing </vt:lpstr>
      <vt:lpstr>Index </vt:lpstr>
      <vt:lpstr>Slide 3</vt:lpstr>
      <vt:lpstr>1. Applicability of cost Audit and Companies (cost records and audit) Rules, 2014.</vt:lpstr>
      <vt:lpstr>Slide 5</vt:lpstr>
      <vt:lpstr>Slide 6</vt:lpstr>
      <vt:lpstr>Slide 7</vt:lpstr>
      <vt:lpstr>Slide 8</vt:lpstr>
      <vt:lpstr>Slide 9</vt:lpstr>
      <vt:lpstr>Slide 10</vt:lpstr>
      <vt:lpstr>Slide 11</vt:lpstr>
      <vt:lpstr>Slide 12</vt:lpstr>
      <vt:lpstr>Slide 13</vt:lpstr>
      <vt:lpstr>Slide 14</vt:lpstr>
      <vt:lpstr>Slide 15</vt:lpstr>
      <vt:lpstr>Point No. 10: Molasses &amp; Bagasse's valuation in sugar industry </vt:lpstr>
      <vt:lpstr>Slide 17</vt:lpstr>
      <vt:lpstr>Slide 18</vt:lpstr>
      <vt:lpstr>Slide 19</vt:lpstr>
      <vt:lpstr>Treatment of valuation of WIP and F.G when we start the Reconciliation statement with costing Profit / Loss as below. </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Practical Difficulties in costing</dc:title>
  <dc:creator>Admin</dc:creator>
  <cp:lastModifiedBy>Admin</cp:lastModifiedBy>
  <cp:revision>334</cp:revision>
  <cp:lastPrinted>2024-01-13T09:24:59Z</cp:lastPrinted>
  <dcterms:created xsi:type="dcterms:W3CDTF">2006-08-16T00:00:00Z</dcterms:created>
  <dcterms:modified xsi:type="dcterms:W3CDTF">2024-08-16T12:16:25Z</dcterms:modified>
</cp:coreProperties>
</file>