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3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4AC905-C68E-4CB7-B5C2-9A86BA0A3F50}" type="datetimeFigureOut">
              <a:rPr lang="en-IN" smtClean="0"/>
              <a:t>21-12-2024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521448-F8B7-4576-B14D-8F96D0DDAC07}" type="slidenum">
              <a:rPr lang="en-IN" smtClean="0"/>
              <a:t>‹#›</a:t>
            </a:fld>
            <a:endParaRPr lang="en-IN"/>
          </a:p>
        </p:txBody>
      </p:sp>
    </p:spTree>
    <p:extLst>
      <p:ext uri="{BB962C8B-B14F-4D97-AF65-F5344CB8AC3E}">
        <p14:creationId xmlns:p14="http://schemas.microsoft.com/office/powerpoint/2010/main" val="3352636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8C521448-F8B7-4576-B14D-8F96D0DDAC07}" type="slidenum">
              <a:rPr lang="en-IN" smtClean="0"/>
              <a:t>5</a:t>
            </a:fld>
            <a:endParaRPr lang="en-IN"/>
          </a:p>
        </p:txBody>
      </p:sp>
    </p:spTree>
    <p:extLst>
      <p:ext uri="{BB962C8B-B14F-4D97-AF65-F5344CB8AC3E}">
        <p14:creationId xmlns:p14="http://schemas.microsoft.com/office/powerpoint/2010/main" val="32257173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BB30318-75BE-46C1-97BC-AB8EFD3C4853}" type="datetimeFigureOut">
              <a:rPr lang="en-IN" smtClean="0"/>
              <a:t>21-12-2024</a:t>
            </a:fld>
            <a:endParaRPr lang="en-IN"/>
          </a:p>
        </p:txBody>
      </p:sp>
      <p:sp>
        <p:nvSpPr>
          <p:cNvPr id="5" name="Footer Placeholder 4"/>
          <p:cNvSpPr>
            <a:spLocks noGrp="1"/>
          </p:cNvSpPr>
          <p:nvPr>
            <p:ph type="ftr" sz="quarter" idx="11"/>
          </p:nvPr>
        </p:nvSpPr>
        <p:spPr/>
        <p:txBody>
          <a:bodyPr/>
          <a:lstStyle/>
          <a:p>
            <a:endParaRPr lang="en-IN"/>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B00129D-1A7C-4A21-8363-62E1FACD765B}" type="slidenum">
              <a:rPr lang="en-IN" smtClean="0"/>
              <a:t>‹#›</a:t>
            </a:fld>
            <a:endParaRPr lang="en-IN"/>
          </a:p>
        </p:txBody>
      </p:sp>
    </p:spTree>
    <p:extLst>
      <p:ext uri="{BB962C8B-B14F-4D97-AF65-F5344CB8AC3E}">
        <p14:creationId xmlns:p14="http://schemas.microsoft.com/office/powerpoint/2010/main" val="1494854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BB30318-75BE-46C1-97BC-AB8EFD3C4853}" type="datetimeFigureOut">
              <a:rPr lang="en-IN" smtClean="0"/>
              <a:t>21-12-2024</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B00129D-1A7C-4A21-8363-62E1FACD765B}" type="slidenum">
              <a:rPr lang="en-IN" smtClean="0"/>
              <a:t>‹#›</a:t>
            </a:fld>
            <a:endParaRPr lang="en-IN"/>
          </a:p>
        </p:txBody>
      </p:sp>
    </p:spTree>
    <p:extLst>
      <p:ext uri="{BB962C8B-B14F-4D97-AF65-F5344CB8AC3E}">
        <p14:creationId xmlns:p14="http://schemas.microsoft.com/office/powerpoint/2010/main" val="356477957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BB30318-75BE-46C1-97BC-AB8EFD3C4853}" type="datetimeFigureOut">
              <a:rPr lang="en-IN" smtClean="0"/>
              <a:t>21-12-2024</a:t>
            </a:fld>
            <a:endParaRPr lang="en-IN"/>
          </a:p>
        </p:txBody>
      </p:sp>
      <p:sp>
        <p:nvSpPr>
          <p:cNvPr id="5" name="Footer Placeholder 4"/>
          <p:cNvSpPr>
            <a:spLocks noGrp="1"/>
          </p:cNvSpPr>
          <p:nvPr>
            <p:ph type="ftr" sz="quarter" idx="11"/>
          </p:nvPr>
        </p:nvSpPr>
        <p:spPr/>
        <p:txBody>
          <a:bodyPr/>
          <a:lstStyle/>
          <a:p>
            <a:endParaRPr lang="en-IN"/>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B00129D-1A7C-4A21-8363-62E1FACD765B}" type="slidenum">
              <a:rPr lang="en-IN" smtClean="0"/>
              <a:t>‹#›</a:t>
            </a:fld>
            <a:endParaRPr lang="en-IN"/>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0425804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3BB30318-75BE-46C1-97BC-AB8EFD3C4853}" type="datetimeFigureOut">
              <a:rPr lang="en-IN" smtClean="0"/>
              <a:t>21-12-2024</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B00129D-1A7C-4A21-8363-62E1FACD765B}" type="slidenum">
              <a:rPr lang="en-IN" smtClean="0"/>
              <a:t>‹#›</a:t>
            </a:fld>
            <a:endParaRPr lang="en-IN"/>
          </a:p>
        </p:txBody>
      </p:sp>
    </p:spTree>
    <p:extLst>
      <p:ext uri="{BB962C8B-B14F-4D97-AF65-F5344CB8AC3E}">
        <p14:creationId xmlns:p14="http://schemas.microsoft.com/office/powerpoint/2010/main" val="360778781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3BB30318-75BE-46C1-97BC-AB8EFD3C4853}" type="datetimeFigureOut">
              <a:rPr lang="en-IN" smtClean="0"/>
              <a:t>21-12-2024</a:t>
            </a:fld>
            <a:endParaRPr lang="en-IN"/>
          </a:p>
        </p:txBody>
      </p:sp>
      <p:sp>
        <p:nvSpPr>
          <p:cNvPr id="6" name="Footer Placeholder 5"/>
          <p:cNvSpPr>
            <a:spLocks noGrp="1"/>
          </p:cNvSpPr>
          <p:nvPr>
            <p:ph type="ftr" sz="quarter" idx="11"/>
          </p:nvPr>
        </p:nvSpPr>
        <p:spPr/>
        <p:txBody>
          <a:bodyPr/>
          <a:lstStyle/>
          <a:p>
            <a:endParaRPr lang="en-IN"/>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B00129D-1A7C-4A21-8363-62E1FACD765B}" type="slidenum">
              <a:rPr lang="en-IN" smtClean="0"/>
              <a:t>‹#›</a:t>
            </a:fld>
            <a:endParaRPr lang="en-IN"/>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675391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3BB30318-75BE-46C1-97BC-AB8EFD3C4853}" type="datetimeFigureOut">
              <a:rPr lang="en-IN" smtClean="0"/>
              <a:t>21-12-2024</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B00129D-1A7C-4A21-8363-62E1FACD765B}" type="slidenum">
              <a:rPr lang="en-IN" smtClean="0"/>
              <a:t>‹#›</a:t>
            </a:fld>
            <a:endParaRPr lang="en-IN"/>
          </a:p>
        </p:txBody>
      </p:sp>
    </p:spTree>
    <p:extLst>
      <p:ext uri="{BB962C8B-B14F-4D97-AF65-F5344CB8AC3E}">
        <p14:creationId xmlns:p14="http://schemas.microsoft.com/office/powerpoint/2010/main" val="104118444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BB30318-75BE-46C1-97BC-AB8EFD3C4853}" type="datetimeFigureOut">
              <a:rPr lang="en-IN" smtClean="0"/>
              <a:t>21-12-2024</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B00129D-1A7C-4A21-8363-62E1FACD765B}" type="slidenum">
              <a:rPr lang="en-IN" smtClean="0"/>
              <a:t>‹#›</a:t>
            </a:fld>
            <a:endParaRPr lang="en-IN"/>
          </a:p>
        </p:txBody>
      </p:sp>
    </p:spTree>
    <p:extLst>
      <p:ext uri="{BB962C8B-B14F-4D97-AF65-F5344CB8AC3E}">
        <p14:creationId xmlns:p14="http://schemas.microsoft.com/office/powerpoint/2010/main" val="173549340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BB30318-75BE-46C1-97BC-AB8EFD3C4853}" type="datetimeFigureOut">
              <a:rPr lang="en-IN" smtClean="0"/>
              <a:t>21-12-2024</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B00129D-1A7C-4A21-8363-62E1FACD765B}" type="slidenum">
              <a:rPr lang="en-IN" smtClean="0"/>
              <a:t>‹#›</a:t>
            </a:fld>
            <a:endParaRPr lang="en-IN"/>
          </a:p>
        </p:txBody>
      </p:sp>
    </p:spTree>
    <p:extLst>
      <p:ext uri="{BB962C8B-B14F-4D97-AF65-F5344CB8AC3E}">
        <p14:creationId xmlns:p14="http://schemas.microsoft.com/office/powerpoint/2010/main" val="101710499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BB30318-75BE-46C1-97BC-AB8EFD3C4853}" type="datetimeFigureOut">
              <a:rPr lang="en-IN" smtClean="0"/>
              <a:t>21-12-2024</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B00129D-1A7C-4A21-8363-62E1FACD765B}" type="slidenum">
              <a:rPr lang="en-IN" smtClean="0"/>
              <a:t>‹#›</a:t>
            </a:fld>
            <a:endParaRPr lang="en-IN"/>
          </a:p>
        </p:txBody>
      </p:sp>
    </p:spTree>
    <p:extLst>
      <p:ext uri="{BB962C8B-B14F-4D97-AF65-F5344CB8AC3E}">
        <p14:creationId xmlns:p14="http://schemas.microsoft.com/office/powerpoint/2010/main" val="2097401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BB30318-75BE-46C1-97BC-AB8EFD3C4853}" type="datetimeFigureOut">
              <a:rPr lang="en-IN" smtClean="0"/>
              <a:t>21-12-2024</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B00129D-1A7C-4A21-8363-62E1FACD765B}" type="slidenum">
              <a:rPr lang="en-IN" smtClean="0"/>
              <a:t>‹#›</a:t>
            </a:fld>
            <a:endParaRPr lang="en-IN"/>
          </a:p>
        </p:txBody>
      </p:sp>
    </p:spTree>
    <p:extLst>
      <p:ext uri="{BB962C8B-B14F-4D97-AF65-F5344CB8AC3E}">
        <p14:creationId xmlns:p14="http://schemas.microsoft.com/office/powerpoint/2010/main" val="362974930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B30318-75BE-46C1-97BC-AB8EFD3C4853}" type="datetimeFigureOut">
              <a:rPr lang="en-IN" smtClean="0"/>
              <a:t>21-12-2024</a:t>
            </a:fld>
            <a:endParaRPr lang="en-IN"/>
          </a:p>
        </p:txBody>
      </p:sp>
      <p:sp>
        <p:nvSpPr>
          <p:cNvPr id="6" name="Footer Placeholder 5"/>
          <p:cNvSpPr>
            <a:spLocks noGrp="1"/>
          </p:cNvSpPr>
          <p:nvPr>
            <p:ph type="ftr" sz="quarter" idx="11"/>
          </p:nvPr>
        </p:nvSpPr>
        <p:spPr/>
        <p:txBody>
          <a:bodyPr/>
          <a:lstStyle/>
          <a:p>
            <a:endParaRPr lang="en-IN"/>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B00129D-1A7C-4A21-8363-62E1FACD765B}" type="slidenum">
              <a:rPr lang="en-IN" smtClean="0"/>
              <a:t>‹#›</a:t>
            </a:fld>
            <a:endParaRPr lang="en-IN"/>
          </a:p>
        </p:txBody>
      </p:sp>
    </p:spTree>
    <p:extLst>
      <p:ext uri="{BB962C8B-B14F-4D97-AF65-F5344CB8AC3E}">
        <p14:creationId xmlns:p14="http://schemas.microsoft.com/office/powerpoint/2010/main" val="220761948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BB30318-75BE-46C1-97BC-AB8EFD3C4853}" type="datetimeFigureOut">
              <a:rPr lang="en-IN" smtClean="0"/>
              <a:t>21-12-2024</a:t>
            </a:fld>
            <a:endParaRPr lang="en-IN"/>
          </a:p>
        </p:txBody>
      </p:sp>
      <p:sp>
        <p:nvSpPr>
          <p:cNvPr id="8" name="Footer Placeholder 7"/>
          <p:cNvSpPr>
            <a:spLocks noGrp="1"/>
          </p:cNvSpPr>
          <p:nvPr>
            <p:ph type="ftr" sz="quarter" idx="11"/>
          </p:nvPr>
        </p:nvSpPr>
        <p:spPr/>
        <p:txBody>
          <a:bodyPr/>
          <a:lstStyle/>
          <a:p>
            <a:endParaRPr lang="en-IN"/>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B00129D-1A7C-4A21-8363-62E1FACD765B}" type="slidenum">
              <a:rPr lang="en-IN" smtClean="0"/>
              <a:t>‹#›</a:t>
            </a:fld>
            <a:endParaRPr lang="en-IN"/>
          </a:p>
        </p:txBody>
      </p:sp>
    </p:spTree>
    <p:extLst>
      <p:ext uri="{BB962C8B-B14F-4D97-AF65-F5344CB8AC3E}">
        <p14:creationId xmlns:p14="http://schemas.microsoft.com/office/powerpoint/2010/main" val="354517123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BB30318-75BE-46C1-97BC-AB8EFD3C4853}" type="datetimeFigureOut">
              <a:rPr lang="en-IN" smtClean="0"/>
              <a:t>21-12-2024</a:t>
            </a:fld>
            <a:endParaRPr lang="en-IN"/>
          </a:p>
        </p:txBody>
      </p:sp>
      <p:sp>
        <p:nvSpPr>
          <p:cNvPr id="4" name="Footer Placeholder 3"/>
          <p:cNvSpPr>
            <a:spLocks noGrp="1"/>
          </p:cNvSpPr>
          <p:nvPr>
            <p:ph type="ftr" sz="quarter" idx="11"/>
          </p:nvPr>
        </p:nvSpPr>
        <p:spPr/>
        <p:txBody>
          <a:bodyPr/>
          <a:lstStyle/>
          <a:p>
            <a:endParaRPr lang="en-IN"/>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B00129D-1A7C-4A21-8363-62E1FACD765B}" type="slidenum">
              <a:rPr lang="en-IN" smtClean="0"/>
              <a:t>‹#›</a:t>
            </a:fld>
            <a:endParaRPr lang="en-IN"/>
          </a:p>
        </p:txBody>
      </p:sp>
    </p:spTree>
    <p:extLst>
      <p:ext uri="{BB962C8B-B14F-4D97-AF65-F5344CB8AC3E}">
        <p14:creationId xmlns:p14="http://schemas.microsoft.com/office/powerpoint/2010/main" val="70729144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B30318-75BE-46C1-97BC-AB8EFD3C4853}" type="datetimeFigureOut">
              <a:rPr lang="en-IN" smtClean="0"/>
              <a:t>21-12-2024</a:t>
            </a:fld>
            <a:endParaRPr lang="en-IN"/>
          </a:p>
        </p:txBody>
      </p:sp>
      <p:sp>
        <p:nvSpPr>
          <p:cNvPr id="3" name="Footer Placeholder 2"/>
          <p:cNvSpPr>
            <a:spLocks noGrp="1"/>
          </p:cNvSpPr>
          <p:nvPr>
            <p:ph type="ftr" sz="quarter" idx="11"/>
          </p:nvPr>
        </p:nvSpPr>
        <p:spPr/>
        <p:txBody>
          <a:bodyPr/>
          <a:lstStyle/>
          <a:p>
            <a:endParaRPr lang="en-IN"/>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B00129D-1A7C-4A21-8363-62E1FACD765B}" type="slidenum">
              <a:rPr lang="en-IN" smtClean="0"/>
              <a:t>‹#›</a:t>
            </a:fld>
            <a:endParaRPr lang="en-IN"/>
          </a:p>
        </p:txBody>
      </p:sp>
    </p:spTree>
    <p:extLst>
      <p:ext uri="{BB962C8B-B14F-4D97-AF65-F5344CB8AC3E}">
        <p14:creationId xmlns:p14="http://schemas.microsoft.com/office/powerpoint/2010/main" val="239439352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BB30318-75BE-46C1-97BC-AB8EFD3C4853}" type="datetimeFigureOut">
              <a:rPr lang="en-IN" smtClean="0"/>
              <a:t>21-12-2024</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B00129D-1A7C-4A21-8363-62E1FACD765B}" type="slidenum">
              <a:rPr lang="en-IN" smtClean="0"/>
              <a:t>‹#›</a:t>
            </a:fld>
            <a:endParaRPr lang="en-IN"/>
          </a:p>
        </p:txBody>
      </p:sp>
    </p:spTree>
    <p:extLst>
      <p:ext uri="{BB962C8B-B14F-4D97-AF65-F5344CB8AC3E}">
        <p14:creationId xmlns:p14="http://schemas.microsoft.com/office/powerpoint/2010/main" val="408356673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BB30318-75BE-46C1-97BC-AB8EFD3C4853}" type="datetimeFigureOut">
              <a:rPr lang="en-IN" smtClean="0"/>
              <a:t>21-12-2024</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B00129D-1A7C-4A21-8363-62E1FACD765B}" type="slidenum">
              <a:rPr lang="en-IN" smtClean="0"/>
              <a:t>‹#›</a:t>
            </a:fld>
            <a:endParaRPr lang="en-IN"/>
          </a:p>
        </p:txBody>
      </p:sp>
    </p:spTree>
    <p:extLst>
      <p:ext uri="{BB962C8B-B14F-4D97-AF65-F5344CB8AC3E}">
        <p14:creationId xmlns:p14="http://schemas.microsoft.com/office/powerpoint/2010/main" val="314961146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BB30318-75BE-46C1-97BC-AB8EFD3C4853}" type="datetimeFigureOut">
              <a:rPr lang="en-IN" smtClean="0"/>
              <a:t>21-12-2024</a:t>
            </a:fld>
            <a:endParaRPr lang="en-IN"/>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B00129D-1A7C-4A21-8363-62E1FACD765B}" type="slidenum">
              <a:rPr lang="en-IN" smtClean="0"/>
              <a:t>‹#›</a:t>
            </a:fld>
            <a:endParaRPr lang="en-IN"/>
          </a:p>
        </p:txBody>
      </p:sp>
    </p:spTree>
    <p:extLst>
      <p:ext uri="{BB962C8B-B14F-4D97-AF65-F5344CB8AC3E}">
        <p14:creationId xmlns:p14="http://schemas.microsoft.com/office/powerpoint/2010/main" val="265348738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7.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8.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9.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0.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1.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2.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3.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6.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5777" y="618893"/>
            <a:ext cx="9330124" cy="2603809"/>
          </a:xfrm>
        </p:spPr>
        <p:txBody>
          <a:bodyPr>
            <a:noAutofit/>
          </a:bodyPr>
          <a:lstStyle/>
          <a:p>
            <a:pPr algn="ctr"/>
            <a:r>
              <a:rPr lang="en-US" sz="6000" b="1" dirty="0" smtClean="0">
                <a:latin typeface="Arial Rounded MT Bold" panose="020F0704030504030204" pitchFamily="34" charset="0"/>
              </a:rPr>
              <a:t>JOINT AND BYPRODUCT COSTING</a:t>
            </a:r>
            <a:endParaRPr lang="en-IN" sz="6000" b="1" dirty="0">
              <a:latin typeface="Arial Rounded MT Bold" panose="020F0704030504030204" pitchFamily="34" charset="0"/>
            </a:endParaRPr>
          </a:p>
        </p:txBody>
      </p:sp>
      <p:sp>
        <p:nvSpPr>
          <p:cNvPr id="3" name="Subtitle 2"/>
          <p:cNvSpPr>
            <a:spLocks noGrp="1"/>
          </p:cNvSpPr>
          <p:nvPr>
            <p:ph type="subTitle" idx="1"/>
          </p:nvPr>
        </p:nvSpPr>
        <p:spPr/>
        <p:txBody>
          <a:bodyPr/>
          <a:lstStyle/>
          <a:p>
            <a:pPr algn="r"/>
            <a:r>
              <a:rPr lang="en-US" sz="2800" b="1" dirty="0" smtClean="0">
                <a:solidFill>
                  <a:schemeClr val="tx1">
                    <a:lumMod val="75000"/>
                    <a:lumOff val="25000"/>
                  </a:schemeClr>
                </a:solidFill>
                <a:latin typeface="Arial Rounded MT Bold" panose="020F0704030504030204" pitchFamily="34" charset="0"/>
              </a:rPr>
              <a:t>BY CMA ANANT JAGANNATH DARGAD</a:t>
            </a:r>
            <a:endParaRPr lang="en-IN" b="1" dirty="0">
              <a:solidFill>
                <a:schemeClr val="tx1">
                  <a:lumMod val="75000"/>
                  <a:lumOff val="25000"/>
                </a:schemeClr>
              </a:solidFill>
              <a:latin typeface="Arial Rounded MT Bold" panose="020F0704030504030204" pitchFamily="34" charset="0"/>
            </a:endParaRPr>
          </a:p>
        </p:txBody>
      </p:sp>
    </p:spTree>
    <p:extLst>
      <p:ext uri="{BB962C8B-B14F-4D97-AF65-F5344CB8AC3E}">
        <p14:creationId xmlns:p14="http://schemas.microsoft.com/office/powerpoint/2010/main" val="413027873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14397"/>
          </a:xfrm>
        </p:spPr>
        <p:txBody>
          <a:bodyPr/>
          <a:lstStyle/>
          <a:p>
            <a:r>
              <a:rPr lang="en-US" dirty="0" smtClean="0">
                <a:latin typeface="Arial Black" panose="020B0A04020102020204" pitchFamily="34" charset="0"/>
              </a:rPr>
              <a:t>Example</a:t>
            </a:r>
            <a:endParaRPr lang="en-IN" dirty="0">
              <a:latin typeface="Arial Black" panose="020B0A04020102020204" pitchFamily="34" charset="0"/>
            </a:endParaRPr>
          </a:p>
        </p:txBody>
      </p:sp>
      <p:sp>
        <p:nvSpPr>
          <p:cNvPr id="3" name="Content Placeholder 2"/>
          <p:cNvSpPr>
            <a:spLocks noGrp="1"/>
          </p:cNvSpPr>
          <p:nvPr>
            <p:ph idx="1"/>
          </p:nvPr>
        </p:nvSpPr>
        <p:spPr>
          <a:xfrm>
            <a:off x="2254675" y="1654098"/>
            <a:ext cx="8915400" cy="3777622"/>
          </a:xfrm>
        </p:spPr>
        <p:txBody>
          <a:bodyPr/>
          <a:lstStyle/>
          <a:p>
            <a:r>
              <a:rPr lang="en-US" dirty="0">
                <a:solidFill>
                  <a:schemeClr val="accent3">
                    <a:lumMod val="75000"/>
                  </a:schemeClr>
                </a:solidFill>
                <a:latin typeface="Arial Black" panose="020B0A04020102020204" pitchFamily="34" charset="0"/>
              </a:rPr>
              <a:t>A coke manufacturing company produces the following products by using 5,000 </a:t>
            </a:r>
            <a:r>
              <a:rPr lang="en-US" dirty="0" err="1">
                <a:solidFill>
                  <a:schemeClr val="accent3">
                    <a:lumMod val="75000"/>
                  </a:schemeClr>
                </a:solidFill>
                <a:latin typeface="Arial Black" panose="020B0A04020102020204" pitchFamily="34" charset="0"/>
              </a:rPr>
              <a:t>tonnes</a:t>
            </a:r>
            <a:r>
              <a:rPr lang="en-US" dirty="0">
                <a:solidFill>
                  <a:schemeClr val="accent3">
                    <a:lumMod val="75000"/>
                  </a:schemeClr>
                </a:solidFill>
                <a:latin typeface="Arial Black" panose="020B0A04020102020204" pitchFamily="34" charset="0"/>
              </a:rPr>
              <a:t> of coal @ </a:t>
            </a:r>
            <a:r>
              <a:rPr lang="en-US" dirty="0" err="1">
                <a:solidFill>
                  <a:schemeClr val="accent3">
                    <a:lumMod val="75000"/>
                  </a:schemeClr>
                </a:solidFill>
                <a:latin typeface="Arial Black" panose="020B0A04020102020204" pitchFamily="34" charset="0"/>
              </a:rPr>
              <a:t>Rs</a:t>
            </a:r>
            <a:r>
              <a:rPr lang="en-US" dirty="0">
                <a:solidFill>
                  <a:schemeClr val="accent3">
                    <a:lumMod val="75000"/>
                  </a:schemeClr>
                </a:solidFill>
                <a:latin typeface="Arial Black" panose="020B0A04020102020204" pitchFamily="34" charset="0"/>
              </a:rPr>
              <a:t> 1,100 per </a:t>
            </a:r>
            <a:r>
              <a:rPr lang="en-US" dirty="0" err="1">
                <a:solidFill>
                  <a:schemeClr val="accent3">
                    <a:lumMod val="75000"/>
                  </a:schemeClr>
                </a:solidFill>
                <a:latin typeface="Arial Black" panose="020B0A04020102020204" pitchFamily="34" charset="0"/>
              </a:rPr>
              <a:t>tonne</a:t>
            </a:r>
            <a:r>
              <a:rPr lang="en-US" dirty="0">
                <a:solidFill>
                  <a:schemeClr val="accent3">
                    <a:lumMod val="75000"/>
                  </a:schemeClr>
                </a:solidFill>
                <a:latin typeface="Arial Black" panose="020B0A04020102020204" pitchFamily="34" charset="0"/>
              </a:rPr>
              <a:t> into a common process.</a:t>
            </a:r>
            <a:endParaRPr lang="en-IN" dirty="0">
              <a:solidFill>
                <a:schemeClr val="accent3">
                  <a:lumMod val="75000"/>
                </a:schemeClr>
              </a:solidFill>
              <a:latin typeface="Arial Black" panose="020B0A04020102020204" pitchFamily="34" charset="0"/>
            </a:endParaRPr>
          </a:p>
          <a:p>
            <a:pPr marL="0" indent="0">
              <a:buNone/>
            </a:pPr>
            <a:r>
              <a:rPr lang="en-US" i="1" dirty="0"/>
              <a:t> </a:t>
            </a:r>
            <a:endParaRPr lang="en-IN" dirty="0"/>
          </a:p>
          <a:p>
            <a:endParaRPr lang="en-IN" dirty="0"/>
          </a:p>
        </p:txBody>
      </p:sp>
      <p:graphicFrame>
        <p:nvGraphicFramePr>
          <p:cNvPr id="6" name="Table 5"/>
          <p:cNvGraphicFramePr>
            <a:graphicFrameLocks noGrp="1"/>
          </p:cNvGraphicFramePr>
          <p:nvPr>
            <p:extLst>
              <p:ext uri="{D42A27DB-BD31-4B8C-83A1-F6EECF244321}">
                <p14:modId xmlns:p14="http://schemas.microsoft.com/office/powerpoint/2010/main" val="3163051036"/>
              </p:ext>
            </p:extLst>
          </p:nvPr>
        </p:nvGraphicFramePr>
        <p:xfrm>
          <a:off x="2932771" y="2709745"/>
          <a:ext cx="6099717" cy="1460811"/>
        </p:xfrm>
        <a:graphic>
          <a:graphicData uri="http://schemas.openxmlformats.org/drawingml/2006/table">
            <a:tbl>
              <a:tblPr firstRow="1" firstCol="1" lastRow="1" lastCol="1" bandRow="1" bandCol="1">
                <a:tableStyleId>{2D5ABB26-0587-4C30-8999-92F81FD0307C}</a:tableStyleId>
              </a:tblPr>
              <a:tblGrid>
                <a:gridCol w="3600941">
                  <a:extLst>
                    <a:ext uri="{9D8B030D-6E8A-4147-A177-3AD203B41FA5}">
                      <a16:colId xmlns:a16="http://schemas.microsoft.com/office/drawing/2014/main" xmlns="" val="1619373499"/>
                    </a:ext>
                  </a:extLst>
                </a:gridCol>
                <a:gridCol w="1427679">
                  <a:extLst>
                    <a:ext uri="{9D8B030D-6E8A-4147-A177-3AD203B41FA5}">
                      <a16:colId xmlns:a16="http://schemas.microsoft.com/office/drawing/2014/main" xmlns="" val="3849370937"/>
                    </a:ext>
                  </a:extLst>
                </a:gridCol>
                <a:gridCol w="1071097">
                  <a:extLst>
                    <a:ext uri="{9D8B030D-6E8A-4147-A177-3AD203B41FA5}">
                      <a16:colId xmlns:a16="http://schemas.microsoft.com/office/drawing/2014/main" xmlns="" val="3370989270"/>
                    </a:ext>
                  </a:extLst>
                </a:gridCol>
              </a:tblGrid>
              <a:tr h="332785">
                <a:tc>
                  <a:txBody>
                    <a:bodyPr/>
                    <a:lstStyle/>
                    <a:p>
                      <a:pPr marL="31750">
                        <a:spcBef>
                          <a:spcPts val="5"/>
                        </a:spcBef>
                        <a:spcAft>
                          <a:spcPts val="0"/>
                        </a:spcAft>
                      </a:pPr>
                      <a:r>
                        <a:rPr lang="en-US" sz="2000" spc="-20" dirty="0">
                          <a:solidFill>
                            <a:schemeClr val="accent3">
                              <a:lumMod val="75000"/>
                            </a:schemeClr>
                          </a:solidFill>
                          <a:effectLst/>
                          <a:latin typeface="Arial Black" panose="020B0A04020102020204" pitchFamily="34" charset="0"/>
                        </a:rPr>
                        <a:t>Coke</a:t>
                      </a:r>
                      <a:endParaRPr lang="en-IN" sz="2000" dirty="0">
                        <a:solidFill>
                          <a:schemeClr val="accent3">
                            <a:lumMod val="75000"/>
                          </a:schemeClr>
                        </a:solidFill>
                        <a:effectLst/>
                        <a:latin typeface="Arial Black" panose="020B0A04020102020204" pitchFamily="34" charset="0"/>
                        <a:ea typeface="Segoe UI" panose="020B0502040204020203" pitchFamily="34" charset="0"/>
                        <a:cs typeface="Times New Roman" panose="02020603050405020304" pitchFamily="18" charset="0"/>
                      </a:endParaRPr>
                    </a:p>
                  </a:txBody>
                  <a:tcPr marL="0" marR="0" marT="0" marB="0"/>
                </a:tc>
                <a:tc>
                  <a:txBody>
                    <a:bodyPr/>
                    <a:lstStyle/>
                    <a:p>
                      <a:pPr marR="45085" algn="r">
                        <a:spcBef>
                          <a:spcPts val="5"/>
                        </a:spcBef>
                        <a:spcAft>
                          <a:spcPts val="0"/>
                        </a:spcAft>
                      </a:pPr>
                      <a:r>
                        <a:rPr lang="en-US" sz="2000" spc="-20" dirty="0">
                          <a:solidFill>
                            <a:schemeClr val="accent3">
                              <a:lumMod val="75000"/>
                            </a:schemeClr>
                          </a:solidFill>
                          <a:effectLst/>
                          <a:latin typeface="Arial Black" panose="020B0A04020102020204" pitchFamily="34" charset="0"/>
                        </a:rPr>
                        <a:t>3,500</a:t>
                      </a:r>
                      <a:endParaRPr lang="en-IN" sz="2000" dirty="0">
                        <a:solidFill>
                          <a:schemeClr val="accent3">
                            <a:lumMod val="75000"/>
                          </a:schemeClr>
                        </a:solidFill>
                        <a:effectLst/>
                        <a:latin typeface="Arial Black" panose="020B0A04020102020204" pitchFamily="34" charset="0"/>
                        <a:ea typeface="Segoe UI" panose="020B0502040204020203" pitchFamily="34" charset="0"/>
                        <a:cs typeface="Times New Roman" panose="02020603050405020304" pitchFamily="18" charset="0"/>
                      </a:endParaRPr>
                    </a:p>
                  </a:txBody>
                  <a:tcPr marL="0" marR="0" marT="0" marB="0"/>
                </a:tc>
                <a:tc>
                  <a:txBody>
                    <a:bodyPr/>
                    <a:lstStyle/>
                    <a:p>
                      <a:pPr marL="13335" marR="1270" algn="ctr">
                        <a:spcBef>
                          <a:spcPts val="5"/>
                        </a:spcBef>
                        <a:spcAft>
                          <a:spcPts val="0"/>
                        </a:spcAft>
                      </a:pPr>
                      <a:r>
                        <a:rPr lang="en-US" sz="2000" spc="-10">
                          <a:solidFill>
                            <a:schemeClr val="accent3">
                              <a:lumMod val="75000"/>
                            </a:schemeClr>
                          </a:solidFill>
                          <a:effectLst/>
                          <a:latin typeface="Arial Black" panose="020B0A04020102020204" pitchFamily="34" charset="0"/>
                        </a:rPr>
                        <a:t>tonnes</a:t>
                      </a:r>
                      <a:endParaRPr lang="en-IN" sz="2000">
                        <a:solidFill>
                          <a:schemeClr val="accent3">
                            <a:lumMod val="75000"/>
                          </a:schemeClr>
                        </a:solidFill>
                        <a:effectLst/>
                        <a:latin typeface="Arial Black" panose="020B0A04020102020204" pitchFamily="34" charset="0"/>
                        <a:ea typeface="Segoe UI" panose="020B0502040204020203"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825047148"/>
                  </a:ext>
                </a:extLst>
              </a:tr>
              <a:tr h="398658">
                <a:tc>
                  <a:txBody>
                    <a:bodyPr/>
                    <a:lstStyle/>
                    <a:p>
                      <a:pPr marL="31750">
                        <a:spcBef>
                          <a:spcPts val="375"/>
                        </a:spcBef>
                        <a:spcAft>
                          <a:spcPts val="0"/>
                        </a:spcAft>
                      </a:pPr>
                      <a:r>
                        <a:rPr lang="en-US" sz="2000" spc="-25" dirty="0">
                          <a:solidFill>
                            <a:schemeClr val="accent3">
                              <a:lumMod val="75000"/>
                            </a:schemeClr>
                          </a:solidFill>
                          <a:effectLst/>
                          <a:latin typeface="Arial Black" panose="020B0A04020102020204" pitchFamily="34" charset="0"/>
                        </a:rPr>
                        <a:t>Tar</a:t>
                      </a:r>
                      <a:endParaRPr lang="en-IN" sz="2000" dirty="0">
                        <a:solidFill>
                          <a:schemeClr val="accent3">
                            <a:lumMod val="75000"/>
                          </a:schemeClr>
                        </a:solidFill>
                        <a:effectLst/>
                        <a:latin typeface="Arial Black" panose="020B0A04020102020204" pitchFamily="34" charset="0"/>
                        <a:ea typeface="Segoe UI" panose="020B0502040204020203" pitchFamily="34" charset="0"/>
                        <a:cs typeface="Times New Roman" panose="02020603050405020304" pitchFamily="18" charset="0"/>
                      </a:endParaRPr>
                    </a:p>
                  </a:txBody>
                  <a:tcPr marL="0" marR="0" marT="0" marB="0"/>
                </a:tc>
                <a:tc>
                  <a:txBody>
                    <a:bodyPr/>
                    <a:lstStyle/>
                    <a:p>
                      <a:pPr marR="44450" algn="r">
                        <a:spcBef>
                          <a:spcPts val="375"/>
                        </a:spcBef>
                        <a:spcAft>
                          <a:spcPts val="0"/>
                        </a:spcAft>
                      </a:pPr>
                      <a:r>
                        <a:rPr lang="en-US" sz="2000" kern="1200" spc="-25" dirty="0">
                          <a:solidFill>
                            <a:schemeClr val="accent3">
                              <a:lumMod val="75000"/>
                            </a:schemeClr>
                          </a:solidFill>
                          <a:effectLst/>
                          <a:latin typeface="Arial Black" panose="020B0A04020102020204" pitchFamily="34" charset="0"/>
                        </a:rPr>
                        <a:t>1,200</a:t>
                      </a:r>
                      <a:endParaRPr lang="en-IN" sz="2000" b="1" kern="1200" spc="-25" dirty="0">
                        <a:solidFill>
                          <a:schemeClr val="accent3">
                            <a:lumMod val="75000"/>
                          </a:schemeClr>
                        </a:solidFill>
                        <a:effectLst/>
                        <a:latin typeface="Arial Black" panose="020B0A04020102020204" pitchFamily="34" charset="0"/>
                        <a:ea typeface="+mn-ea"/>
                        <a:cs typeface="+mn-cs"/>
                      </a:endParaRPr>
                    </a:p>
                  </a:txBody>
                  <a:tcPr marL="0" marR="0" marT="0" marB="0"/>
                </a:tc>
                <a:tc>
                  <a:txBody>
                    <a:bodyPr/>
                    <a:lstStyle/>
                    <a:p>
                      <a:pPr marL="13335" marR="635" algn="ctr">
                        <a:spcBef>
                          <a:spcPts val="375"/>
                        </a:spcBef>
                        <a:spcAft>
                          <a:spcPts val="0"/>
                        </a:spcAft>
                      </a:pPr>
                      <a:r>
                        <a:rPr lang="en-US" sz="2000" spc="-10" dirty="0" err="1">
                          <a:solidFill>
                            <a:schemeClr val="accent3">
                              <a:lumMod val="75000"/>
                            </a:schemeClr>
                          </a:solidFill>
                          <a:effectLst/>
                          <a:latin typeface="Arial Black" panose="020B0A04020102020204" pitchFamily="34" charset="0"/>
                        </a:rPr>
                        <a:t>tonnes</a:t>
                      </a:r>
                      <a:endParaRPr lang="en-IN" sz="2000" dirty="0">
                        <a:solidFill>
                          <a:schemeClr val="accent3">
                            <a:lumMod val="75000"/>
                          </a:schemeClr>
                        </a:solidFill>
                        <a:effectLst/>
                        <a:latin typeface="Arial Black" panose="020B0A04020102020204" pitchFamily="34" charset="0"/>
                        <a:ea typeface="Segoe UI" panose="020B0502040204020203"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241241135"/>
                  </a:ext>
                </a:extLst>
              </a:tr>
              <a:tr h="397755">
                <a:tc>
                  <a:txBody>
                    <a:bodyPr/>
                    <a:lstStyle/>
                    <a:p>
                      <a:pPr marL="31750">
                        <a:spcBef>
                          <a:spcPts val="365"/>
                        </a:spcBef>
                        <a:spcAft>
                          <a:spcPts val="0"/>
                        </a:spcAft>
                      </a:pPr>
                      <a:r>
                        <a:rPr lang="en-US" sz="2000" dirty="0" err="1">
                          <a:solidFill>
                            <a:schemeClr val="accent3">
                              <a:lumMod val="75000"/>
                            </a:schemeClr>
                          </a:solidFill>
                          <a:effectLst/>
                          <a:latin typeface="Arial Black" panose="020B0A04020102020204" pitchFamily="34" charset="0"/>
                        </a:rPr>
                        <a:t>Sulphate</a:t>
                      </a:r>
                      <a:r>
                        <a:rPr lang="en-US" sz="2000" spc="210" dirty="0">
                          <a:solidFill>
                            <a:schemeClr val="accent3">
                              <a:lumMod val="75000"/>
                            </a:schemeClr>
                          </a:solidFill>
                          <a:effectLst/>
                          <a:latin typeface="Arial Black" panose="020B0A04020102020204" pitchFamily="34" charset="0"/>
                        </a:rPr>
                        <a:t> </a:t>
                      </a:r>
                      <a:r>
                        <a:rPr lang="en-US" sz="2000" dirty="0">
                          <a:solidFill>
                            <a:schemeClr val="accent3">
                              <a:lumMod val="75000"/>
                            </a:schemeClr>
                          </a:solidFill>
                          <a:effectLst/>
                          <a:latin typeface="Arial Black" panose="020B0A04020102020204" pitchFamily="34" charset="0"/>
                        </a:rPr>
                        <a:t>of</a:t>
                      </a:r>
                      <a:r>
                        <a:rPr lang="en-US" sz="2000" spc="210" dirty="0">
                          <a:solidFill>
                            <a:schemeClr val="accent3">
                              <a:lumMod val="75000"/>
                            </a:schemeClr>
                          </a:solidFill>
                          <a:effectLst/>
                          <a:latin typeface="Arial Black" panose="020B0A04020102020204" pitchFamily="34" charset="0"/>
                        </a:rPr>
                        <a:t> </a:t>
                      </a:r>
                      <a:r>
                        <a:rPr lang="en-US" sz="2000" spc="-10" dirty="0">
                          <a:solidFill>
                            <a:schemeClr val="accent3">
                              <a:lumMod val="75000"/>
                            </a:schemeClr>
                          </a:solidFill>
                          <a:effectLst/>
                          <a:latin typeface="Arial Black" panose="020B0A04020102020204" pitchFamily="34" charset="0"/>
                        </a:rPr>
                        <a:t>ammonia</a:t>
                      </a:r>
                      <a:endParaRPr lang="en-IN" sz="2000" dirty="0">
                        <a:solidFill>
                          <a:schemeClr val="accent3">
                            <a:lumMod val="75000"/>
                          </a:schemeClr>
                        </a:solidFill>
                        <a:effectLst/>
                        <a:latin typeface="Arial Black" panose="020B0A04020102020204" pitchFamily="34" charset="0"/>
                        <a:ea typeface="Segoe UI" panose="020B0502040204020203" pitchFamily="34" charset="0"/>
                        <a:cs typeface="Times New Roman" panose="02020603050405020304" pitchFamily="18" charset="0"/>
                      </a:endParaRPr>
                    </a:p>
                  </a:txBody>
                  <a:tcPr marL="0" marR="0" marT="0" marB="0"/>
                </a:tc>
                <a:tc>
                  <a:txBody>
                    <a:bodyPr/>
                    <a:lstStyle/>
                    <a:p>
                      <a:pPr marR="44450" algn="r">
                        <a:spcBef>
                          <a:spcPts val="365"/>
                        </a:spcBef>
                        <a:spcAft>
                          <a:spcPts val="0"/>
                        </a:spcAft>
                      </a:pPr>
                      <a:r>
                        <a:rPr lang="en-US" sz="2000" spc="-25" dirty="0">
                          <a:solidFill>
                            <a:schemeClr val="accent3">
                              <a:lumMod val="75000"/>
                            </a:schemeClr>
                          </a:solidFill>
                          <a:effectLst/>
                          <a:latin typeface="Arial Black" panose="020B0A04020102020204" pitchFamily="34" charset="0"/>
                        </a:rPr>
                        <a:t>52</a:t>
                      </a:r>
                      <a:endParaRPr lang="en-IN" sz="2000" dirty="0">
                        <a:solidFill>
                          <a:schemeClr val="accent3">
                            <a:lumMod val="75000"/>
                          </a:schemeClr>
                        </a:solidFill>
                        <a:effectLst/>
                        <a:latin typeface="Arial Black" panose="020B0A04020102020204" pitchFamily="34" charset="0"/>
                        <a:ea typeface="Segoe UI" panose="020B0502040204020203" pitchFamily="34" charset="0"/>
                        <a:cs typeface="Times New Roman" panose="02020603050405020304" pitchFamily="18" charset="0"/>
                      </a:endParaRPr>
                    </a:p>
                  </a:txBody>
                  <a:tcPr marL="0" marR="0" marT="0" marB="0"/>
                </a:tc>
                <a:tc>
                  <a:txBody>
                    <a:bodyPr/>
                    <a:lstStyle/>
                    <a:p>
                      <a:pPr marL="13335" marR="635" algn="ctr">
                        <a:spcBef>
                          <a:spcPts val="365"/>
                        </a:spcBef>
                        <a:spcAft>
                          <a:spcPts val="0"/>
                        </a:spcAft>
                      </a:pPr>
                      <a:r>
                        <a:rPr lang="en-US" sz="2000" spc="-10" dirty="0" err="1">
                          <a:solidFill>
                            <a:schemeClr val="accent3">
                              <a:lumMod val="75000"/>
                            </a:schemeClr>
                          </a:solidFill>
                          <a:effectLst/>
                          <a:latin typeface="Arial Black" panose="020B0A04020102020204" pitchFamily="34" charset="0"/>
                        </a:rPr>
                        <a:t>tonnes</a:t>
                      </a:r>
                      <a:endParaRPr lang="en-IN" sz="2000" dirty="0">
                        <a:solidFill>
                          <a:schemeClr val="accent3">
                            <a:lumMod val="75000"/>
                          </a:schemeClr>
                        </a:solidFill>
                        <a:effectLst/>
                        <a:latin typeface="Arial Black" panose="020B0A04020102020204" pitchFamily="34" charset="0"/>
                        <a:ea typeface="Segoe UI" panose="020B0502040204020203"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928727791"/>
                  </a:ext>
                </a:extLst>
              </a:tr>
              <a:tr h="331613">
                <a:tc>
                  <a:txBody>
                    <a:bodyPr/>
                    <a:lstStyle/>
                    <a:p>
                      <a:pPr marL="31750">
                        <a:lnSpc>
                          <a:spcPts val="1365"/>
                        </a:lnSpc>
                        <a:spcBef>
                          <a:spcPts val="365"/>
                        </a:spcBef>
                        <a:spcAft>
                          <a:spcPts val="0"/>
                        </a:spcAft>
                      </a:pPr>
                      <a:r>
                        <a:rPr lang="en-US" sz="2000" spc="-10" dirty="0" err="1">
                          <a:solidFill>
                            <a:schemeClr val="accent3">
                              <a:lumMod val="75000"/>
                            </a:schemeClr>
                          </a:solidFill>
                          <a:effectLst/>
                          <a:latin typeface="Arial Black" panose="020B0A04020102020204" pitchFamily="34" charset="0"/>
                        </a:rPr>
                        <a:t>Benzol</a:t>
                      </a:r>
                      <a:endParaRPr lang="en-IN" sz="2000" dirty="0">
                        <a:solidFill>
                          <a:schemeClr val="accent3">
                            <a:lumMod val="75000"/>
                          </a:schemeClr>
                        </a:solidFill>
                        <a:effectLst/>
                        <a:latin typeface="Arial Black" panose="020B0A04020102020204" pitchFamily="34" charset="0"/>
                        <a:ea typeface="Segoe UI" panose="020B0502040204020203" pitchFamily="34" charset="0"/>
                        <a:cs typeface="Times New Roman" panose="02020603050405020304" pitchFamily="18" charset="0"/>
                      </a:endParaRPr>
                    </a:p>
                  </a:txBody>
                  <a:tcPr marL="0" marR="0" marT="0" marB="0"/>
                </a:tc>
                <a:tc>
                  <a:txBody>
                    <a:bodyPr/>
                    <a:lstStyle/>
                    <a:p>
                      <a:pPr marR="44450" algn="r">
                        <a:lnSpc>
                          <a:spcPts val="1365"/>
                        </a:lnSpc>
                        <a:spcBef>
                          <a:spcPts val="365"/>
                        </a:spcBef>
                        <a:spcAft>
                          <a:spcPts val="0"/>
                        </a:spcAft>
                      </a:pPr>
                      <a:r>
                        <a:rPr lang="en-US" sz="2000" spc="-25" dirty="0">
                          <a:solidFill>
                            <a:schemeClr val="accent3">
                              <a:lumMod val="75000"/>
                            </a:schemeClr>
                          </a:solidFill>
                          <a:effectLst/>
                          <a:latin typeface="Arial Black" panose="020B0A04020102020204" pitchFamily="34" charset="0"/>
                        </a:rPr>
                        <a:t>48</a:t>
                      </a:r>
                      <a:endParaRPr lang="en-IN" sz="2000" dirty="0">
                        <a:solidFill>
                          <a:schemeClr val="accent3">
                            <a:lumMod val="75000"/>
                          </a:schemeClr>
                        </a:solidFill>
                        <a:effectLst/>
                        <a:latin typeface="Arial Black" panose="020B0A04020102020204" pitchFamily="34" charset="0"/>
                        <a:ea typeface="Segoe UI" panose="020B0502040204020203" pitchFamily="34" charset="0"/>
                        <a:cs typeface="Times New Roman" panose="02020603050405020304" pitchFamily="18" charset="0"/>
                      </a:endParaRPr>
                    </a:p>
                  </a:txBody>
                  <a:tcPr marL="0" marR="0" marT="0" marB="0"/>
                </a:tc>
                <a:tc>
                  <a:txBody>
                    <a:bodyPr/>
                    <a:lstStyle/>
                    <a:p>
                      <a:pPr marL="13335" algn="ctr">
                        <a:lnSpc>
                          <a:spcPts val="1365"/>
                        </a:lnSpc>
                        <a:spcBef>
                          <a:spcPts val="365"/>
                        </a:spcBef>
                        <a:spcAft>
                          <a:spcPts val="0"/>
                        </a:spcAft>
                      </a:pPr>
                      <a:r>
                        <a:rPr lang="en-US" sz="2000" spc="-10" dirty="0" err="1">
                          <a:solidFill>
                            <a:schemeClr val="accent3">
                              <a:lumMod val="75000"/>
                            </a:schemeClr>
                          </a:solidFill>
                          <a:effectLst/>
                          <a:latin typeface="Arial Black" panose="020B0A04020102020204" pitchFamily="34" charset="0"/>
                        </a:rPr>
                        <a:t>tonnes</a:t>
                      </a:r>
                      <a:endParaRPr lang="en-IN" sz="2000" dirty="0">
                        <a:solidFill>
                          <a:schemeClr val="accent3">
                            <a:lumMod val="75000"/>
                          </a:schemeClr>
                        </a:solidFill>
                        <a:effectLst/>
                        <a:latin typeface="Arial Black" panose="020B0A04020102020204" pitchFamily="34" charset="0"/>
                        <a:ea typeface="Segoe UI" panose="020B0502040204020203"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390490396"/>
                  </a:ext>
                </a:extLst>
              </a:tr>
            </a:tbl>
          </a:graphicData>
        </a:graphic>
      </p:graphicFrame>
    </p:spTree>
    <p:extLst>
      <p:ext uri="{BB962C8B-B14F-4D97-AF65-F5344CB8AC3E}">
        <p14:creationId xmlns:p14="http://schemas.microsoft.com/office/powerpoint/2010/main" val="291237990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1000"/>
                                        <p:tgtEl>
                                          <p:spTgt spid="6"/>
                                        </p:tgtEl>
                                      </p:cBhvr>
                                    </p:animEffect>
                                    <p:anim calcmode="lin" valueType="num">
                                      <p:cBhvr>
                                        <p:cTn id="23" dur="1000" fill="hold"/>
                                        <p:tgtEl>
                                          <p:spTgt spid="6"/>
                                        </p:tgtEl>
                                        <p:attrNameLst>
                                          <p:attrName>ppt_x</p:attrName>
                                        </p:attrNameLst>
                                      </p:cBhvr>
                                      <p:tavLst>
                                        <p:tav tm="0">
                                          <p:val>
                                            <p:strVal val="#ppt_x"/>
                                          </p:val>
                                        </p:tav>
                                        <p:tav tm="100000">
                                          <p:val>
                                            <p:strVal val="#ppt_x"/>
                                          </p:val>
                                        </p:tav>
                                      </p:tavLst>
                                    </p:anim>
                                    <p:anim calcmode="lin" valueType="num">
                                      <p:cBhvr>
                                        <p:cTn id="2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65502" y="1349298"/>
            <a:ext cx="7481811" cy="4349827"/>
          </a:xfrm>
        </p:spPr>
      </p:pic>
    </p:spTree>
    <p:extLst>
      <p:ext uri="{BB962C8B-B14F-4D97-AF65-F5344CB8AC3E}">
        <p14:creationId xmlns:p14="http://schemas.microsoft.com/office/powerpoint/2010/main" val="345877782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Arial Black" panose="020B0A04020102020204" pitchFamily="34" charset="0"/>
              </a:rPr>
              <a:t>Net </a:t>
            </a:r>
            <a:r>
              <a:rPr lang="en-US" b="1" dirty="0" smtClean="0">
                <a:latin typeface="Arial Black" panose="020B0A04020102020204" pitchFamily="34" charset="0"/>
              </a:rPr>
              <a:t>Realizable </a:t>
            </a:r>
            <a:r>
              <a:rPr lang="en-US" b="1" dirty="0">
                <a:latin typeface="Arial Black" panose="020B0A04020102020204" pitchFamily="34" charset="0"/>
              </a:rPr>
              <a:t>Value at Split-off Point Method</a:t>
            </a:r>
            <a:endParaRPr lang="en-IN" dirty="0">
              <a:latin typeface="Arial Black" panose="020B0A04020102020204" pitchFamily="34" charset="0"/>
            </a:endParaRPr>
          </a:p>
        </p:txBody>
      </p:sp>
      <p:sp>
        <p:nvSpPr>
          <p:cNvPr id="3" name="Content Placeholder 2"/>
          <p:cNvSpPr>
            <a:spLocks noGrp="1"/>
          </p:cNvSpPr>
          <p:nvPr>
            <p:ph idx="1"/>
          </p:nvPr>
        </p:nvSpPr>
        <p:spPr/>
        <p:txBody>
          <a:bodyPr>
            <a:normAutofit/>
          </a:bodyPr>
          <a:lstStyle/>
          <a:p>
            <a:pPr marL="0" lvl="0" indent="0" algn="just">
              <a:buNone/>
            </a:pPr>
            <a:r>
              <a:rPr lang="en-US" sz="2400" b="1" dirty="0">
                <a:solidFill>
                  <a:schemeClr val="accent3">
                    <a:lumMod val="75000"/>
                  </a:schemeClr>
                </a:solidFill>
                <a:latin typeface="Arial Black" panose="020B0A04020102020204" pitchFamily="34" charset="0"/>
              </a:rPr>
              <a:t>To arrive at the sales value at the split-off point, following are deducted from the sales value of joint products at final stage i.e. after processing</a:t>
            </a:r>
            <a:r>
              <a:rPr lang="en-US" sz="2400" b="1" dirty="0" smtClean="0">
                <a:solidFill>
                  <a:schemeClr val="accent3">
                    <a:lumMod val="75000"/>
                  </a:schemeClr>
                </a:solidFill>
                <a:latin typeface="Arial Black" panose="020B0A04020102020204" pitchFamily="34" charset="0"/>
              </a:rPr>
              <a:t>:</a:t>
            </a:r>
          </a:p>
          <a:p>
            <a:pPr marL="0" lvl="0" indent="0" algn="just">
              <a:buNone/>
            </a:pPr>
            <a:endParaRPr lang="en-IN" sz="2400" dirty="0">
              <a:solidFill>
                <a:schemeClr val="accent3">
                  <a:lumMod val="75000"/>
                </a:schemeClr>
              </a:solidFill>
              <a:latin typeface="Arial Black" panose="020B0A04020102020204" pitchFamily="34" charset="0"/>
            </a:endParaRPr>
          </a:p>
          <a:p>
            <a:pPr algn="just">
              <a:buFont typeface="Wingdings" panose="05000000000000000000" pitchFamily="2" charset="2"/>
              <a:buChar char="Ø"/>
            </a:pPr>
            <a:r>
              <a:rPr lang="en-US" sz="2400" b="1" dirty="0" smtClean="0">
                <a:solidFill>
                  <a:schemeClr val="accent3">
                    <a:lumMod val="75000"/>
                  </a:schemeClr>
                </a:solidFill>
                <a:latin typeface="Arial Black" panose="020B0A04020102020204" pitchFamily="34" charset="0"/>
              </a:rPr>
              <a:t> Directly </a:t>
            </a:r>
            <a:r>
              <a:rPr lang="en-US" sz="2400" b="1" dirty="0">
                <a:solidFill>
                  <a:schemeClr val="accent3">
                    <a:lumMod val="75000"/>
                  </a:schemeClr>
                </a:solidFill>
                <a:latin typeface="Arial Black" panose="020B0A04020102020204" pitchFamily="34" charset="0"/>
              </a:rPr>
              <a:t>attributable Selling and distribution expenses like freight, royalty, commission, etc. </a:t>
            </a:r>
          </a:p>
          <a:p>
            <a:pPr algn="just">
              <a:buFont typeface="Wingdings" panose="05000000000000000000" pitchFamily="2" charset="2"/>
              <a:buChar char="Ø"/>
            </a:pPr>
            <a:r>
              <a:rPr lang="en-US" sz="2400" b="1" dirty="0" smtClean="0">
                <a:solidFill>
                  <a:schemeClr val="accent3">
                    <a:lumMod val="75000"/>
                  </a:schemeClr>
                </a:solidFill>
                <a:latin typeface="Arial Black" panose="020B0A04020102020204" pitchFamily="34" charset="0"/>
              </a:rPr>
              <a:t>Post </a:t>
            </a:r>
            <a:r>
              <a:rPr lang="en-US" sz="2400" b="1" dirty="0">
                <a:solidFill>
                  <a:schemeClr val="accent3">
                    <a:lumMod val="75000"/>
                  </a:schemeClr>
                </a:solidFill>
                <a:latin typeface="Arial Black" panose="020B0A04020102020204" pitchFamily="34" charset="0"/>
              </a:rPr>
              <a:t>split- off processing cost.</a:t>
            </a:r>
            <a:endParaRPr lang="en-IN" sz="2400" dirty="0">
              <a:solidFill>
                <a:schemeClr val="accent3">
                  <a:lumMod val="75000"/>
                </a:schemeClr>
              </a:solidFill>
              <a:latin typeface="Arial Black" panose="020B0A04020102020204" pitchFamily="34" charset="0"/>
            </a:endParaRPr>
          </a:p>
          <a:p>
            <a:pPr algn="just"/>
            <a:endParaRPr lang="en-IN" sz="2400" dirty="0">
              <a:solidFill>
                <a:schemeClr val="accent3">
                  <a:lumMod val="75000"/>
                </a:schemeClr>
              </a:solidFill>
              <a:latin typeface="Arial Black" panose="020B0A04020102020204" pitchFamily="34" charset="0"/>
            </a:endParaRPr>
          </a:p>
        </p:txBody>
      </p:sp>
    </p:spTree>
    <p:extLst>
      <p:ext uri="{BB962C8B-B14F-4D97-AF65-F5344CB8AC3E}">
        <p14:creationId xmlns:p14="http://schemas.microsoft.com/office/powerpoint/2010/main" val="191649970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14036"/>
          </a:xfrm>
        </p:spPr>
        <p:txBody>
          <a:bodyPr/>
          <a:lstStyle/>
          <a:p>
            <a:r>
              <a:rPr lang="en-US" dirty="0" smtClean="0">
                <a:latin typeface="Arial Black" panose="020B0A04020102020204" pitchFamily="34" charset="0"/>
              </a:rPr>
              <a:t>Example</a:t>
            </a:r>
            <a:endParaRPr lang="en-IN" dirty="0">
              <a:latin typeface="Arial Black" panose="020B0A04020102020204" pitchFamily="34" charset="0"/>
            </a:endParaRPr>
          </a:p>
        </p:txBody>
      </p:sp>
      <p:sp>
        <p:nvSpPr>
          <p:cNvPr id="3" name="Content Placeholder 2"/>
          <p:cNvSpPr>
            <a:spLocks noGrp="1"/>
          </p:cNvSpPr>
          <p:nvPr>
            <p:ph idx="1"/>
          </p:nvPr>
        </p:nvSpPr>
        <p:spPr>
          <a:xfrm>
            <a:off x="2589212" y="1650380"/>
            <a:ext cx="8915400" cy="4260842"/>
          </a:xfrm>
        </p:spPr>
        <p:txBody>
          <a:bodyPr/>
          <a:lstStyle/>
          <a:p>
            <a:pPr marL="0" indent="0">
              <a:buNone/>
            </a:pPr>
            <a:r>
              <a:rPr lang="en-US" dirty="0">
                <a:solidFill>
                  <a:schemeClr val="accent3">
                    <a:lumMod val="75000"/>
                  </a:schemeClr>
                </a:solidFill>
                <a:latin typeface="Arial Black" panose="020B0A04020102020204" pitchFamily="34" charset="0"/>
              </a:rPr>
              <a:t>An entity incurs a joint cost of </a:t>
            </a:r>
            <a:r>
              <a:rPr lang="en-US" dirty="0" err="1">
                <a:solidFill>
                  <a:schemeClr val="accent3">
                    <a:lumMod val="75000"/>
                  </a:schemeClr>
                </a:solidFill>
                <a:latin typeface="Arial Black" panose="020B0A04020102020204" pitchFamily="34" charset="0"/>
              </a:rPr>
              <a:t>Rs</a:t>
            </a:r>
            <a:r>
              <a:rPr lang="en-US" dirty="0">
                <a:solidFill>
                  <a:schemeClr val="accent3">
                    <a:lumMod val="75000"/>
                  </a:schemeClr>
                </a:solidFill>
                <a:latin typeface="Arial Black" panose="020B0A04020102020204" pitchFamily="34" charset="0"/>
              </a:rPr>
              <a:t> 64,500 in producing two products A (200 units) and B (200 units) and earns a sales revenue of </a:t>
            </a:r>
            <a:r>
              <a:rPr lang="en-US" dirty="0" err="1">
                <a:solidFill>
                  <a:schemeClr val="accent3">
                    <a:lumMod val="75000"/>
                  </a:schemeClr>
                </a:solidFill>
                <a:latin typeface="Arial Black" panose="020B0A04020102020204" pitchFamily="34" charset="0"/>
              </a:rPr>
              <a:t>Rs</a:t>
            </a:r>
            <a:r>
              <a:rPr lang="en-US" dirty="0">
                <a:solidFill>
                  <a:schemeClr val="accent3">
                    <a:lumMod val="75000"/>
                  </a:schemeClr>
                </a:solidFill>
                <a:latin typeface="Arial Black" panose="020B0A04020102020204" pitchFamily="34" charset="0"/>
              </a:rPr>
              <a:t> 86,000 by selling @ </a:t>
            </a:r>
            <a:r>
              <a:rPr lang="en-US" dirty="0" err="1">
                <a:solidFill>
                  <a:schemeClr val="accent3">
                    <a:lumMod val="75000"/>
                  </a:schemeClr>
                </a:solidFill>
                <a:latin typeface="Arial Black" panose="020B0A04020102020204" pitchFamily="34" charset="0"/>
              </a:rPr>
              <a:t>Rs</a:t>
            </a:r>
            <a:r>
              <a:rPr lang="en-US" dirty="0">
                <a:solidFill>
                  <a:schemeClr val="accent3">
                    <a:lumMod val="75000"/>
                  </a:schemeClr>
                </a:solidFill>
                <a:latin typeface="Arial Black" panose="020B0A04020102020204" pitchFamily="34" charset="0"/>
              </a:rPr>
              <a:t> 170 per unit of product A and product B @ </a:t>
            </a:r>
            <a:r>
              <a:rPr lang="en-US" dirty="0" err="1">
                <a:solidFill>
                  <a:schemeClr val="accent3">
                    <a:lumMod val="75000"/>
                  </a:schemeClr>
                </a:solidFill>
                <a:latin typeface="Arial Black" panose="020B0A04020102020204" pitchFamily="34" charset="0"/>
              </a:rPr>
              <a:t>Rs</a:t>
            </a:r>
            <a:r>
              <a:rPr lang="en-US" dirty="0">
                <a:solidFill>
                  <a:schemeClr val="accent3">
                    <a:lumMod val="75000"/>
                  </a:schemeClr>
                </a:solidFill>
                <a:latin typeface="Arial Black" panose="020B0A04020102020204" pitchFamily="34" charset="0"/>
              </a:rPr>
              <a:t> 260 per unit. Further processing costs for products A and B are </a:t>
            </a:r>
            <a:r>
              <a:rPr lang="en-US" dirty="0" err="1">
                <a:solidFill>
                  <a:schemeClr val="accent3">
                    <a:lumMod val="75000"/>
                  </a:schemeClr>
                </a:solidFill>
                <a:latin typeface="Arial Black" panose="020B0A04020102020204" pitchFamily="34" charset="0"/>
              </a:rPr>
              <a:t>Rs</a:t>
            </a:r>
            <a:r>
              <a:rPr lang="en-US" dirty="0">
                <a:solidFill>
                  <a:schemeClr val="accent3">
                    <a:lumMod val="75000"/>
                  </a:schemeClr>
                </a:solidFill>
                <a:latin typeface="Arial Black" panose="020B0A04020102020204" pitchFamily="34" charset="0"/>
              </a:rPr>
              <a:t> 4,000 and </a:t>
            </a:r>
            <a:r>
              <a:rPr lang="en-US" dirty="0" err="1">
                <a:solidFill>
                  <a:schemeClr val="accent3">
                    <a:lumMod val="75000"/>
                  </a:schemeClr>
                </a:solidFill>
                <a:latin typeface="Arial Black" panose="020B0A04020102020204" pitchFamily="34" charset="0"/>
              </a:rPr>
              <a:t>Rs</a:t>
            </a:r>
            <a:r>
              <a:rPr lang="en-US" dirty="0">
                <a:solidFill>
                  <a:schemeClr val="accent3">
                    <a:lumMod val="75000"/>
                  </a:schemeClr>
                </a:solidFill>
                <a:latin typeface="Arial Black" panose="020B0A04020102020204" pitchFamily="34" charset="0"/>
              </a:rPr>
              <a:t> 32,000 respectively the Joint cost can be apportioned to products A and B </a:t>
            </a:r>
            <a:r>
              <a:rPr lang="en-US" dirty="0" smtClean="0">
                <a:solidFill>
                  <a:schemeClr val="accent3">
                    <a:lumMod val="75000"/>
                  </a:schemeClr>
                </a:solidFill>
                <a:latin typeface="Arial Black" panose="020B0A04020102020204" pitchFamily="34" charset="0"/>
              </a:rPr>
              <a:t>as </a:t>
            </a:r>
            <a:r>
              <a:rPr lang="en-US" dirty="0">
                <a:solidFill>
                  <a:schemeClr val="accent3">
                    <a:lumMod val="75000"/>
                  </a:schemeClr>
                </a:solidFill>
                <a:latin typeface="Arial Black" panose="020B0A04020102020204" pitchFamily="34" charset="0"/>
              </a:rPr>
              <a:t>follows</a:t>
            </a:r>
            <a:r>
              <a:rPr lang="en-US" dirty="0" smtClean="0">
                <a:solidFill>
                  <a:schemeClr val="accent3">
                    <a:lumMod val="75000"/>
                  </a:schemeClr>
                </a:solidFill>
                <a:latin typeface="Arial Black" panose="020B0A04020102020204" pitchFamily="34" charset="0"/>
              </a:rPr>
              <a:t>:</a:t>
            </a:r>
          </a:p>
          <a:p>
            <a:pPr marL="0" indent="0">
              <a:buNone/>
            </a:pPr>
            <a:endParaRPr lang="en-US" dirty="0">
              <a:solidFill>
                <a:schemeClr val="accent3">
                  <a:lumMod val="75000"/>
                </a:schemeClr>
              </a:solidFill>
              <a:latin typeface="Arial Black" panose="020B0A04020102020204" pitchFamily="34" charset="0"/>
            </a:endParaRPr>
          </a:p>
          <a:p>
            <a:pPr marL="0" indent="0">
              <a:buNone/>
            </a:pPr>
            <a:endParaRPr lang="en-IN" dirty="0">
              <a:solidFill>
                <a:schemeClr val="accent3">
                  <a:lumMod val="75000"/>
                </a:schemeClr>
              </a:solidFill>
              <a:latin typeface="Arial Black" panose="020B0A040201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67307" y="3527881"/>
            <a:ext cx="7270595" cy="2695575"/>
          </a:xfrm>
          <a:prstGeom prst="rect">
            <a:avLst/>
          </a:prstGeom>
        </p:spPr>
      </p:pic>
    </p:spTree>
    <p:extLst>
      <p:ext uri="{BB962C8B-B14F-4D97-AF65-F5344CB8AC3E}">
        <p14:creationId xmlns:p14="http://schemas.microsoft.com/office/powerpoint/2010/main" val="10424994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Arial Black" panose="020B0A04020102020204" pitchFamily="34" charset="0"/>
              </a:rPr>
              <a:t>Using Technical </a:t>
            </a:r>
            <a:r>
              <a:rPr lang="en-US" b="1" dirty="0" smtClean="0">
                <a:latin typeface="Arial Black" panose="020B0A04020102020204" pitchFamily="34" charset="0"/>
              </a:rPr>
              <a:t>Estimates</a:t>
            </a:r>
            <a:endParaRPr lang="en-IN" dirty="0">
              <a:latin typeface="Arial Black" panose="020B0A04020102020204" pitchFamily="34" charset="0"/>
            </a:endParaRPr>
          </a:p>
        </p:txBody>
      </p:sp>
      <p:sp>
        <p:nvSpPr>
          <p:cNvPr id="3" name="Content Placeholder 2"/>
          <p:cNvSpPr>
            <a:spLocks noGrp="1"/>
          </p:cNvSpPr>
          <p:nvPr>
            <p:ph idx="1"/>
          </p:nvPr>
        </p:nvSpPr>
        <p:spPr/>
        <p:txBody>
          <a:bodyPr>
            <a:normAutofit/>
          </a:bodyPr>
          <a:lstStyle/>
          <a:p>
            <a:pPr marL="0" lvl="0" indent="0" algn="just">
              <a:buNone/>
            </a:pPr>
            <a:r>
              <a:rPr lang="en-US" sz="2400" dirty="0">
                <a:solidFill>
                  <a:schemeClr val="accent3">
                    <a:lumMod val="75000"/>
                  </a:schemeClr>
                </a:solidFill>
                <a:latin typeface="Arial Black" panose="020B0A04020102020204" pitchFamily="34" charset="0"/>
              </a:rPr>
              <a:t>This method uses technical estimates to apportion the joint costs over the joint products. This method is used when the result obtained by the above methods does not match with the resources consumed by joint products or the </a:t>
            </a:r>
            <a:r>
              <a:rPr lang="en-US" sz="2400" dirty="0" err="1">
                <a:solidFill>
                  <a:schemeClr val="accent3">
                    <a:lumMod val="75000"/>
                  </a:schemeClr>
                </a:solidFill>
                <a:latin typeface="Arial Black" panose="020B0A04020102020204" pitchFamily="34" charset="0"/>
              </a:rPr>
              <a:t>realisable</a:t>
            </a:r>
            <a:r>
              <a:rPr lang="en-US" sz="2400" dirty="0">
                <a:solidFill>
                  <a:schemeClr val="accent3">
                    <a:lumMod val="75000"/>
                  </a:schemeClr>
                </a:solidFill>
                <a:latin typeface="Arial Black" panose="020B0A04020102020204" pitchFamily="34" charset="0"/>
              </a:rPr>
              <a:t> value of the joint products are not readily available.</a:t>
            </a:r>
            <a:endParaRPr lang="en-IN" sz="2400" dirty="0">
              <a:solidFill>
                <a:schemeClr val="accent3">
                  <a:lumMod val="75000"/>
                </a:schemeClr>
              </a:solidFill>
              <a:latin typeface="Arial Black" panose="020B0A04020102020204" pitchFamily="34" charset="0"/>
            </a:endParaRPr>
          </a:p>
          <a:p>
            <a:pPr marL="0" indent="0" algn="just">
              <a:buNone/>
            </a:pPr>
            <a:endParaRPr lang="en-IN" sz="2400" dirty="0">
              <a:solidFill>
                <a:schemeClr val="accent3">
                  <a:lumMod val="75000"/>
                </a:schemeClr>
              </a:solidFill>
              <a:latin typeface="Arial Black" panose="020B0A04020102020204" pitchFamily="34" charset="0"/>
            </a:endParaRPr>
          </a:p>
        </p:txBody>
      </p:sp>
    </p:spTree>
    <p:extLst>
      <p:ext uri="{BB962C8B-B14F-4D97-AF65-F5344CB8AC3E}">
        <p14:creationId xmlns:p14="http://schemas.microsoft.com/office/powerpoint/2010/main" val="226901471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Arial Black" panose="020B0A04020102020204" pitchFamily="34" charset="0"/>
              </a:rPr>
              <a:t>Market value at the point of separation</a:t>
            </a:r>
            <a:endParaRPr lang="en-IN" dirty="0">
              <a:latin typeface="Arial Black" panose="020B0A04020102020204" pitchFamily="34" charset="0"/>
            </a:endParaRPr>
          </a:p>
        </p:txBody>
      </p:sp>
      <p:sp>
        <p:nvSpPr>
          <p:cNvPr id="3" name="Content Placeholder 2"/>
          <p:cNvSpPr>
            <a:spLocks noGrp="1"/>
          </p:cNvSpPr>
          <p:nvPr>
            <p:ph idx="1"/>
          </p:nvPr>
        </p:nvSpPr>
        <p:spPr/>
        <p:txBody>
          <a:bodyPr/>
          <a:lstStyle/>
          <a:p>
            <a:pPr marL="0" lvl="0" indent="0">
              <a:buNone/>
            </a:pPr>
            <a:r>
              <a:rPr lang="en-US" b="1" dirty="0">
                <a:solidFill>
                  <a:schemeClr val="accent3">
                    <a:lumMod val="75000"/>
                  </a:schemeClr>
                </a:solidFill>
                <a:latin typeface="Arial Black" panose="020B0A04020102020204" pitchFamily="34" charset="0"/>
              </a:rPr>
              <a:t>It is a useful method when the </a:t>
            </a:r>
            <a:r>
              <a:rPr lang="en-US" b="1" dirty="0" err="1">
                <a:solidFill>
                  <a:schemeClr val="accent3">
                    <a:lumMod val="75000"/>
                  </a:schemeClr>
                </a:solidFill>
                <a:latin typeface="Arial Black" panose="020B0A04020102020204" pitchFamily="34" charset="0"/>
              </a:rPr>
              <a:t>realisable</a:t>
            </a:r>
            <a:r>
              <a:rPr lang="en-US" b="1" dirty="0">
                <a:solidFill>
                  <a:schemeClr val="accent3">
                    <a:lumMod val="75000"/>
                  </a:schemeClr>
                </a:solidFill>
                <a:latin typeface="Arial Black" panose="020B0A04020102020204" pitchFamily="34" charset="0"/>
              </a:rPr>
              <a:t> value of joint products at split-off (point of separation) is known and where further processing costs are incurred disproportionately</a:t>
            </a:r>
            <a:r>
              <a:rPr lang="en-US" b="1" dirty="0" smtClean="0">
                <a:solidFill>
                  <a:schemeClr val="accent3">
                    <a:lumMod val="75000"/>
                  </a:schemeClr>
                </a:solidFill>
                <a:latin typeface="Arial Black" panose="020B0A04020102020204" pitchFamily="34" charset="0"/>
              </a:rPr>
              <a:t>.</a:t>
            </a:r>
          </a:p>
          <a:p>
            <a:pPr marL="0" lvl="0" indent="0">
              <a:buNone/>
            </a:pPr>
            <a:r>
              <a:rPr lang="en-US" dirty="0">
                <a:solidFill>
                  <a:schemeClr val="accent3">
                    <a:lumMod val="75000"/>
                  </a:schemeClr>
                </a:solidFill>
                <a:latin typeface="Arial Black" panose="020B0A04020102020204" pitchFamily="34" charset="0"/>
              </a:rPr>
              <a:t>To determine the apportionment of joint costs over joint products, a factor known as multiplying factor is </a:t>
            </a:r>
            <a:r>
              <a:rPr lang="en-US" dirty="0" smtClean="0">
                <a:solidFill>
                  <a:schemeClr val="accent3">
                    <a:lumMod val="75000"/>
                  </a:schemeClr>
                </a:solidFill>
                <a:latin typeface="Arial Black" panose="020B0A04020102020204" pitchFamily="34" charset="0"/>
              </a:rPr>
              <a:t>determined</a:t>
            </a:r>
          </a:p>
          <a:p>
            <a:pPr marL="0" lvl="0" indent="0">
              <a:buNone/>
            </a:pPr>
            <a:endParaRPr lang="en-US" dirty="0">
              <a:solidFill>
                <a:schemeClr val="accent3">
                  <a:lumMod val="75000"/>
                </a:schemeClr>
              </a:solidFill>
              <a:latin typeface="Arial Black" panose="020B0A04020102020204" pitchFamily="34" charset="0"/>
            </a:endParaRPr>
          </a:p>
          <a:p>
            <a:pPr marL="0" indent="0">
              <a:buNone/>
            </a:pPr>
            <a:r>
              <a:rPr lang="en-US" dirty="0" smtClean="0">
                <a:solidFill>
                  <a:schemeClr val="accent3">
                    <a:lumMod val="75000"/>
                  </a:schemeClr>
                </a:solidFill>
                <a:latin typeface="Arial Black" panose="020B0A04020102020204" pitchFamily="34" charset="0"/>
              </a:rPr>
              <a:t>    </a:t>
            </a:r>
            <a:r>
              <a:rPr lang="en-US" dirty="0" err="1" smtClean="0">
                <a:solidFill>
                  <a:schemeClr val="accent3">
                    <a:lumMod val="75000"/>
                  </a:schemeClr>
                </a:solidFill>
                <a:latin typeface="Arial Black" panose="020B0A04020102020204" pitchFamily="34" charset="0"/>
              </a:rPr>
              <a:t>Multipy</a:t>
            </a:r>
            <a:r>
              <a:rPr lang="en-US" dirty="0" smtClean="0">
                <a:solidFill>
                  <a:schemeClr val="accent3">
                    <a:lumMod val="75000"/>
                  </a:schemeClr>
                </a:solidFill>
                <a:latin typeface="Arial Black" panose="020B0A04020102020204" pitchFamily="34" charset="0"/>
              </a:rPr>
              <a:t> </a:t>
            </a:r>
            <a:r>
              <a:rPr lang="en-US" dirty="0">
                <a:solidFill>
                  <a:schemeClr val="accent3">
                    <a:lumMod val="75000"/>
                  </a:schemeClr>
                </a:solidFill>
                <a:latin typeface="Arial Black" panose="020B0A04020102020204" pitchFamily="34" charset="0"/>
              </a:rPr>
              <a:t>in factor : </a:t>
            </a:r>
            <a:r>
              <a:rPr lang="en-US" u="sng" dirty="0">
                <a:solidFill>
                  <a:schemeClr val="accent3">
                    <a:lumMod val="75000"/>
                  </a:schemeClr>
                </a:solidFill>
                <a:latin typeface="Arial Black" panose="020B0A04020102020204" pitchFamily="34" charset="0"/>
              </a:rPr>
              <a:t>	Joint Cost	</a:t>
            </a:r>
            <a:r>
              <a:rPr lang="en-US" dirty="0">
                <a:solidFill>
                  <a:schemeClr val="accent3">
                    <a:lumMod val="75000"/>
                  </a:schemeClr>
                </a:solidFill>
                <a:latin typeface="Arial Black" panose="020B0A04020102020204" pitchFamily="34" charset="0"/>
              </a:rPr>
              <a:t> </a:t>
            </a:r>
            <a:r>
              <a:rPr lang="en-US" dirty="0" smtClean="0">
                <a:solidFill>
                  <a:schemeClr val="accent3">
                    <a:lumMod val="75000"/>
                  </a:schemeClr>
                </a:solidFill>
                <a:latin typeface="Arial Black" panose="020B0A04020102020204" pitchFamily="34" charset="0"/>
              </a:rPr>
              <a:t>         X  100</a:t>
            </a:r>
            <a:endParaRPr lang="en-IN" dirty="0">
              <a:solidFill>
                <a:schemeClr val="accent3">
                  <a:lumMod val="75000"/>
                </a:schemeClr>
              </a:solidFill>
              <a:latin typeface="Arial Black" panose="020B0A04020102020204" pitchFamily="34" charset="0"/>
            </a:endParaRPr>
          </a:p>
          <a:p>
            <a:pPr marL="0" indent="0">
              <a:buNone/>
            </a:pPr>
            <a:r>
              <a:rPr lang="en-US" dirty="0" smtClean="0">
                <a:solidFill>
                  <a:schemeClr val="accent3">
                    <a:lumMod val="75000"/>
                  </a:schemeClr>
                </a:solidFill>
                <a:latin typeface="Arial Black" panose="020B0A04020102020204" pitchFamily="34" charset="0"/>
              </a:rPr>
              <a:t>                                     Total </a:t>
            </a:r>
            <a:r>
              <a:rPr lang="en-US" dirty="0">
                <a:solidFill>
                  <a:schemeClr val="accent3">
                    <a:lumMod val="75000"/>
                  </a:schemeClr>
                </a:solidFill>
                <a:latin typeface="Arial Black" panose="020B0A04020102020204" pitchFamily="34" charset="0"/>
              </a:rPr>
              <a:t>Sales Revenue</a:t>
            </a:r>
            <a:endParaRPr lang="en-IN" dirty="0">
              <a:solidFill>
                <a:schemeClr val="accent3">
                  <a:lumMod val="75000"/>
                </a:schemeClr>
              </a:solidFill>
              <a:latin typeface="Arial Black" panose="020B0A04020102020204" pitchFamily="34" charset="0"/>
            </a:endParaRPr>
          </a:p>
          <a:p>
            <a:pPr marL="0" lvl="0" indent="0">
              <a:buNone/>
            </a:pPr>
            <a:endParaRPr lang="en-IN" dirty="0">
              <a:solidFill>
                <a:schemeClr val="accent3">
                  <a:lumMod val="75000"/>
                </a:schemeClr>
              </a:solidFill>
              <a:latin typeface="Arial Black" panose="020B0A04020102020204" pitchFamily="34" charset="0"/>
            </a:endParaRPr>
          </a:p>
          <a:p>
            <a:pPr marL="0" indent="0">
              <a:buNone/>
            </a:pPr>
            <a:endParaRPr lang="en-IN" dirty="0"/>
          </a:p>
        </p:txBody>
      </p:sp>
    </p:spTree>
    <p:extLst>
      <p:ext uri="{BB962C8B-B14F-4D97-AF65-F5344CB8AC3E}">
        <p14:creationId xmlns:p14="http://schemas.microsoft.com/office/powerpoint/2010/main" val="237454153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5600" y="523749"/>
            <a:ext cx="8911687" cy="714036"/>
          </a:xfrm>
        </p:spPr>
        <p:txBody>
          <a:bodyPr/>
          <a:lstStyle/>
          <a:p>
            <a:r>
              <a:rPr lang="en-US" dirty="0" smtClean="0">
                <a:latin typeface="Arial Black" panose="020B0A04020102020204" pitchFamily="34" charset="0"/>
              </a:rPr>
              <a:t>Example</a:t>
            </a:r>
            <a:endParaRPr lang="en-IN" dirty="0">
              <a:latin typeface="Arial Black" panose="020B0A04020102020204" pitchFamily="34" charset="0"/>
            </a:endParaRPr>
          </a:p>
        </p:txBody>
      </p:sp>
      <p:sp>
        <p:nvSpPr>
          <p:cNvPr id="3" name="Content Placeholder 2"/>
          <p:cNvSpPr>
            <a:spLocks noGrp="1"/>
          </p:cNvSpPr>
          <p:nvPr>
            <p:ph idx="1"/>
          </p:nvPr>
        </p:nvSpPr>
        <p:spPr>
          <a:xfrm>
            <a:off x="1585600" y="1561171"/>
            <a:ext cx="9699433" cy="4560848"/>
          </a:xfrm>
        </p:spPr>
        <p:txBody>
          <a:bodyPr>
            <a:normAutofit/>
          </a:bodyPr>
          <a:lstStyle/>
          <a:p>
            <a:pPr marL="0" indent="0" algn="just">
              <a:buNone/>
            </a:pPr>
            <a:r>
              <a:rPr lang="en-US" b="1" dirty="0" smtClean="0"/>
              <a:t> </a:t>
            </a:r>
            <a:r>
              <a:rPr lang="en-US" dirty="0">
                <a:solidFill>
                  <a:schemeClr val="accent3">
                    <a:lumMod val="75000"/>
                  </a:schemeClr>
                </a:solidFill>
                <a:latin typeface="Arial Black" panose="020B0A04020102020204" pitchFamily="34" charset="0"/>
              </a:rPr>
              <a:t>An entity incurs a joint cost of </a:t>
            </a:r>
            <a:r>
              <a:rPr lang="en-US" dirty="0" err="1" smtClean="0">
                <a:solidFill>
                  <a:schemeClr val="accent3">
                    <a:lumMod val="75000"/>
                  </a:schemeClr>
                </a:solidFill>
                <a:latin typeface="Arial Black" panose="020B0A04020102020204" pitchFamily="34" charset="0"/>
              </a:rPr>
              <a:t>Rs</a:t>
            </a:r>
            <a:r>
              <a:rPr lang="en-US" dirty="0" smtClean="0">
                <a:solidFill>
                  <a:schemeClr val="accent3">
                    <a:lumMod val="75000"/>
                  </a:schemeClr>
                </a:solidFill>
                <a:latin typeface="Arial Black" panose="020B0A04020102020204" pitchFamily="34" charset="0"/>
              </a:rPr>
              <a:t> </a:t>
            </a:r>
            <a:r>
              <a:rPr lang="en-US" dirty="0">
                <a:solidFill>
                  <a:schemeClr val="accent3">
                    <a:lumMod val="75000"/>
                  </a:schemeClr>
                </a:solidFill>
                <a:latin typeface="Arial Black" panose="020B0A04020102020204" pitchFamily="34" charset="0"/>
              </a:rPr>
              <a:t>64,500 in producing two products A (200 units) and B (200 units) and earns a sales revenue of </a:t>
            </a:r>
            <a:r>
              <a:rPr lang="en-US" dirty="0" err="1" smtClean="0">
                <a:solidFill>
                  <a:schemeClr val="accent3">
                    <a:lumMod val="75000"/>
                  </a:schemeClr>
                </a:solidFill>
                <a:latin typeface="Arial Black" panose="020B0A04020102020204" pitchFamily="34" charset="0"/>
              </a:rPr>
              <a:t>Rs</a:t>
            </a:r>
            <a:r>
              <a:rPr lang="en-US" dirty="0" smtClean="0">
                <a:solidFill>
                  <a:schemeClr val="accent3">
                    <a:lumMod val="75000"/>
                  </a:schemeClr>
                </a:solidFill>
                <a:latin typeface="Arial Black" panose="020B0A04020102020204" pitchFamily="34" charset="0"/>
              </a:rPr>
              <a:t> </a:t>
            </a:r>
            <a:r>
              <a:rPr lang="en-US" dirty="0">
                <a:solidFill>
                  <a:schemeClr val="accent3">
                    <a:lumMod val="75000"/>
                  </a:schemeClr>
                </a:solidFill>
                <a:latin typeface="Arial Black" panose="020B0A04020102020204" pitchFamily="34" charset="0"/>
              </a:rPr>
              <a:t>86,000 by selling @ </a:t>
            </a:r>
            <a:r>
              <a:rPr lang="en-US" dirty="0" err="1" smtClean="0">
                <a:solidFill>
                  <a:schemeClr val="accent3">
                    <a:lumMod val="75000"/>
                  </a:schemeClr>
                </a:solidFill>
                <a:latin typeface="Arial Black" panose="020B0A04020102020204" pitchFamily="34" charset="0"/>
              </a:rPr>
              <a:t>Rs</a:t>
            </a:r>
            <a:r>
              <a:rPr lang="en-US" dirty="0" smtClean="0">
                <a:solidFill>
                  <a:schemeClr val="accent3">
                    <a:lumMod val="75000"/>
                  </a:schemeClr>
                </a:solidFill>
                <a:latin typeface="Arial Black" panose="020B0A04020102020204" pitchFamily="34" charset="0"/>
              </a:rPr>
              <a:t> </a:t>
            </a:r>
            <a:r>
              <a:rPr lang="en-US" dirty="0">
                <a:solidFill>
                  <a:schemeClr val="accent3">
                    <a:lumMod val="75000"/>
                  </a:schemeClr>
                </a:solidFill>
                <a:latin typeface="Arial Black" panose="020B0A04020102020204" pitchFamily="34" charset="0"/>
              </a:rPr>
              <a:t>170 per unit of product A and product B @ </a:t>
            </a:r>
            <a:r>
              <a:rPr lang="en-US" dirty="0" err="1" smtClean="0">
                <a:solidFill>
                  <a:schemeClr val="accent3">
                    <a:lumMod val="75000"/>
                  </a:schemeClr>
                </a:solidFill>
                <a:latin typeface="Arial Black" panose="020B0A04020102020204" pitchFamily="34" charset="0"/>
              </a:rPr>
              <a:t>Rs</a:t>
            </a:r>
            <a:r>
              <a:rPr lang="en-US" dirty="0" smtClean="0">
                <a:solidFill>
                  <a:schemeClr val="accent3">
                    <a:lumMod val="75000"/>
                  </a:schemeClr>
                </a:solidFill>
                <a:latin typeface="Arial Black" panose="020B0A04020102020204" pitchFamily="34" charset="0"/>
              </a:rPr>
              <a:t> </a:t>
            </a:r>
            <a:r>
              <a:rPr lang="en-US" dirty="0">
                <a:solidFill>
                  <a:schemeClr val="accent3">
                    <a:lumMod val="75000"/>
                  </a:schemeClr>
                </a:solidFill>
                <a:latin typeface="Arial Black" panose="020B0A04020102020204" pitchFamily="34" charset="0"/>
              </a:rPr>
              <a:t>260 per unit.</a:t>
            </a:r>
            <a:endParaRPr lang="en-IN" dirty="0">
              <a:solidFill>
                <a:schemeClr val="accent3">
                  <a:lumMod val="75000"/>
                </a:schemeClr>
              </a:solidFill>
              <a:latin typeface="Arial Black" panose="020B0A04020102020204" pitchFamily="34" charset="0"/>
            </a:endParaRPr>
          </a:p>
          <a:p>
            <a:pPr marL="0" indent="0" algn="just">
              <a:buNone/>
            </a:pPr>
            <a:r>
              <a:rPr lang="en-US" dirty="0">
                <a:solidFill>
                  <a:schemeClr val="accent3">
                    <a:lumMod val="75000"/>
                  </a:schemeClr>
                </a:solidFill>
                <a:latin typeface="Arial Black" panose="020B0A04020102020204" pitchFamily="34" charset="0"/>
              </a:rPr>
              <a:t>The multiplying factor in this case is obtained by dividing the total joint cost by total sales revenue and finally multiplying the figure so obtained by 100. The multiplying factor based on the data can be computed as follows:</a:t>
            </a:r>
            <a:endParaRPr lang="en-IN" dirty="0">
              <a:solidFill>
                <a:schemeClr val="accent3">
                  <a:lumMod val="75000"/>
                </a:schemeClr>
              </a:solidFill>
              <a:latin typeface="Arial Black" panose="020B0A04020102020204" pitchFamily="34" charset="0"/>
            </a:endParaRPr>
          </a:p>
          <a:p>
            <a:pPr marL="0" indent="0" algn="just">
              <a:buNone/>
            </a:pPr>
            <a:r>
              <a:rPr lang="en-US" dirty="0" smtClean="0">
                <a:solidFill>
                  <a:schemeClr val="accent3">
                    <a:lumMod val="75000"/>
                  </a:schemeClr>
                </a:solidFill>
                <a:latin typeface="Arial Black" panose="020B0A04020102020204" pitchFamily="34" charset="0"/>
              </a:rPr>
              <a:t>    Multiplying </a:t>
            </a:r>
            <a:r>
              <a:rPr lang="en-US" dirty="0">
                <a:solidFill>
                  <a:schemeClr val="accent3">
                    <a:lumMod val="75000"/>
                  </a:schemeClr>
                </a:solidFill>
                <a:latin typeface="Arial Black" panose="020B0A04020102020204" pitchFamily="34" charset="0"/>
              </a:rPr>
              <a:t>Factor: </a:t>
            </a:r>
            <a:r>
              <a:rPr lang="en-US" u="sng" dirty="0" err="1" smtClean="0">
                <a:solidFill>
                  <a:schemeClr val="accent3">
                    <a:lumMod val="75000"/>
                  </a:schemeClr>
                </a:solidFill>
                <a:latin typeface="Arial Black" panose="020B0A04020102020204" pitchFamily="34" charset="0"/>
              </a:rPr>
              <a:t>Rs</a:t>
            </a:r>
            <a:r>
              <a:rPr lang="en-US" u="sng" dirty="0" smtClean="0">
                <a:solidFill>
                  <a:schemeClr val="accent3">
                    <a:lumMod val="75000"/>
                  </a:schemeClr>
                </a:solidFill>
                <a:latin typeface="Arial Black" panose="020B0A04020102020204" pitchFamily="34" charset="0"/>
              </a:rPr>
              <a:t> 64,500</a:t>
            </a:r>
            <a:r>
              <a:rPr lang="en-US" dirty="0" smtClean="0">
                <a:solidFill>
                  <a:schemeClr val="accent3">
                    <a:lumMod val="75000"/>
                  </a:schemeClr>
                </a:solidFill>
                <a:latin typeface="Arial Black" panose="020B0A04020102020204" pitchFamily="34" charset="0"/>
              </a:rPr>
              <a:t> </a:t>
            </a:r>
            <a:r>
              <a:rPr lang="en-US" dirty="0">
                <a:solidFill>
                  <a:schemeClr val="accent3">
                    <a:lumMod val="75000"/>
                  </a:schemeClr>
                </a:solidFill>
                <a:latin typeface="Arial Black" panose="020B0A04020102020204" pitchFamily="34" charset="0"/>
              </a:rPr>
              <a:t>× </a:t>
            </a:r>
            <a:r>
              <a:rPr lang="en-US" dirty="0" smtClean="0">
                <a:solidFill>
                  <a:schemeClr val="accent3">
                    <a:lumMod val="75000"/>
                  </a:schemeClr>
                </a:solidFill>
                <a:latin typeface="Arial Black" panose="020B0A04020102020204" pitchFamily="34" charset="0"/>
              </a:rPr>
              <a:t>100       </a:t>
            </a:r>
            <a:r>
              <a:rPr lang="en-US" dirty="0">
                <a:solidFill>
                  <a:schemeClr val="accent3">
                    <a:lumMod val="75000"/>
                  </a:schemeClr>
                </a:solidFill>
                <a:latin typeface="Arial Black" panose="020B0A04020102020204" pitchFamily="34" charset="0"/>
              </a:rPr>
              <a:t>= 75</a:t>
            </a:r>
            <a:r>
              <a:rPr lang="en-US" dirty="0" smtClean="0">
                <a:solidFill>
                  <a:schemeClr val="accent3">
                    <a:lumMod val="75000"/>
                  </a:schemeClr>
                </a:solidFill>
                <a:latin typeface="Arial Black" panose="020B0A04020102020204" pitchFamily="34" charset="0"/>
              </a:rPr>
              <a:t>%</a:t>
            </a:r>
            <a:endParaRPr lang="en-IN" dirty="0">
              <a:solidFill>
                <a:schemeClr val="accent3">
                  <a:lumMod val="75000"/>
                </a:schemeClr>
              </a:solidFill>
              <a:latin typeface="Arial Black" panose="020B0A04020102020204" pitchFamily="34" charset="0"/>
            </a:endParaRPr>
          </a:p>
          <a:p>
            <a:pPr marL="0" indent="0" algn="just">
              <a:buNone/>
            </a:pPr>
            <a:r>
              <a:rPr lang="en-US" dirty="0" smtClean="0">
                <a:solidFill>
                  <a:schemeClr val="accent3">
                    <a:lumMod val="75000"/>
                  </a:schemeClr>
                </a:solidFill>
                <a:latin typeface="Arial Black" panose="020B0A04020102020204" pitchFamily="34" charset="0"/>
              </a:rPr>
              <a:t>                                      Rs.86,000</a:t>
            </a:r>
            <a:endParaRPr lang="en-IN" dirty="0">
              <a:solidFill>
                <a:schemeClr val="accent3">
                  <a:lumMod val="75000"/>
                </a:schemeClr>
              </a:solidFill>
              <a:latin typeface="Arial Black" panose="020B0A04020102020204" pitchFamily="34" charset="0"/>
            </a:endParaRPr>
          </a:p>
          <a:p>
            <a:pPr marL="0" indent="0" algn="just">
              <a:buNone/>
            </a:pPr>
            <a:r>
              <a:rPr lang="en-US" dirty="0">
                <a:solidFill>
                  <a:schemeClr val="accent3">
                    <a:lumMod val="75000"/>
                  </a:schemeClr>
                </a:solidFill>
                <a:latin typeface="Arial Black" panose="020B0A04020102020204" pitchFamily="34" charset="0"/>
              </a:rPr>
              <a:t>Joint cost apportioned over product A = Sales revenue of product A × 75%</a:t>
            </a:r>
            <a:endParaRPr lang="en-IN" dirty="0">
              <a:solidFill>
                <a:schemeClr val="accent3">
                  <a:lumMod val="75000"/>
                </a:schemeClr>
              </a:solidFill>
              <a:latin typeface="Arial Black" panose="020B0A04020102020204" pitchFamily="34" charset="0"/>
            </a:endParaRPr>
          </a:p>
          <a:p>
            <a:pPr marL="0" indent="0" algn="just">
              <a:buNone/>
            </a:pPr>
            <a:r>
              <a:rPr lang="en-US" dirty="0" smtClean="0">
                <a:solidFill>
                  <a:schemeClr val="accent3">
                    <a:lumMod val="75000"/>
                  </a:schemeClr>
                </a:solidFill>
                <a:latin typeface="Arial Black" panose="020B0A04020102020204" pitchFamily="34" charset="0"/>
              </a:rPr>
              <a:t>                                                               = </a:t>
            </a:r>
            <a:r>
              <a:rPr lang="en-US" dirty="0" err="1" smtClean="0">
                <a:solidFill>
                  <a:schemeClr val="accent3">
                    <a:lumMod val="75000"/>
                  </a:schemeClr>
                </a:solidFill>
                <a:latin typeface="Arial Black" panose="020B0A04020102020204" pitchFamily="34" charset="0"/>
              </a:rPr>
              <a:t>Rs</a:t>
            </a:r>
            <a:r>
              <a:rPr lang="en-US" dirty="0" smtClean="0">
                <a:solidFill>
                  <a:schemeClr val="accent3">
                    <a:lumMod val="75000"/>
                  </a:schemeClr>
                </a:solidFill>
                <a:latin typeface="Arial Black" panose="020B0A04020102020204" pitchFamily="34" charset="0"/>
              </a:rPr>
              <a:t> </a:t>
            </a:r>
            <a:r>
              <a:rPr lang="en-US" dirty="0">
                <a:solidFill>
                  <a:schemeClr val="accent3">
                    <a:lumMod val="75000"/>
                  </a:schemeClr>
                </a:solidFill>
                <a:latin typeface="Arial Black" panose="020B0A04020102020204" pitchFamily="34" charset="0"/>
              </a:rPr>
              <a:t>34,000 × 75% = </a:t>
            </a:r>
            <a:r>
              <a:rPr lang="en-US" dirty="0" err="1" smtClean="0">
                <a:solidFill>
                  <a:schemeClr val="accent3">
                    <a:lumMod val="75000"/>
                  </a:schemeClr>
                </a:solidFill>
                <a:latin typeface="Arial Black" panose="020B0A04020102020204" pitchFamily="34" charset="0"/>
              </a:rPr>
              <a:t>Rs</a:t>
            </a:r>
            <a:r>
              <a:rPr lang="en-US" dirty="0" smtClean="0">
                <a:solidFill>
                  <a:schemeClr val="accent3">
                    <a:lumMod val="75000"/>
                  </a:schemeClr>
                </a:solidFill>
                <a:latin typeface="Arial Black" panose="020B0A04020102020204" pitchFamily="34" charset="0"/>
              </a:rPr>
              <a:t> </a:t>
            </a:r>
            <a:r>
              <a:rPr lang="en-US" dirty="0">
                <a:solidFill>
                  <a:schemeClr val="accent3">
                    <a:lumMod val="75000"/>
                  </a:schemeClr>
                </a:solidFill>
                <a:latin typeface="Arial Black" panose="020B0A04020102020204" pitchFamily="34" charset="0"/>
              </a:rPr>
              <a:t>25,500</a:t>
            </a:r>
            <a:endParaRPr lang="en-IN" dirty="0">
              <a:solidFill>
                <a:schemeClr val="accent3">
                  <a:lumMod val="75000"/>
                </a:schemeClr>
              </a:solidFill>
              <a:latin typeface="Arial Black" panose="020B0A04020102020204" pitchFamily="34" charset="0"/>
            </a:endParaRPr>
          </a:p>
          <a:p>
            <a:pPr marL="0" indent="0" algn="just">
              <a:buNone/>
            </a:pPr>
            <a:r>
              <a:rPr lang="en-US" dirty="0">
                <a:solidFill>
                  <a:schemeClr val="accent3">
                    <a:lumMod val="75000"/>
                  </a:schemeClr>
                </a:solidFill>
                <a:latin typeface="Arial Black" panose="020B0A04020102020204" pitchFamily="34" charset="0"/>
              </a:rPr>
              <a:t>Joint cost apportioned over product B = Sales revenue of product B × 75%</a:t>
            </a:r>
            <a:endParaRPr lang="en-IN" dirty="0">
              <a:solidFill>
                <a:schemeClr val="accent3">
                  <a:lumMod val="75000"/>
                </a:schemeClr>
              </a:solidFill>
              <a:latin typeface="Arial Black" panose="020B0A04020102020204" pitchFamily="34" charset="0"/>
            </a:endParaRPr>
          </a:p>
          <a:p>
            <a:pPr marL="0" indent="0" algn="just">
              <a:buNone/>
            </a:pPr>
            <a:r>
              <a:rPr lang="en-US" dirty="0" smtClean="0">
                <a:solidFill>
                  <a:schemeClr val="accent3">
                    <a:lumMod val="75000"/>
                  </a:schemeClr>
                </a:solidFill>
                <a:latin typeface="Arial Black" panose="020B0A04020102020204" pitchFamily="34" charset="0"/>
              </a:rPr>
              <a:t>                                                                = </a:t>
            </a:r>
            <a:r>
              <a:rPr lang="en-US" dirty="0" err="1" smtClean="0">
                <a:solidFill>
                  <a:schemeClr val="accent3">
                    <a:lumMod val="75000"/>
                  </a:schemeClr>
                </a:solidFill>
                <a:latin typeface="Arial Black" panose="020B0A04020102020204" pitchFamily="34" charset="0"/>
              </a:rPr>
              <a:t>Rs</a:t>
            </a:r>
            <a:r>
              <a:rPr lang="en-US" dirty="0" smtClean="0">
                <a:solidFill>
                  <a:schemeClr val="accent3">
                    <a:lumMod val="75000"/>
                  </a:schemeClr>
                </a:solidFill>
                <a:latin typeface="Arial Black" panose="020B0A04020102020204" pitchFamily="34" charset="0"/>
              </a:rPr>
              <a:t> </a:t>
            </a:r>
            <a:r>
              <a:rPr lang="en-US" dirty="0">
                <a:solidFill>
                  <a:schemeClr val="accent3">
                    <a:lumMod val="75000"/>
                  </a:schemeClr>
                </a:solidFill>
                <a:latin typeface="Arial Black" panose="020B0A04020102020204" pitchFamily="34" charset="0"/>
              </a:rPr>
              <a:t>52,000 × 75% = </a:t>
            </a:r>
            <a:r>
              <a:rPr lang="en-US" dirty="0" err="1" smtClean="0">
                <a:solidFill>
                  <a:schemeClr val="accent3">
                    <a:lumMod val="75000"/>
                  </a:schemeClr>
                </a:solidFill>
                <a:latin typeface="Arial Black" panose="020B0A04020102020204" pitchFamily="34" charset="0"/>
              </a:rPr>
              <a:t>Rs</a:t>
            </a:r>
            <a:r>
              <a:rPr lang="en-US" dirty="0" smtClean="0">
                <a:solidFill>
                  <a:schemeClr val="accent3">
                    <a:lumMod val="75000"/>
                  </a:schemeClr>
                </a:solidFill>
                <a:latin typeface="Arial Black" panose="020B0A04020102020204" pitchFamily="34" charset="0"/>
              </a:rPr>
              <a:t> </a:t>
            </a:r>
            <a:r>
              <a:rPr lang="en-US" dirty="0">
                <a:solidFill>
                  <a:schemeClr val="accent3">
                    <a:lumMod val="75000"/>
                  </a:schemeClr>
                </a:solidFill>
                <a:latin typeface="Arial Black" panose="020B0A04020102020204" pitchFamily="34" charset="0"/>
              </a:rPr>
              <a:t>39,000</a:t>
            </a:r>
            <a:endParaRPr lang="en-IN" dirty="0">
              <a:solidFill>
                <a:schemeClr val="accent3">
                  <a:lumMod val="75000"/>
                </a:schemeClr>
              </a:solidFill>
              <a:latin typeface="Arial Black" panose="020B0A04020102020204" pitchFamily="34" charset="0"/>
            </a:endParaRPr>
          </a:p>
          <a:p>
            <a:endParaRPr lang="en-IN" dirty="0"/>
          </a:p>
        </p:txBody>
      </p:sp>
    </p:spTree>
    <p:extLst>
      <p:ext uri="{BB962C8B-B14F-4D97-AF65-F5344CB8AC3E}">
        <p14:creationId xmlns:p14="http://schemas.microsoft.com/office/powerpoint/2010/main" val="330753889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1000"/>
                                        <p:tgtEl>
                                          <p:spTgt spid="3">
                                            <p:txEl>
                                              <p:pRg st="3" end="3"/>
                                            </p:txEl>
                                          </p:spTgt>
                                        </p:tgtEl>
                                      </p:cBhvr>
                                    </p:animEffect>
                                    <p:anim calcmode="lin" valueType="num">
                                      <p:cBhvr>
                                        <p:cTn id="3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1000"/>
                                        <p:tgtEl>
                                          <p:spTgt spid="3">
                                            <p:txEl>
                                              <p:pRg st="4" end="4"/>
                                            </p:txEl>
                                          </p:spTgt>
                                        </p:tgtEl>
                                      </p:cBhvr>
                                    </p:animEffect>
                                    <p:anim calcmode="lin" valueType="num">
                                      <p:cBhvr>
                                        <p:cTn id="3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fade">
                                      <p:cBhvr>
                                        <p:cTn id="39" dur="1000"/>
                                        <p:tgtEl>
                                          <p:spTgt spid="3">
                                            <p:txEl>
                                              <p:pRg st="5" end="5"/>
                                            </p:txEl>
                                          </p:spTgt>
                                        </p:tgtEl>
                                      </p:cBhvr>
                                    </p:animEffect>
                                    <p:anim calcmode="lin" valueType="num">
                                      <p:cBhvr>
                                        <p:cTn id="4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Effect transition="in" filter="fade">
                                      <p:cBhvr>
                                        <p:cTn id="44" dur="1000"/>
                                        <p:tgtEl>
                                          <p:spTgt spid="3">
                                            <p:txEl>
                                              <p:pRg st="6" end="6"/>
                                            </p:txEl>
                                          </p:spTgt>
                                        </p:tgtEl>
                                      </p:cBhvr>
                                    </p:animEffect>
                                    <p:anim calcmode="lin" valueType="num">
                                      <p:cBhvr>
                                        <p:cTn id="4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3045" y="624110"/>
            <a:ext cx="9731568" cy="1280890"/>
          </a:xfrm>
        </p:spPr>
        <p:txBody>
          <a:bodyPr/>
          <a:lstStyle/>
          <a:p>
            <a:r>
              <a:rPr lang="en-US" b="1" dirty="0">
                <a:latin typeface="Arial Black" panose="020B0A04020102020204" pitchFamily="34" charset="0"/>
              </a:rPr>
              <a:t>Market value after further processing</a:t>
            </a:r>
            <a:endParaRPr lang="en-IN" dirty="0">
              <a:latin typeface="Arial Black" panose="020B0A04020102020204" pitchFamily="34" charset="0"/>
            </a:endParaRPr>
          </a:p>
        </p:txBody>
      </p:sp>
      <p:sp>
        <p:nvSpPr>
          <p:cNvPr id="3" name="Content Placeholder 2"/>
          <p:cNvSpPr>
            <a:spLocks noGrp="1"/>
          </p:cNvSpPr>
          <p:nvPr>
            <p:ph idx="1"/>
          </p:nvPr>
        </p:nvSpPr>
        <p:spPr>
          <a:xfrm>
            <a:off x="1773045" y="1988635"/>
            <a:ext cx="9010184" cy="3777622"/>
          </a:xfrm>
        </p:spPr>
        <p:txBody>
          <a:bodyPr>
            <a:normAutofit/>
          </a:bodyPr>
          <a:lstStyle/>
          <a:p>
            <a:pPr marL="0" indent="0">
              <a:buNone/>
            </a:pPr>
            <a:r>
              <a:rPr lang="en-US" sz="2400" dirty="0" smtClean="0">
                <a:solidFill>
                  <a:schemeClr val="accent3">
                    <a:lumMod val="75000"/>
                  </a:schemeClr>
                </a:solidFill>
                <a:latin typeface="Arial Black" panose="020B0A04020102020204" pitchFamily="34" charset="0"/>
              </a:rPr>
              <a:t>The </a:t>
            </a:r>
            <a:r>
              <a:rPr lang="en-US" sz="2400" dirty="0">
                <a:solidFill>
                  <a:schemeClr val="accent3">
                    <a:lumMod val="75000"/>
                  </a:schemeClr>
                </a:solidFill>
                <a:latin typeface="Arial Black" panose="020B0A04020102020204" pitchFamily="34" charset="0"/>
              </a:rPr>
              <a:t>basis of apportionment of joint cost is the total sales value of finished products and involves the same principle as discussed above</a:t>
            </a:r>
            <a:r>
              <a:rPr lang="en-US" sz="2400" dirty="0" smtClean="0">
                <a:solidFill>
                  <a:schemeClr val="accent3">
                    <a:lumMod val="75000"/>
                  </a:schemeClr>
                </a:solidFill>
                <a:latin typeface="Arial Black" panose="020B0A04020102020204" pitchFamily="34" charset="0"/>
              </a:rPr>
              <a:t>.</a:t>
            </a:r>
          </a:p>
          <a:p>
            <a:pPr marL="0" indent="0">
              <a:buNone/>
            </a:pPr>
            <a:r>
              <a:rPr lang="en-US" sz="2400" b="1" dirty="0">
                <a:solidFill>
                  <a:schemeClr val="accent3">
                    <a:lumMod val="75000"/>
                  </a:schemeClr>
                </a:solidFill>
                <a:latin typeface="Arial Black" panose="020B0A04020102020204" pitchFamily="34" charset="0"/>
              </a:rPr>
              <a:t>The use of this method is unfair where further processing costs after the point of separation are disproportionate or when all the joint products are not subjected to further processing. </a:t>
            </a:r>
            <a:endParaRPr lang="en-IN" sz="2400" dirty="0">
              <a:solidFill>
                <a:schemeClr val="accent3">
                  <a:lumMod val="75000"/>
                </a:schemeClr>
              </a:solidFill>
              <a:latin typeface="Arial Black" panose="020B0A04020102020204" pitchFamily="34" charset="0"/>
            </a:endParaRPr>
          </a:p>
        </p:txBody>
      </p:sp>
    </p:spTree>
    <p:extLst>
      <p:ext uri="{BB962C8B-B14F-4D97-AF65-F5344CB8AC3E}">
        <p14:creationId xmlns:p14="http://schemas.microsoft.com/office/powerpoint/2010/main" val="328175529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14036"/>
          </a:xfrm>
        </p:spPr>
        <p:txBody>
          <a:bodyPr/>
          <a:lstStyle/>
          <a:p>
            <a:r>
              <a:rPr lang="en-US" b="1" dirty="0" smtClean="0">
                <a:latin typeface="Arial Black" panose="020B0A04020102020204" pitchFamily="34" charset="0"/>
              </a:rPr>
              <a:t>Example</a:t>
            </a:r>
            <a:endParaRPr lang="en-IN" b="1" dirty="0">
              <a:latin typeface="Arial Black" panose="020B0A04020102020204" pitchFamily="34"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20897" y="1460810"/>
            <a:ext cx="8352263" cy="4627756"/>
          </a:xfrm>
        </p:spPr>
      </p:pic>
    </p:spTree>
    <p:extLst>
      <p:ext uri="{BB962C8B-B14F-4D97-AF65-F5344CB8AC3E}">
        <p14:creationId xmlns:p14="http://schemas.microsoft.com/office/powerpoint/2010/main" val="119160002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Arial Black" panose="020B0A04020102020204" pitchFamily="34" charset="0"/>
              </a:rPr>
              <a:t>Average Unit Cost Method</a:t>
            </a:r>
            <a:endParaRPr lang="en-IN" dirty="0">
              <a:latin typeface="Arial Black" panose="020B0A04020102020204" pitchFamily="34" charset="0"/>
            </a:endParaRPr>
          </a:p>
        </p:txBody>
      </p:sp>
      <p:sp>
        <p:nvSpPr>
          <p:cNvPr id="3" name="Content Placeholder 2"/>
          <p:cNvSpPr>
            <a:spLocks noGrp="1"/>
          </p:cNvSpPr>
          <p:nvPr>
            <p:ph idx="1"/>
          </p:nvPr>
        </p:nvSpPr>
        <p:spPr/>
        <p:txBody>
          <a:bodyPr>
            <a:noAutofit/>
          </a:bodyPr>
          <a:lstStyle/>
          <a:p>
            <a:pPr marL="0" lvl="0" indent="0">
              <a:buNone/>
            </a:pPr>
            <a:r>
              <a:rPr lang="en-US" sz="2400" dirty="0">
                <a:solidFill>
                  <a:schemeClr val="accent3">
                    <a:lumMod val="75000"/>
                  </a:schemeClr>
                </a:solidFill>
                <a:latin typeface="Arial Black" panose="020B0A04020102020204" pitchFamily="34" charset="0"/>
              </a:rPr>
              <a:t>Under this method, total process cost (upto the point of separation) is divided by total units of joint products produced. On division average cost per unit of production is obtained.</a:t>
            </a:r>
            <a:endParaRPr lang="en-IN" sz="2400" dirty="0">
              <a:solidFill>
                <a:schemeClr val="accent3">
                  <a:lumMod val="75000"/>
                </a:schemeClr>
              </a:solidFill>
              <a:latin typeface="Arial Black" panose="020B0A04020102020204" pitchFamily="34" charset="0"/>
            </a:endParaRPr>
          </a:p>
          <a:p>
            <a:pPr marL="0" indent="0">
              <a:buNone/>
            </a:pPr>
            <a:r>
              <a:rPr lang="en-US" sz="2400" dirty="0">
                <a:solidFill>
                  <a:schemeClr val="accent3">
                    <a:lumMod val="75000"/>
                  </a:schemeClr>
                </a:solidFill>
                <a:latin typeface="Arial Black" panose="020B0A04020102020204" pitchFamily="34" charset="0"/>
              </a:rPr>
              <a:t>Average unit cost = Total process cost (upto the point of separation) </a:t>
            </a:r>
            <a:r>
              <a:rPr lang="en-US" sz="2400" dirty="0" smtClean="0">
                <a:solidFill>
                  <a:schemeClr val="accent3">
                    <a:lumMod val="75000"/>
                  </a:schemeClr>
                </a:solidFill>
                <a:latin typeface="Arial Black" panose="020B0A04020102020204" pitchFamily="34" charset="0"/>
              </a:rPr>
              <a:t>            ÷ </a:t>
            </a:r>
            <a:r>
              <a:rPr lang="en-US" sz="2400" dirty="0">
                <a:solidFill>
                  <a:schemeClr val="accent3">
                    <a:lumMod val="75000"/>
                  </a:schemeClr>
                </a:solidFill>
                <a:latin typeface="Arial Black" panose="020B0A04020102020204" pitchFamily="34" charset="0"/>
              </a:rPr>
              <a:t>Total units of joint product produced.</a:t>
            </a:r>
            <a:endParaRPr lang="en-IN" sz="2400" dirty="0">
              <a:solidFill>
                <a:schemeClr val="accent3">
                  <a:lumMod val="75000"/>
                </a:schemeClr>
              </a:solidFill>
              <a:latin typeface="Arial Black" panose="020B0A04020102020204" pitchFamily="34" charset="0"/>
            </a:endParaRPr>
          </a:p>
          <a:p>
            <a:endParaRPr lang="en-IN" sz="2400" dirty="0"/>
          </a:p>
        </p:txBody>
      </p:sp>
    </p:spTree>
    <p:extLst>
      <p:ext uri="{BB962C8B-B14F-4D97-AF65-F5344CB8AC3E}">
        <p14:creationId xmlns:p14="http://schemas.microsoft.com/office/powerpoint/2010/main" val="51325457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5687" y="339898"/>
            <a:ext cx="8911687" cy="1280890"/>
          </a:xfrm>
        </p:spPr>
        <p:txBody>
          <a:bodyPr>
            <a:normAutofit/>
          </a:bodyPr>
          <a:lstStyle/>
          <a:p>
            <a:r>
              <a:rPr lang="en-US" sz="4400" dirty="0" smtClean="0">
                <a:latin typeface="Arial Black" panose="020B0A04020102020204" pitchFamily="34" charset="0"/>
              </a:rPr>
              <a:t>OVERVIEW	</a:t>
            </a:r>
            <a:endParaRPr lang="en-IN" sz="4400" dirty="0">
              <a:latin typeface="Arial Black" panose="020B0A04020102020204" pitchFamily="34" charset="0"/>
            </a:endParaRPr>
          </a:p>
        </p:txBody>
      </p:sp>
      <p:sp>
        <p:nvSpPr>
          <p:cNvPr id="4" name="Rectangle 27"/>
          <p:cNvSpPr>
            <a:spLocks noChangeArrowheads="1"/>
          </p:cNvSpPr>
          <p:nvPr/>
        </p:nvSpPr>
        <p:spPr bwMode="auto">
          <a:xfrm>
            <a:off x="1907410" y="3022495"/>
            <a:ext cx="2263420" cy="2374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82448" rIns="91440" bIns="177744"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1"/>
                </a:solidFill>
                <a:effectLst/>
                <a:latin typeface="Arial Black" panose="020B0A04020102020204" pitchFamily="34" charset="0"/>
                <a:ea typeface="Lucida Sans Unicode" panose="020B0602030504020204" pitchFamily="34" charset="0"/>
                <a:cs typeface="Lucida Sans Unicode" panose="020B0602030504020204" pitchFamily="34" charset="0"/>
              </a:rPr>
              <a:t/>
            </a:r>
            <a:br>
              <a:rPr kumimoji="0" lang="en-US" altLang="en-US" sz="1000" b="0" i="0" u="none" strike="noStrike" cap="none" normalizeH="0" baseline="0" dirty="0" smtClean="0">
                <a:ln>
                  <a:noFill/>
                </a:ln>
                <a:solidFill>
                  <a:schemeClr val="tx1"/>
                </a:solidFill>
                <a:effectLst/>
                <a:latin typeface="Arial Black" panose="020B0A04020102020204" pitchFamily="34" charset="0"/>
                <a:ea typeface="Lucida Sans Unicode" panose="020B0602030504020204" pitchFamily="34" charset="0"/>
                <a:cs typeface="Lucida Sans Unicode" panose="020B0602030504020204" pitchFamily="34" charset="0"/>
              </a:rPr>
            </a:br>
            <a:endParaRPr kumimoji="0" lang="en-US" altLang="en-US" sz="9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rgbClr val="231F20"/>
                </a:solidFill>
                <a:effectLst/>
                <a:latin typeface="Arial Black" panose="020B0A04020102020204" pitchFamily="34" charset="0"/>
                <a:ea typeface="Lucida Sans Unicode" panose="020B0602030504020204" pitchFamily="34" charset="0"/>
              </a:rPr>
              <a:t>Meaning of Joint Products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rgbClr val="231F20"/>
                </a:solidFill>
                <a:effectLst/>
                <a:latin typeface="Arial Black" panose="020B0A04020102020204" pitchFamily="34" charset="0"/>
                <a:ea typeface="Lucida Sans Unicode" panose="020B0602030504020204" pitchFamily="34" charset="0"/>
              </a:rPr>
              <a:t>and By-Products</a:t>
            </a:r>
            <a:endParaRPr kumimoji="0" lang="en-US" altLang="en-US" b="0" i="0" u="none" strike="noStrike" cap="none" normalizeH="0" baseline="0" dirty="0" smtClean="0">
              <a:ln>
                <a:noFill/>
              </a:ln>
              <a:solidFill>
                <a:schemeClr val="tx1"/>
              </a:solidFill>
              <a:effectLst/>
              <a:latin typeface="Arial Black" panose="020B0A04020102020204" pitchFamily="34" charset="0"/>
              <a:ea typeface="Lucida Sans Unicode" panose="020B06020305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Arial Black" panose="020B0A04020102020204" pitchFamily="34" charset="0"/>
                <a:ea typeface="Lucida Sans Unicode" panose="020B0602030504020204" pitchFamily="34" charset="0"/>
              </a:rPr>
              <a:t/>
            </a:r>
            <a:br>
              <a:rPr kumimoji="0" lang="en-US" altLang="en-US" sz="1100" b="0" i="0" u="none" strike="noStrike" cap="none" normalizeH="0" baseline="0" dirty="0" smtClean="0">
                <a:ln>
                  <a:noFill/>
                </a:ln>
                <a:solidFill>
                  <a:schemeClr val="tx1"/>
                </a:solidFill>
                <a:effectLst/>
                <a:latin typeface="Arial Black" panose="020B0A04020102020204" pitchFamily="34" charset="0"/>
                <a:ea typeface="Lucida Sans Unicode" panose="020B0602030504020204" pitchFamily="34" charset="0"/>
              </a:rPr>
            </a:br>
            <a:endParaRPr kumimoji="0" lang="en-US" altLang="en-US" sz="900" b="0" i="0" u="none" strike="noStrike" cap="none" normalizeH="0" baseline="0" dirty="0" smtClean="0">
              <a:ln>
                <a:noFill/>
              </a:ln>
              <a:solidFill>
                <a:schemeClr val="tx1"/>
              </a:solidFill>
              <a:effectLst/>
              <a:latin typeface="Arial Black" panose="020B0A040201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grpSp>
        <p:nvGrpSpPr>
          <p:cNvPr id="5" name="Group 4"/>
          <p:cNvGrpSpPr>
            <a:grpSpLocks/>
          </p:cNvGrpSpPr>
          <p:nvPr/>
        </p:nvGrpSpPr>
        <p:grpSpPr>
          <a:xfrm>
            <a:off x="4025590" y="1968026"/>
            <a:ext cx="4775170" cy="3319616"/>
            <a:chOff x="0" y="-161853"/>
            <a:chExt cx="3030859" cy="2253617"/>
          </a:xfrm>
        </p:grpSpPr>
        <p:pic>
          <p:nvPicPr>
            <p:cNvPr id="6" name="Image 2614"/>
            <p:cNvPicPr/>
            <p:nvPr/>
          </p:nvPicPr>
          <p:blipFill>
            <a:blip r:embed="rId2" cstate="print"/>
            <a:stretch>
              <a:fillRect/>
            </a:stretch>
          </p:blipFill>
          <p:spPr>
            <a:xfrm>
              <a:off x="338739" y="129831"/>
              <a:ext cx="2256548" cy="828865"/>
            </a:xfrm>
            <a:prstGeom prst="rect">
              <a:avLst/>
            </a:prstGeom>
          </p:spPr>
        </p:pic>
        <p:pic>
          <p:nvPicPr>
            <p:cNvPr id="7" name="Image 2615"/>
            <p:cNvPicPr/>
            <p:nvPr/>
          </p:nvPicPr>
          <p:blipFill>
            <a:blip r:embed="rId3" cstate="print"/>
            <a:stretch>
              <a:fillRect/>
            </a:stretch>
          </p:blipFill>
          <p:spPr>
            <a:xfrm>
              <a:off x="285356" y="104091"/>
              <a:ext cx="161963" cy="161963"/>
            </a:xfrm>
            <a:prstGeom prst="rect">
              <a:avLst/>
            </a:prstGeom>
          </p:spPr>
        </p:pic>
        <p:pic>
          <p:nvPicPr>
            <p:cNvPr id="8" name="Image 2616"/>
            <p:cNvPicPr/>
            <p:nvPr/>
          </p:nvPicPr>
          <p:blipFill>
            <a:blip r:embed="rId4" cstate="print"/>
            <a:stretch>
              <a:fillRect/>
            </a:stretch>
          </p:blipFill>
          <p:spPr>
            <a:xfrm>
              <a:off x="2477764" y="104091"/>
              <a:ext cx="161963" cy="161963"/>
            </a:xfrm>
            <a:prstGeom prst="rect">
              <a:avLst/>
            </a:prstGeom>
          </p:spPr>
        </p:pic>
        <p:pic>
          <p:nvPicPr>
            <p:cNvPr id="9" name="Image 2617"/>
            <p:cNvPicPr/>
            <p:nvPr/>
          </p:nvPicPr>
          <p:blipFill>
            <a:blip r:embed="rId5" cstate="print"/>
            <a:stretch>
              <a:fillRect/>
            </a:stretch>
          </p:blipFill>
          <p:spPr>
            <a:xfrm>
              <a:off x="721267" y="644988"/>
              <a:ext cx="161645" cy="161632"/>
            </a:xfrm>
            <a:prstGeom prst="rect">
              <a:avLst/>
            </a:prstGeom>
          </p:spPr>
        </p:pic>
        <p:pic>
          <p:nvPicPr>
            <p:cNvPr id="10" name="Image 2618"/>
            <p:cNvPicPr/>
            <p:nvPr/>
          </p:nvPicPr>
          <p:blipFill>
            <a:blip r:embed="rId6" cstate="print"/>
            <a:stretch>
              <a:fillRect/>
            </a:stretch>
          </p:blipFill>
          <p:spPr>
            <a:xfrm>
              <a:off x="2054167" y="644988"/>
              <a:ext cx="161645" cy="161632"/>
            </a:xfrm>
            <a:prstGeom prst="rect">
              <a:avLst/>
            </a:prstGeom>
          </p:spPr>
        </p:pic>
        <p:pic>
          <p:nvPicPr>
            <p:cNvPr id="11" name="Image 2619"/>
            <p:cNvPicPr/>
            <p:nvPr/>
          </p:nvPicPr>
          <p:blipFill>
            <a:blip r:embed="rId7" cstate="print"/>
            <a:stretch>
              <a:fillRect/>
            </a:stretch>
          </p:blipFill>
          <p:spPr>
            <a:xfrm>
              <a:off x="1387800" y="848239"/>
              <a:ext cx="163622" cy="163628"/>
            </a:xfrm>
            <a:prstGeom prst="rect">
              <a:avLst/>
            </a:prstGeom>
          </p:spPr>
        </p:pic>
        <p:pic>
          <p:nvPicPr>
            <p:cNvPr id="12" name="Image 2620"/>
            <p:cNvPicPr/>
            <p:nvPr/>
          </p:nvPicPr>
          <p:blipFill>
            <a:blip r:embed="rId8" cstate="print"/>
            <a:stretch>
              <a:fillRect/>
            </a:stretch>
          </p:blipFill>
          <p:spPr>
            <a:xfrm>
              <a:off x="1091728" y="1192833"/>
              <a:ext cx="794130" cy="898931"/>
            </a:xfrm>
            <a:prstGeom prst="rect">
              <a:avLst/>
            </a:prstGeom>
          </p:spPr>
        </p:pic>
        <p:pic>
          <p:nvPicPr>
            <p:cNvPr id="13" name="Image 2621"/>
            <p:cNvPicPr/>
            <p:nvPr/>
          </p:nvPicPr>
          <p:blipFill>
            <a:blip r:embed="rId9" cstate="print"/>
            <a:stretch>
              <a:fillRect/>
            </a:stretch>
          </p:blipFill>
          <p:spPr>
            <a:xfrm>
              <a:off x="1218892" y="1430605"/>
              <a:ext cx="530572" cy="530716"/>
            </a:xfrm>
            <a:prstGeom prst="rect">
              <a:avLst/>
            </a:prstGeom>
          </p:spPr>
        </p:pic>
        <p:pic>
          <p:nvPicPr>
            <p:cNvPr id="14" name="Image 2622"/>
            <p:cNvPicPr/>
            <p:nvPr/>
          </p:nvPicPr>
          <p:blipFill>
            <a:blip r:embed="rId10" cstate="print"/>
            <a:stretch>
              <a:fillRect/>
            </a:stretch>
          </p:blipFill>
          <p:spPr>
            <a:xfrm>
              <a:off x="0" y="917688"/>
              <a:ext cx="794523" cy="822709"/>
            </a:xfrm>
            <a:prstGeom prst="rect">
              <a:avLst/>
            </a:prstGeom>
          </p:spPr>
        </p:pic>
        <p:sp>
          <p:nvSpPr>
            <p:cNvPr id="15" name="Graphic 2623"/>
            <p:cNvSpPr/>
            <p:nvPr/>
          </p:nvSpPr>
          <p:spPr>
            <a:xfrm>
              <a:off x="131975" y="1077853"/>
              <a:ext cx="530860" cy="530860"/>
            </a:xfrm>
            <a:custGeom>
              <a:avLst/>
              <a:gdLst/>
              <a:ahLst/>
              <a:cxnLst/>
              <a:rect l="l" t="t" r="r" b="b"/>
              <a:pathLst>
                <a:path w="530860" h="530860">
                  <a:moveTo>
                    <a:pt x="279354" y="0"/>
                  </a:moveTo>
                  <a:lnTo>
                    <a:pt x="233579" y="1554"/>
                  </a:lnTo>
                  <a:lnTo>
                    <a:pt x="189146" y="10839"/>
                  </a:lnTo>
                  <a:lnTo>
                    <a:pt x="147041" y="27465"/>
                  </a:lnTo>
                  <a:lnTo>
                    <a:pt x="108251" y="51042"/>
                  </a:lnTo>
                  <a:lnTo>
                    <a:pt x="73763" y="81182"/>
                  </a:lnTo>
                  <a:lnTo>
                    <a:pt x="44565" y="117494"/>
                  </a:lnTo>
                  <a:lnTo>
                    <a:pt x="21641" y="159589"/>
                  </a:lnTo>
                  <a:lnTo>
                    <a:pt x="6566" y="205089"/>
                  </a:lnTo>
                  <a:lnTo>
                    <a:pt x="0" y="251220"/>
                  </a:lnTo>
                  <a:lnTo>
                    <a:pt x="1554" y="296996"/>
                  </a:lnTo>
                  <a:lnTo>
                    <a:pt x="10839" y="341429"/>
                  </a:lnTo>
                  <a:lnTo>
                    <a:pt x="27465" y="383532"/>
                  </a:lnTo>
                  <a:lnTo>
                    <a:pt x="51042" y="422321"/>
                  </a:lnTo>
                  <a:lnTo>
                    <a:pt x="81182" y="456807"/>
                  </a:lnTo>
                  <a:lnTo>
                    <a:pt x="117494" y="486005"/>
                  </a:lnTo>
                  <a:lnTo>
                    <a:pt x="159589" y="508928"/>
                  </a:lnTo>
                  <a:lnTo>
                    <a:pt x="205089" y="524004"/>
                  </a:lnTo>
                  <a:lnTo>
                    <a:pt x="251220" y="530570"/>
                  </a:lnTo>
                  <a:lnTo>
                    <a:pt x="296996" y="529015"/>
                  </a:lnTo>
                  <a:lnTo>
                    <a:pt x="341429" y="519730"/>
                  </a:lnTo>
                  <a:lnTo>
                    <a:pt x="383532" y="503104"/>
                  </a:lnTo>
                  <a:lnTo>
                    <a:pt x="422321" y="479527"/>
                  </a:lnTo>
                  <a:lnTo>
                    <a:pt x="456807" y="449387"/>
                  </a:lnTo>
                  <a:lnTo>
                    <a:pt x="486005" y="413075"/>
                  </a:lnTo>
                  <a:lnTo>
                    <a:pt x="508928" y="370980"/>
                  </a:lnTo>
                  <a:lnTo>
                    <a:pt x="524004" y="325483"/>
                  </a:lnTo>
                  <a:lnTo>
                    <a:pt x="530570" y="279354"/>
                  </a:lnTo>
                  <a:lnTo>
                    <a:pt x="529015" y="233579"/>
                  </a:lnTo>
                  <a:lnTo>
                    <a:pt x="519730" y="189146"/>
                  </a:lnTo>
                  <a:lnTo>
                    <a:pt x="503104" y="147041"/>
                  </a:lnTo>
                  <a:lnTo>
                    <a:pt x="479527" y="108251"/>
                  </a:lnTo>
                  <a:lnTo>
                    <a:pt x="449387" y="73763"/>
                  </a:lnTo>
                  <a:lnTo>
                    <a:pt x="413075" y="44565"/>
                  </a:lnTo>
                  <a:lnTo>
                    <a:pt x="370980" y="21641"/>
                  </a:lnTo>
                  <a:lnTo>
                    <a:pt x="325483" y="6566"/>
                  </a:lnTo>
                  <a:lnTo>
                    <a:pt x="279354" y="0"/>
                  </a:lnTo>
                  <a:close/>
                </a:path>
              </a:pathLst>
            </a:custGeom>
            <a:solidFill>
              <a:srgbClr val="FFFFFF"/>
            </a:solidFill>
          </p:spPr>
          <p:txBody>
            <a:bodyPr wrap="square" lIns="0" tIns="0" rIns="0" bIns="0" rtlCol="0">
              <a:prstTxWarp prst="textNoShape">
                <a:avLst/>
              </a:prstTxWarp>
              <a:noAutofit/>
            </a:bodyPr>
            <a:lstStyle/>
            <a:p>
              <a:endParaRPr lang="en-IN"/>
            </a:p>
          </p:txBody>
        </p:sp>
        <p:pic>
          <p:nvPicPr>
            <p:cNvPr id="16" name="Image 2624"/>
            <p:cNvPicPr/>
            <p:nvPr/>
          </p:nvPicPr>
          <p:blipFill>
            <a:blip r:embed="rId11" cstate="print"/>
            <a:stretch>
              <a:fillRect/>
            </a:stretch>
          </p:blipFill>
          <p:spPr>
            <a:xfrm>
              <a:off x="2142186" y="917688"/>
              <a:ext cx="794523" cy="822709"/>
            </a:xfrm>
            <a:prstGeom prst="rect">
              <a:avLst/>
            </a:prstGeom>
          </p:spPr>
        </p:pic>
        <p:pic>
          <p:nvPicPr>
            <p:cNvPr id="17" name="Image 2625"/>
            <p:cNvPicPr/>
            <p:nvPr/>
          </p:nvPicPr>
          <p:blipFill>
            <a:blip r:embed="rId12" cstate="print"/>
            <a:stretch>
              <a:fillRect/>
            </a:stretch>
          </p:blipFill>
          <p:spPr>
            <a:xfrm>
              <a:off x="2276053" y="1073006"/>
              <a:ext cx="530571" cy="530715"/>
            </a:xfrm>
            <a:prstGeom prst="rect">
              <a:avLst/>
            </a:prstGeom>
          </p:spPr>
        </p:pic>
        <p:pic>
          <p:nvPicPr>
            <p:cNvPr id="18" name="Image 2626"/>
            <p:cNvPicPr/>
            <p:nvPr/>
          </p:nvPicPr>
          <p:blipFill>
            <a:blip r:embed="rId13" cstate="print"/>
            <a:stretch>
              <a:fillRect/>
            </a:stretch>
          </p:blipFill>
          <p:spPr>
            <a:xfrm>
              <a:off x="232275" y="1166036"/>
              <a:ext cx="323202" cy="177101"/>
            </a:xfrm>
            <a:prstGeom prst="rect">
              <a:avLst/>
            </a:prstGeom>
          </p:spPr>
        </p:pic>
        <p:pic>
          <p:nvPicPr>
            <p:cNvPr id="19" name="Image 2627"/>
            <p:cNvPicPr/>
            <p:nvPr/>
          </p:nvPicPr>
          <p:blipFill>
            <a:blip r:embed="rId14" cstate="print"/>
            <a:stretch>
              <a:fillRect/>
            </a:stretch>
          </p:blipFill>
          <p:spPr>
            <a:xfrm>
              <a:off x="204944" y="1327034"/>
              <a:ext cx="377520" cy="203555"/>
            </a:xfrm>
            <a:prstGeom prst="rect">
              <a:avLst/>
            </a:prstGeom>
          </p:spPr>
        </p:pic>
        <p:pic>
          <p:nvPicPr>
            <p:cNvPr id="20" name="Image 2628"/>
            <p:cNvPicPr/>
            <p:nvPr/>
          </p:nvPicPr>
          <p:blipFill>
            <a:blip r:embed="rId15" cstate="print"/>
            <a:stretch>
              <a:fillRect/>
            </a:stretch>
          </p:blipFill>
          <p:spPr>
            <a:xfrm>
              <a:off x="326674" y="1241169"/>
              <a:ext cx="131711" cy="98895"/>
            </a:xfrm>
            <a:prstGeom prst="rect">
              <a:avLst/>
            </a:prstGeom>
          </p:spPr>
        </p:pic>
        <p:pic>
          <p:nvPicPr>
            <p:cNvPr id="21" name="Image 2629"/>
            <p:cNvPicPr/>
            <p:nvPr/>
          </p:nvPicPr>
          <p:blipFill>
            <a:blip r:embed="rId16" cstate="print"/>
            <a:stretch>
              <a:fillRect/>
            </a:stretch>
          </p:blipFill>
          <p:spPr>
            <a:xfrm>
              <a:off x="322000" y="1317001"/>
              <a:ext cx="24549" cy="29375"/>
            </a:xfrm>
            <a:prstGeom prst="rect">
              <a:avLst/>
            </a:prstGeom>
          </p:spPr>
        </p:pic>
        <p:pic>
          <p:nvPicPr>
            <p:cNvPr id="22" name="Image 2630"/>
            <p:cNvPicPr/>
            <p:nvPr/>
          </p:nvPicPr>
          <p:blipFill>
            <a:blip r:embed="rId17" cstate="print"/>
            <a:stretch>
              <a:fillRect/>
            </a:stretch>
          </p:blipFill>
          <p:spPr>
            <a:xfrm>
              <a:off x="359414" y="1289315"/>
              <a:ext cx="61874" cy="56197"/>
            </a:xfrm>
            <a:prstGeom prst="rect">
              <a:avLst/>
            </a:prstGeom>
          </p:spPr>
        </p:pic>
        <p:pic>
          <p:nvPicPr>
            <p:cNvPr id="23" name="Image 2631"/>
            <p:cNvPicPr/>
            <p:nvPr/>
          </p:nvPicPr>
          <p:blipFill>
            <a:blip r:embed="rId18" cstate="print"/>
            <a:stretch>
              <a:fillRect/>
            </a:stretch>
          </p:blipFill>
          <p:spPr>
            <a:xfrm>
              <a:off x="1297878" y="1660955"/>
              <a:ext cx="138839" cy="202514"/>
            </a:xfrm>
            <a:prstGeom prst="rect">
              <a:avLst/>
            </a:prstGeom>
          </p:spPr>
        </p:pic>
        <p:pic>
          <p:nvPicPr>
            <p:cNvPr id="24" name="Image 2632"/>
            <p:cNvPicPr/>
            <p:nvPr/>
          </p:nvPicPr>
          <p:blipFill>
            <a:blip r:embed="rId19" cstate="print"/>
            <a:stretch>
              <a:fillRect/>
            </a:stretch>
          </p:blipFill>
          <p:spPr>
            <a:xfrm>
              <a:off x="1381535" y="1507793"/>
              <a:ext cx="304223" cy="363283"/>
            </a:xfrm>
            <a:prstGeom prst="rect">
              <a:avLst/>
            </a:prstGeom>
          </p:spPr>
        </p:pic>
        <p:sp>
          <p:nvSpPr>
            <p:cNvPr id="25" name="Graphic 2633"/>
            <p:cNvSpPr/>
            <p:nvPr/>
          </p:nvSpPr>
          <p:spPr>
            <a:xfrm>
              <a:off x="1510987" y="1720616"/>
              <a:ext cx="51435" cy="69215"/>
            </a:xfrm>
            <a:custGeom>
              <a:avLst/>
              <a:gdLst/>
              <a:ahLst/>
              <a:cxnLst/>
              <a:rect l="l" t="t" r="r" b="b"/>
              <a:pathLst>
                <a:path w="51435" h="69215">
                  <a:moveTo>
                    <a:pt x="2933" y="31000"/>
                  </a:moveTo>
                  <a:lnTo>
                    <a:pt x="2483" y="32067"/>
                  </a:lnTo>
                  <a:lnTo>
                    <a:pt x="2387" y="38430"/>
                  </a:lnTo>
                  <a:lnTo>
                    <a:pt x="4047" y="40534"/>
                  </a:lnTo>
                  <a:lnTo>
                    <a:pt x="9026" y="46351"/>
                  </a:lnTo>
                  <a:lnTo>
                    <a:pt x="28943" y="69113"/>
                  </a:lnTo>
                  <a:lnTo>
                    <a:pt x="40297" y="69113"/>
                  </a:lnTo>
                  <a:lnTo>
                    <a:pt x="40830" y="68681"/>
                  </a:lnTo>
                  <a:lnTo>
                    <a:pt x="40830" y="66255"/>
                  </a:lnTo>
                  <a:lnTo>
                    <a:pt x="18770" y="40309"/>
                  </a:lnTo>
                  <a:lnTo>
                    <a:pt x="17118" y="38430"/>
                  </a:lnTo>
                  <a:lnTo>
                    <a:pt x="16154" y="38430"/>
                  </a:lnTo>
                  <a:lnTo>
                    <a:pt x="16154" y="37223"/>
                  </a:lnTo>
                  <a:lnTo>
                    <a:pt x="23213" y="37223"/>
                  </a:lnTo>
                  <a:lnTo>
                    <a:pt x="27711" y="35115"/>
                  </a:lnTo>
                  <a:lnTo>
                    <a:pt x="30187" y="34163"/>
                  </a:lnTo>
                  <a:lnTo>
                    <a:pt x="32766" y="32067"/>
                  </a:lnTo>
                  <a:lnTo>
                    <a:pt x="33287" y="31445"/>
                  </a:lnTo>
                  <a:lnTo>
                    <a:pt x="7239" y="31445"/>
                  </a:lnTo>
                  <a:lnTo>
                    <a:pt x="5143" y="31292"/>
                  </a:lnTo>
                  <a:lnTo>
                    <a:pt x="2933" y="31000"/>
                  </a:lnTo>
                  <a:close/>
                </a:path>
                <a:path w="51435" h="69215">
                  <a:moveTo>
                    <a:pt x="16154" y="37223"/>
                  </a:moveTo>
                  <a:lnTo>
                    <a:pt x="16154" y="38430"/>
                  </a:lnTo>
                  <a:lnTo>
                    <a:pt x="17108" y="38430"/>
                  </a:lnTo>
                  <a:lnTo>
                    <a:pt x="16154" y="37223"/>
                  </a:lnTo>
                  <a:close/>
                </a:path>
                <a:path w="51435" h="69215">
                  <a:moveTo>
                    <a:pt x="23194" y="37223"/>
                  </a:moveTo>
                  <a:lnTo>
                    <a:pt x="16154" y="37223"/>
                  </a:lnTo>
                  <a:lnTo>
                    <a:pt x="17108" y="38430"/>
                  </a:lnTo>
                  <a:lnTo>
                    <a:pt x="18735" y="38430"/>
                  </a:lnTo>
                  <a:lnTo>
                    <a:pt x="23194" y="37223"/>
                  </a:lnTo>
                  <a:close/>
                </a:path>
                <a:path w="51435" h="69215">
                  <a:moveTo>
                    <a:pt x="38664" y="21818"/>
                  </a:moveTo>
                  <a:lnTo>
                    <a:pt x="26428" y="21818"/>
                  </a:lnTo>
                  <a:lnTo>
                    <a:pt x="25920" y="23063"/>
                  </a:lnTo>
                  <a:lnTo>
                    <a:pt x="23774" y="28651"/>
                  </a:lnTo>
                  <a:lnTo>
                    <a:pt x="18211" y="31445"/>
                  </a:lnTo>
                  <a:lnTo>
                    <a:pt x="33287" y="31445"/>
                  </a:lnTo>
                  <a:lnTo>
                    <a:pt x="35458" y="28854"/>
                  </a:lnTo>
                  <a:lnTo>
                    <a:pt x="37477" y="25679"/>
                  </a:lnTo>
                  <a:lnTo>
                    <a:pt x="38544" y="23304"/>
                  </a:lnTo>
                  <a:lnTo>
                    <a:pt x="38664" y="21818"/>
                  </a:lnTo>
                  <a:close/>
                </a:path>
                <a:path w="51435" h="69215">
                  <a:moveTo>
                    <a:pt x="24648" y="13119"/>
                  </a:moveTo>
                  <a:lnTo>
                    <a:pt x="5245" y="13119"/>
                  </a:lnTo>
                  <a:lnTo>
                    <a:pt x="3302" y="15468"/>
                  </a:lnTo>
                  <a:lnTo>
                    <a:pt x="0" y="20154"/>
                  </a:lnTo>
                  <a:lnTo>
                    <a:pt x="0" y="21209"/>
                  </a:lnTo>
                  <a:lnTo>
                    <a:pt x="609" y="21818"/>
                  </a:lnTo>
                  <a:lnTo>
                    <a:pt x="46092" y="21818"/>
                  </a:lnTo>
                  <a:lnTo>
                    <a:pt x="48056" y="19380"/>
                  </a:lnTo>
                  <a:lnTo>
                    <a:pt x="51244" y="14693"/>
                  </a:lnTo>
                  <a:lnTo>
                    <a:pt x="51244" y="14376"/>
                  </a:lnTo>
                  <a:lnTo>
                    <a:pt x="25273" y="14376"/>
                  </a:lnTo>
                  <a:lnTo>
                    <a:pt x="24743" y="13309"/>
                  </a:lnTo>
                  <a:lnTo>
                    <a:pt x="24648" y="13119"/>
                  </a:lnTo>
                  <a:close/>
                </a:path>
                <a:path w="51435" h="69215">
                  <a:moveTo>
                    <a:pt x="36423" y="8597"/>
                  </a:moveTo>
                  <a:lnTo>
                    <a:pt x="14897" y="8597"/>
                  </a:lnTo>
                  <a:lnTo>
                    <a:pt x="16916" y="8953"/>
                  </a:lnTo>
                  <a:lnTo>
                    <a:pt x="19177" y="9677"/>
                  </a:lnTo>
                  <a:lnTo>
                    <a:pt x="22345" y="10909"/>
                  </a:lnTo>
                  <a:lnTo>
                    <a:pt x="24295" y="12407"/>
                  </a:lnTo>
                  <a:lnTo>
                    <a:pt x="25273" y="14376"/>
                  </a:lnTo>
                  <a:lnTo>
                    <a:pt x="25273" y="13119"/>
                  </a:lnTo>
                  <a:lnTo>
                    <a:pt x="38214" y="13119"/>
                  </a:lnTo>
                  <a:lnTo>
                    <a:pt x="37719" y="10909"/>
                  </a:lnTo>
                  <a:lnTo>
                    <a:pt x="37228" y="9677"/>
                  </a:lnTo>
                  <a:lnTo>
                    <a:pt x="37122" y="9410"/>
                  </a:lnTo>
                  <a:lnTo>
                    <a:pt x="36423" y="8597"/>
                  </a:lnTo>
                  <a:close/>
                </a:path>
                <a:path w="51435" h="69215">
                  <a:moveTo>
                    <a:pt x="49771" y="13119"/>
                  </a:moveTo>
                  <a:lnTo>
                    <a:pt x="25273" y="13119"/>
                  </a:lnTo>
                  <a:lnTo>
                    <a:pt x="25273" y="14376"/>
                  </a:lnTo>
                  <a:lnTo>
                    <a:pt x="51244" y="14376"/>
                  </a:lnTo>
                  <a:lnTo>
                    <a:pt x="51244" y="13830"/>
                  </a:lnTo>
                  <a:lnTo>
                    <a:pt x="50749" y="13309"/>
                  </a:lnTo>
                  <a:lnTo>
                    <a:pt x="49771" y="13119"/>
                  </a:lnTo>
                  <a:close/>
                </a:path>
                <a:path w="51435" h="69215">
                  <a:moveTo>
                    <a:pt x="51333" y="0"/>
                  </a:moveTo>
                  <a:lnTo>
                    <a:pt x="5219" y="0"/>
                  </a:lnTo>
                  <a:lnTo>
                    <a:pt x="3302" y="2324"/>
                  </a:lnTo>
                  <a:lnTo>
                    <a:pt x="88" y="6985"/>
                  </a:lnTo>
                  <a:lnTo>
                    <a:pt x="88" y="8597"/>
                  </a:lnTo>
                  <a:lnTo>
                    <a:pt x="46101" y="8597"/>
                  </a:lnTo>
                  <a:lnTo>
                    <a:pt x="46812" y="8039"/>
                  </a:lnTo>
                  <a:lnTo>
                    <a:pt x="48552" y="5664"/>
                  </a:lnTo>
                  <a:lnTo>
                    <a:pt x="51333" y="1473"/>
                  </a:lnTo>
                  <a:lnTo>
                    <a:pt x="51333" y="0"/>
                  </a:lnTo>
                  <a:close/>
                </a:path>
              </a:pathLst>
            </a:custGeom>
            <a:solidFill>
              <a:srgbClr val="FFFFFF"/>
            </a:solidFill>
          </p:spPr>
          <p:txBody>
            <a:bodyPr wrap="square" lIns="0" tIns="0" rIns="0" bIns="0" rtlCol="0">
              <a:prstTxWarp prst="textNoShape">
                <a:avLst/>
              </a:prstTxWarp>
              <a:noAutofit/>
            </a:bodyPr>
            <a:lstStyle/>
            <a:p>
              <a:endParaRPr lang="en-IN"/>
            </a:p>
          </p:txBody>
        </p:sp>
        <p:pic>
          <p:nvPicPr>
            <p:cNvPr id="26" name="Image 2634"/>
            <p:cNvPicPr/>
            <p:nvPr/>
          </p:nvPicPr>
          <p:blipFill>
            <a:blip r:embed="rId20" cstate="print"/>
            <a:stretch>
              <a:fillRect/>
            </a:stretch>
          </p:blipFill>
          <p:spPr>
            <a:xfrm>
              <a:off x="2358635" y="1172704"/>
              <a:ext cx="177067" cy="228167"/>
            </a:xfrm>
            <a:prstGeom prst="rect">
              <a:avLst/>
            </a:prstGeom>
          </p:spPr>
        </p:pic>
        <p:pic>
          <p:nvPicPr>
            <p:cNvPr id="27" name="Image 2635"/>
            <p:cNvPicPr/>
            <p:nvPr/>
          </p:nvPicPr>
          <p:blipFill>
            <a:blip r:embed="rId21" cstate="print"/>
            <a:stretch>
              <a:fillRect/>
            </a:stretch>
          </p:blipFill>
          <p:spPr>
            <a:xfrm>
              <a:off x="2556780" y="1172754"/>
              <a:ext cx="176925" cy="325425"/>
            </a:xfrm>
            <a:prstGeom prst="rect">
              <a:avLst/>
            </a:prstGeom>
          </p:spPr>
        </p:pic>
        <p:pic>
          <p:nvPicPr>
            <p:cNvPr id="28" name="Image 2636"/>
            <p:cNvPicPr/>
            <p:nvPr/>
          </p:nvPicPr>
          <p:blipFill>
            <a:blip r:embed="rId22" cstate="print"/>
            <a:stretch>
              <a:fillRect/>
            </a:stretch>
          </p:blipFill>
          <p:spPr>
            <a:xfrm>
              <a:off x="2448285" y="1281314"/>
              <a:ext cx="77558" cy="78791"/>
            </a:xfrm>
            <a:prstGeom prst="rect">
              <a:avLst/>
            </a:prstGeom>
          </p:spPr>
        </p:pic>
        <p:pic>
          <p:nvPicPr>
            <p:cNvPr id="29" name="Image 2637"/>
            <p:cNvPicPr/>
            <p:nvPr/>
          </p:nvPicPr>
          <p:blipFill>
            <a:blip r:embed="rId23" cstate="print"/>
            <a:stretch>
              <a:fillRect/>
            </a:stretch>
          </p:blipFill>
          <p:spPr>
            <a:xfrm>
              <a:off x="2358635" y="1411311"/>
              <a:ext cx="173443" cy="87515"/>
            </a:xfrm>
            <a:prstGeom prst="rect">
              <a:avLst/>
            </a:prstGeom>
          </p:spPr>
        </p:pic>
        <p:sp>
          <p:nvSpPr>
            <p:cNvPr id="30" name="Textbox 2638"/>
            <p:cNvSpPr txBox="1"/>
            <p:nvPr/>
          </p:nvSpPr>
          <p:spPr>
            <a:xfrm>
              <a:off x="93984" y="-161853"/>
              <a:ext cx="2936875" cy="2092325"/>
            </a:xfrm>
            <a:prstGeom prst="rect">
              <a:avLst/>
            </a:prstGeom>
          </p:spPr>
          <p:txBody>
            <a:bodyPr wrap="square" lIns="0" tIns="0" rIns="0" bIns="0" rtlCol="0">
              <a:noAutofit/>
            </a:bodyPr>
            <a:lstStyle/>
            <a:p>
              <a:pPr marL="1057910" marR="930910" indent="-123825">
                <a:lnSpc>
                  <a:spcPct val="85000"/>
                </a:lnSpc>
                <a:spcBef>
                  <a:spcPts val="115"/>
                </a:spcBef>
                <a:spcAft>
                  <a:spcPts val="0"/>
                </a:spcAft>
              </a:pPr>
              <a:r>
                <a:rPr lang="en-US" dirty="0">
                  <a:solidFill>
                    <a:srgbClr val="231F20"/>
                  </a:solidFill>
                  <a:effectLst/>
                  <a:latin typeface="Arial Black" panose="020B0A04020102020204" pitchFamily="34" charset="0"/>
                  <a:ea typeface="Lucida Sans Unicode" panose="020B0602030504020204" pitchFamily="34" charset="0"/>
                </a:rPr>
                <a:t>Joint</a:t>
              </a:r>
              <a:r>
                <a:rPr lang="en-US" spc="-35" dirty="0">
                  <a:solidFill>
                    <a:srgbClr val="231F20"/>
                  </a:solidFill>
                  <a:effectLst/>
                  <a:latin typeface="Arial Black" panose="020B0A04020102020204" pitchFamily="34" charset="0"/>
                  <a:ea typeface="Lucida Sans Unicode" panose="020B0602030504020204" pitchFamily="34" charset="0"/>
                </a:rPr>
                <a:t> </a:t>
              </a:r>
              <a:r>
                <a:rPr lang="en-US" dirty="0">
                  <a:solidFill>
                    <a:srgbClr val="231F20"/>
                  </a:solidFill>
                  <a:effectLst/>
                  <a:latin typeface="Arial Black" panose="020B0A04020102020204" pitchFamily="34" charset="0"/>
                  <a:ea typeface="Lucida Sans Unicode" panose="020B0602030504020204" pitchFamily="34" charset="0"/>
                </a:rPr>
                <a:t>Products</a:t>
              </a:r>
              <a:r>
                <a:rPr lang="en-US" spc="-35" dirty="0">
                  <a:solidFill>
                    <a:srgbClr val="231F20"/>
                  </a:solidFill>
                  <a:effectLst/>
                  <a:latin typeface="Arial Black" panose="020B0A04020102020204" pitchFamily="34" charset="0"/>
                  <a:ea typeface="Lucida Sans Unicode" panose="020B0602030504020204" pitchFamily="34" charset="0"/>
                </a:rPr>
                <a:t> </a:t>
              </a:r>
              <a:r>
                <a:rPr lang="en-US" dirty="0">
                  <a:solidFill>
                    <a:srgbClr val="231F20"/>
                  </a:solidFill>
                  <a:effectLst/>
                  <a:latin typeface="Arial Black" panose="020B0A04020102020204" pitchFamily="34" charset="0"/>
                  <a:ea typeface="Lucida Sans Unicode" panose="020B0602030504020204" pitchFamily="34" charset="0"/>
                </a:rPr>
                <a:t>&amp; </a:t>
              </a:r>
              <a:r>
                <a:rPr lang="en-US" spc="-10" dirty="0">
                  <a:solidFill>
                    <a:srgbClr val="231F20"/>
                  </a:solidFill>
                  <a:effectLst/>
                  <a:latin typeface="Arial Black" panose="020B0A04020102020204" pitchFamily="34" charset="0"/>
                  <a:ea typeface="Lucida Sans Unicode" panose="020B0602030504020204" pitchFamily="34" charset="0"/>
                </a:rPr>
                <a:t>By-Products</a:t>
              </a:r>
              <a:endParaRPr lang="en-IN" dirty="0">
                <a:effectLst/>
                <a:latin typeface="Lucida Sans Unicode" panose="020B0602030504020204" pitchFamily="34" charset="0"/>
                <a:ea typeface="Lucida Sans Unicode" panose="020B0602030504020204" pitchFamily="34" charset="0"/>
              </a:endParaRPr>
            </a:p>
          </p:txBody>
        </p:sp>
      </p:grpSp>
      <p:sp>
        <p:nvSpPr>
          <p:cNvPr id="31" name="Rectangle 29"/>
          <p:cNvSpPr>
            <a:spLocks noChangeArrowheads="1"/>
          </p:cNvSpPr>
          <p:nvPr/>
        </p:nvSpPr>
        <p:spPr bwMode="auto">
          <a:xfrm>
            <a:off x="8685635" y="3591705"/>
            <a:ext cx="3371949" cy="1369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rgbClr val="231F20"/>
              </a:solidFill>
              <a:effectLst/>
              <a:latin typeface="Arial Black" panose="020B0A04020102020204" pitchFamily="34" charset="0"/>
              <a:ea typeface="Lucida Sans Unicode" panose="020B0602030504020204" pitchFamily="34" charset="0"/>
            </a:endParaRPr>
          </a:p>
          <a:p>
            <a:pPr eaLnBrk="0" fontAlgn="base" hangingPunct="0">
              <a:spcBef>
                <a:spcPct val="0"/>
              </a:spcBef>
              <a:spcAft>
                <a:spcPct val="0"/>
              </a:spcAft>
            </a:pPr>
            <a:r>
              <a:rPr kumimoji="0" lang="en-US" altLang="en-US" b="0" i="0" u="none" strike="noStrike" cap="none" normalizeH="0" baseline="0" dirty="0" smtClean="0">
                <a:ln>
                  <a:noFill/>
                </a:ln>
                <a:solidFill>
                  <a:srgbClr val="231F20"/>
                </a:solidFill>
                <a:effectLst/>
                <a:latin typeface="Arial Black" panose="020B0A04020102020204" pitchFamily="34" charset="0"/>
                <a:ea typeface="Lucida Sans Unicode" panose="020B0602030504020204" pitchFamily="34" charset="0"/>
              </a:rPr>
              <a:t>Treatment of</a:t>
            </a:r>
            <a:r>
              <a:rPr lang="en-US" altLang="en-US" dirty="0">
                <a:latin typeface="Arial Black" panose="020B0A04020102020204" pitchFamily="34" charset="0"/>
              </a:rPr>
              <a:t> </a:t>
            </a:r>
            <a:r>
              <a:rPr kumimoji="0" lang="en-US" altLang="en-US" b="0" i="0" u="none" strike="noStrike" cap="none" normalizeH="0" baseline="0" dirty="0" smtClean="0">
                <a:ln>
                  <a:noFill/>
                </a:ln>
                <a:solidFill>
                  <a:srgbClr val="231F20"/>
                </a:solidFill>
                <a:effectLst/>
                <a:latin typeface="Arial Black" panose="020B0A04020102020204" pitchFamily="34" charset="0"/>
                <a:ea typeface="Lucida Sans Unicode" panose="020B0602030504020204" pitchFamily="34" charset="0"/>
              </a:rPr>
              <a:t>By-Product </a:t>
            </a:r>
          </a:p>
          <a:p>
            <a:pPr eaLnBrk="0" fontAlgn="base" hangingPunct="0">
              <a:spcBef>
                <a:spcPct val="0"/>
              </a:spcBef>
              <a:spcAft>
                <a:spcPct val="0"/>
              </a:spcAft>
            </a:pPr>
            <a:r>
              <a:rPr kumimoji="0" lang="en-US" altLang="en-US" b="0" i="0" u="none" strike="noStrike" cap="none" normalizeH="0" baseline="0" dirty="0" smtClean="0">
                <a:ln>
                  <a:noFill/>
                </a:ln>
                <a:solidFill>
                  <a:srgbClr val="231F20"/>
                </a:solidFill>
                <a:effectLst/>
                <a:latin typeface="Arial Black" panose="020B0A04020102020204" pitchFamily="34" charset="0"/>
                <a:ea typeface="Lucida Sans Unicode" panose="020B0602030504020204" pitchFamily="34" charset="0"/>
              </a:rPr>
              <a:t>Cost in Cost Accounting</a:t>
            </a:r>
            <a:endParaRPr kumimoji="0" lang="en-US" altLang="en-US" b="0" i="0" u="none" strike="noStrike" cap="none" normalizeH="0" baseline="0" dirty="0" smtClean="0">
              <a:ln>
                <a:noFill/>
              </a:ln>
              <a:solidFill>
                <a:schemeClr val="tx1"/>
              </a:solidFill>
              <a:effectLst/>
              <a:latin typeface="Arial Black" panose="020B0A04020102020204" pitchFamily="34" charset="0"/>
              <a:ea typeface="Lucida Sans Unicode" panose="020B0602030504020204" pitchFamily="34" charset="0"/>
              <a:cs typeface="Lucida Sans Unicode" panose="020B06020305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1"/>
                </a:solidFill>
                <a:effectLst/>
                <a:latin typeface="Arial Black" panose="020B0A04020102020204" pitchFamily="34" charset="0"/>
                <a:ea typeface="Lucida Sans Unicode" panose="020B0602030504020204" pitchFamily="34" charset="0"/>
                <a:cs typeface="Lucida Sans Unicode" panose="020B0602030504020204" pitchFamily="34" charset="0"/>
              </a:rPr>
              <a:t/>
            </a:r>
            <a:br>
              <a:rPr kumimoji="0" lang="en-US" altLang="en-US" sz="1000" b="0" i="0" u="none" strike="noStrike" cap="none" normalizeH="0" baseline="0" dirty="0" smtClean="0">
                <a:ln>
                  <a:noFill/>
                </a:ln>
                <a:solidFill>
                  <a:schemeClr val="tx1"/>
                </a:solidFill>
                <a:effectLst/>
                <a:latin typeface="Arial Black" panose="020B0A04020102020204" pitchFamily="34" charset="0"/>
                <a:ea typeface="Lucida Sans Unicode" panose="020B0602030504020204" pitchFamily="34" charset="0"/>
                <a:cs typeface="Lucida Sans Unicode" panose="020B0602030504020204" pitchFamily="34" charset="0"/>
              </a:rPr>
            </a:br>
            <a:endParaRPr kumimoji="0" lang="en-US" altLang="en-US" sz="9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2" name="TextBox 31"/>
          <p:cNvSpPr txBox="1"/>
          <p:nvPr/>
        </p:nvSpPr>
        <p:spPr>
          <a:xfrm>
            <a:off x="4929322" y="5417104"/>
            <a:ext cx="3417728" cy="923330"/>
          </a:xfrm>
          <a:prstGeom prst="rect">
            <a:avLst/>
          </a:prstGeom>
          <a:noFill/>
        </p:spPr>
        <p:txBody>
          <a:bodyPr wrap="square" rtlCol="0">
            <a:spAutoFit/>
          </a:bodyPr>
          <a:lstStyle/>
          <a:p>
            <a:r>
              <a:rPr lang="en-US" dirty="0">
                <a:latin typeface="Arial Black" panose="020B0A04020102020204" pitchFamily="34" charset="0"/>
              </a:rPr>
              <a:t>Apportionment of Joint Costs</a:t>
            </a:r>
            <a:endParaRPr lang="en-IN" dirty="0">
              <a:latin typeface="Arial Black" panose="020B0A04020102020204" pitchFamily="34" charset="0"/>
            </a:endParaRPr>
          </a:p>
          <a:p>
            <a:endParaRPr lang="en-IN" dirty="0">
              <a:latin typeface="Arial Black" panose="020B0A04020102020204" pitchFamily="34" charset="0"/>
            </a:endParaRPr>
          </a:p>
        </p:txBody>
      </p:sp>
    </p:spTree>
    <p:extLst>
      <p:ext uri="{BB962C8B-B14F-4D97-AF65-F5344CB8AC3E}">
        <p14:creationId xmlns:p14="http://schemas.microsoft.com/office/powerpoint/2010/main" val="106208402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fade">
                                      <p:cBhvr>
                                        <p:cTn id="17" dur="1000"/>
                                        <p:tgtEl>
                                          <p:spTgt spid="31"/>
                                        </p:tgtEl>
                                      </p:cBhvr>
                                    </p:animEffect>
                                    <p:anim calcmode="lin" valueType="num">
                                      <p:cBhvr>
                                        <p:cTn id="18" dur="1000" fill="hold"/>
                                        <p:tgtEl>
                                          <p:spTgt spid="31"/>
                                        </p:tgtEl>
                                        <p:attrNameLst>
                                          <p:attrName>ppt_x</p:attrName>
                                        </p:attrNameLst>
                                      </p:cBhvr>
                                      <p:tavLst>
                                        <p:tav tm="0">
                                          <p:val>
                                            <p:strVal val="#ppt_x"/>
                                          </p:val>
                                        </p:tav>
                                        <p:tav tm="100000">
                                          <p:val>
                                            <p:strVal val="#ppt_x"/>
                                          </p:val>
                                        </p:tav>
                                      </p:tavLst>
                                    </p:anim>
                                    <p:anim calcmode="lin" valueType="num">
                                      <p:cBhvr>
                                        <p:cTn id="19" dur="1000" fill="hold"/>
                                        <p:tgtEl>
                                          <p:spTgt spid="31"/>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fade">
                                      <p:cBhvr>
                                        <p:cTn id="22" dur="1000"/>
                                        <p:tgtEl>
                                          <p:spTgt spid="32"/>
                                        </p:tgtEl>
                                      </p:cBhvr>
                                    </p:animEffect>
                                    <p:anim calcmode="lin" valueType="num">
                                      <p:cBhvr>
                                        <p:cTn id="23" dur="1000" fill="hold"/>
                                        <p:tgtEl>
                                          <p:spTgt spid="32"/>
                                        </p:tgtEl>
                                        <p:attrNameLst>
                                          <p:attrName>ppt_x</p:attrName>
                                        </p:attrNameLst>
                                      </p:cBhvr>
                                      <p:tavLst>
                                        <p:tav tm="0">
                                          <p:val>
                                            <p:strVal val="#ppt_x"/>
                                          </p:val>
                                        </p:tav>
                                        <p:tav tm="100000">
                                          <p:val>
                                            <p:strVal val="#ppt_x"/>
                                          </p:val>
                                        </p:tav>
                                      </p:tavLst>
                                    </p:anim>
                                    <p:anim calcmode="lin" valueType="num">
                                      <p:cBhvr>
                                        <p:cTn id="24"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1" grpId="0"/>
      <p:bldP spid="3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6" y="624110"/>
            <a:ext cx="4398890" cy="803246"/>
          </a:xfrm>
        </p:spPr>
        <p:txBody>
          <a:bodyPr/>
          <a:lstStyle/>
          <a:p>
            <a:r>
              <a:rPr lang="en-US" dirty="0" smtClean="0">
                <a:latin typeface="Arial Black" panose="020B0A04020102020204" pitchFamily="34" charset="0"/>
              </a:rPr>
              <a:t>Example</a:t>
            </a:r>
            <a:endParaRPr lang="en-IN" dirty="0">
              <a:latin typeface="Arial Black" panose="020B0A04020102020204" pitchFamily="34" charset="0"/>
            </a:endParaRPr>
          </a:p>
        </p:txBody>
      </p:sp>
      <p:sp>
        <p:nvSpPr>
          <p:cNvPr id="3" name="Content Placeholder 2"/>
          <p:cNvSpPr>
            <a:spLocks noGrp="1"/>
          </p:cNvSpPr>
          <p:nvPr>
            <p:ph idx="1"/>
          </p:nvPr>
        </p:nvSpPr>
        <p:spPr>
          <a:xfrm>
            <a:off x="2368696" y="1918939"/>
            <a:ext cx="8915400" cy="3777622"/>
          </a:xfrm>
        </p:spPr>
        <p:txBody>
          <a:bodyPr/>
          <a:lstStyle/>
          <a:p>
            <a:pPr marL="0" indent="0">
              <a:buNone/>
            </a:pPr>
            <a:r>
              <a:rPr lang="en-US" i="1" dirty="0"/>
              <a:t>FIND OUT the cost of joint products A, B and C using average unit cost method from the following data:</a:t>
            </a:r>
            <a:endParaRPr lang="en-IN" dirty="0"/>
          </a:p>
          <a:p>
            <a:pPr marL="457200" lvl="1" indent="0">
              <a:buNone/>
            </a:pPr>
            <a:r>
              <a:rPr lang="en-US" i="1" dirty="0"/>
              <a:t>Pre-separation Joint Cost </a:t>
            </a:r>
            <a:r>
              <a:rPr lang="en-US" sz="1800" i="1" dirty="0" err="1"/>
              <a:t>Rs</a:t>
            </a:r>
            <a:r>
              <a:rPr lang="en-US" sz="1800" i="1" dirty="0"/>
              <a:t> </a:t>
            </a:r>
            <a:r>
              <a:rPr lang="en-US" i="1" dirty="0"/>
              <a:t>60,000</a:t>
            </a:r>
            <a:endParaRPr lang="en-IN" dirty="0"/>
          </a:p>
          <a:p>
            <a:pPr marL="457200" lvl="1" indent="0">
              <a:buNone/>
            </a:pPr>
            <a:r>
              <a:rPr lang="en-US" i="1" dirty="0"/>
              <a:t>Production data:</a:t>
            </a:r>
            <a:endParaRPr lang="en-IN" dirty="0"/>
          </a:p>
          <a:p>
            <a:endParaRPr lang="en-IN" dirty="0"/>
          </a:p>
        </p:txBody>
      </p:sp>
      <p:graphicFrame>
        <p:nvGraphicFramePr>
          <p:cNvPr id="6" name="Table 5"/>
          <p:cNvGraphicFramePr>
            <a:graphicFrameLocks noGrp="1"/>
          </p:cNvGraphicFramePr>
          <p:nvPr>
            <p:extLst>
              <p:ext uri="{D42A27DB-BD31-4B8C-83A1-F6EECF244321}">
                <p14:modId xmlns:p14="http://schemas.microsoft.com/office/powerpoint/2010/main" val="3326992151"/>
              </p:ext>
            </p:extLst>
          </p:nvPr>
        </p:nvGraphicFramePr>
        <p:xfrm>
          <a:off x="3468431" y="3464765"/>
          <a:ext cx="3900805" cy="1029177"/>
        </p:xfrm>
        <a:graphic>
          <a:graphicData uri="http://schemas.openxmlformats.org/drawingml/2006/table">
            <a:tbl>
              <a:tblPr firstRow="1" firstCol="1" lastRow="1" lastCol="1" bandRow="1" bandCol="1">
                <a:tableStyleId>{5C22544A-7EE6-4342-B048-85BDC9FD1C3A}</a:tableStyleId>
              </a:tblPr>
              <a:tblGrid>
                <a:gridCol w="2152650">
                  <a:extLst>
                    <a:ext uri="{9D8B030D-6E8A-4147-A177-3AD203B41FA5}">
                      <a16:colId xmlns:a16="http://schemas.microsoft.com/office/drawing/2014/main" xmlns="" val="3920522943"/>
                    </a:ext>
                  </a:extLst>
                </a:gridCol>
                <a:gridCol w="1748155">
                  <a:extLst>
                    <a:ext uri="{9D8B030D-6E8A-4147-A177-3AD203B41FA5}">
                      <a16:colId xmlns:a16="http://schemas.microsoft.com/office/drawing/2014/main" xmlns="" val="263781561"/>
                    </a:ext>
                  </a:extLst>
                </a:gridCol>
              </a:tblGrid>
              <a:tr h="249522">
                <a:tc>
                  <a:txBody>
                    <a:bodyPr/>
                    <a:lstStyle/>
                    <a:p>
                      <a:pPr marL="669925">
                        <a:spcBef>
                          <a:spcPts val="5"/>
                        </a:spcBef>
                        <a:spcAft>
                          <a:spcPts val="0"/>
                        </a:spcAft>
                      </a:pPr>
                      <a:r>
                        <a:rPr lang="en-US" sz="1100" dirty="0" smtClean="0">
                          <a:effectLst/>
                          <a:latin typeface="Segoe UI" panose="020B0502040204020203" pitchFamily="34" charset="0"/>
                          <a:ea typeface="Segoe UI" panose="020B0502040204020203" pitchFamily="34" charset="0"/>
                          <a:cs typeface="Times New Roman" panose="02020603050405020304" pitchFamily="18" charset="0"/>
                        </a:rPr>
                        <a:t>Products</a:t>
                      </a:r>
                      <a:endParaRPr lang="en-IN" sz="1100" dirty="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tc>
                <a:tc>
                  <a:txBody>
                    <a:bodyPr/>
                    <a:lstStyle/>
                    <a:p>
                      <a:pPr marL="1326515" marR="635" algn="ctr">
                        <a:spcBef>
                          <a:spcPts val="5"/>
                        </a:spcBef>
                        <a:spcAft>
                          <a:spcPts val="0"/>
                        </a:spcAft>
                      </a:pPr>
                      <a:r>
                        <a:rPr lang="en-US" sz="1100" dirty="0" smtClean="0">
                          <a:effectLst/>
                          <a:latin typeface="Segoe UI" panose="020B0502040204020203" pitchFamily="34" charset="0"/>
                          <a:ea typeface="Segoe UI" panose="020B0502040204020203" pitchFamily="34" charset="0"/>
                          <a:cs typeface="Times New Roman" panose="02020603050405020304" pitchFamily="18" charset="0"/>
                        </a:rPr>
                        <a:t>Units</a:t>
                      </a:r>
                      <a:endParaRPr lang="en-IN" sz="1100" dirty="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tc>
                <a:extLst>
                  <a:ext uri="{0D108BD9-81ED-4DB2-BD59-A6C34878D82A}">
                    <a16:rowId xmlns:a16="http://schemas.microsoft.com/office/drawing/2014/main" xmlns="" val="3042760928"/>
                  </a:ext>
                </a:extLst>
              </a:tr>
              <a:tr h="249522">
                <a:tc>
                  <a:txBody>
                    <a:bodyPr/>
                    <a:lstStyle/>
                    <a:p>
                      <a:pPr marL="669925">
                        <a:spcBef>
                          <a:spcPts val="5"/>
                        </a:spcBef>
                        <a:spcAft>
                          <a:spcPts val="0"/>
                        </a:spcAft>
                      </a:pPr>
                      <a:r>
                        <a:rPr lang="en-US" sz="1100" spc="-50" dirty="0">
                          <a:effectLst/>
                        </a:rPr>
                        <a:t>A</a:t>
                      </a:r>
                      <a:endParaRPr lang="en-IN" sz="1100" dirty="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tc>
                <a:tc>
                  <a:txBody>
                    <a:bodyPr/>
                    <a:lstStyle/>
                    <a:p>
                      <a:pPr marL="1326515" marR="635" algn="ctr">
                        <a:spcBef>
                          <a:spcPts val="5"/>
                        </a:spcBef>
                        <a:spcAft>
                          <a:spcPts val="0"/>
                        </a:spcAft>
                      </a:pPr>
                      <a:r>
                        <a:rPr lang="en-US" sz="1100" spc="-25">
                          <a:effectLst/>
                        </a:rPr>
                        <a:t>500</a:t>
                      </a:r>
                      <a:endParaRPr lang="en-IN" sz="11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tc>
                <a:extLst>
                  <a:ext uri="{0D108BD9-81ED-4DB2-BD59-A6C34878D82A}">
                    <a16:rowId xmlns:a16="http://schemas.microsoft.com/office/drawing/2014/main" xmlns="" val="3587202673"/>
                  </a:ext>
                </a:extLst>
              </a:tr>
              <a:tr h="265465">
                <a:tc>
                  <a:txBody>
                    <a:bodyPr/>
                    <a:lstStyle/>
                    <a:p>
                      <a:pPr marL="674370">
                        <a:spcBef>
                          <a:spcPts val="105"/>
                        </a:spcBef>
                        <a:spcAft>
                          <a:spcPts val="0"/>
                        </a:spcAft>
                      </a:pPr>
                      <a:r>
                        <a:rPr lang="en-US" sz="1100" spc="-50">
                          <a:effectLst/>
                        </a:rPr>
                        <a:t>B</a:t>
                      </a:r>
                      <a:endParaRPr lang="en-IN" sz="11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tc>
                <a:tc>
                  <a:txBody>
                    <a:bodyPr/>
                    <a:lstStyle/>
                    <a:p>
                      <a:pPr marL="1326515" marR="635" algn="ctr">
                        <a:spcBef>
                          <a:spcPts val="105"/>
                        </a:spcBef>
                        <a:spcAft>
                          <a:spcPts val="0"/>
                        </a:spcAft>
                      </a:pPr>
                      <a:r>
                        <a:rPr lang="en-US" sz="1100" spc="-25">
                          <a:effectLst/>
                        </a:rPr>
                        <a:t>200</a:t>
                      </a:r>
                      <a:endParaRPr lang="en-IN" sz="11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5673612"/>
                  </a:ext>
                </a:extLst>
              </a:tr>
              <a:tr h="264668">
                <a:tc>
                  <a:txBody>
                    <a:bodyPr/>
                    <a:lstStyle/>
                    <a:p>
                      <a:pPr marL="671830">
                        <a:lnSpc>
                          <a:spcPts val="1460"/>
                        </a:lnSpc>
                        <a:spcBef>
                          <a:spcPts val="105"/>
                        </a:spcBef>
                        <a:spcAft>
                          <a:spcPts val="0"/>
                        </a:spcAft>
                      </a:pPr>
                      <a:r>
                        <a:rPr lang="en-US" sz="1100" spc="-50">
                          <a:effectLst/>
                        </a:rPr>
                        <a:t>C</a:t>
                      </a:r>
                      <a:endParaRPr lang="en-IN" sz="11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tc>
                <a:tc>
                  <a:txBody>
                    <a:bodyPr/>
                    <a:lstStyle/>
                    <a:p>
                      <a:pPr marL="1326515" algn="ctr">
                        <a:lnSpc>
                          <a:spcPts val="1460"/>
                        </a:lnSpc>
                        <a:spcBef>
                          <a:spcPts val="105"/>
                        </a:spcBef>
                        <a:spcAft>
                          <a:spcPts val="0"/>
                        </a:spcAft>
                      </a:pPr>
                      <a:r>
                        <a:rPr lang="en-US" sz="1100" u="sng" spc="-25" dirty="0">
                          <a:effectLst/>
                        </a:rPr>
                        <a:t>300</a:t>
                      </a:r>
                      <a:endParaRPr lang="en-IN" sz="1100" dirty="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99834801"/>
                  </a:ext>
                </a:extLst>
              </a:tr>
            </a:tbl>
          </a:graphicData>
        </a:graphic>
      </p:graphicFrame>
    </p:spTree>
    <p:extLst>
      <p:ext uri="{BB962C8B-B14F-4D97-AF65-F5344CB8AC3E}">
        <p14:creationId xmlns:p14="http://schemas.microsoft.com/office/powerpoint/2010/main" val="86268979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fade">
                                      <p:cBhvr>
                                        <p:cTn id="29" dur="1000"/>
                                        <p:tgtEl>
                                          <p:spTgt spid="6"/>
                                        </p:tgtEl>
                                      </p:cBhvr>
                                    </p:animEffect>
                                    <p:anim calcmode="lin" valueType="num">
                                      <p:cBhvr>
                                        <p:cTn id="30" dur="1000" fill="hold"/>
                                        <p:tgtEl>
                                          <p:spTgt spid="6"/>
                                        </p:tgtEl>
                                        <p:attrNameLst>
                                          <p:attrName>ppt_x</p:attrName>
                                        </p:attrNameLst>
                                      </p:cBhvr>
                                      <p:tavLst>
                                        <p:tav tm="0">
                                          <p:val>
                                            <p:strVal val="#ppt_x"/>
                                          </p:val>
                                        </p:tav>
                                        <p:tav tm="100000">
                                          <p:val>
                                            <p:strVal val="#ppt_x"/>
                                          </p:val>
                                        </p:tav>
                                      </p:tavLst>
                                    </p:anim>
                                    <p:anim calcmode="lin" valueType="num">
                                      <p:cBhvr>
                                        <p:cTn id="3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7512" y="2542120"/>
            <a:ext cx="9992001" cy="1280890"/>
          </a:xfrm>
        </p:spPr>
        <p:txBody>
          <a:bodyPr>
            <a:normAutofit fontScale="90000"/>
          </a:bodyPr>
          <a:lstStyle/>
          <a:p>
            <a:r>
              <a:rPr lang="en-US" sz="2200" dirty="0"/>
              <a:t>Average cost per unit = </a:t>
            </a:r>
            <a:r>
              <a:rPr lang="en-US" sz="2200" u="sng" dirty="0"/>
              <a:t> Total joint costs </a:t>
            </a:r>
            <a:r>
              <a:rPr lang="en-US" sz="2200" dirty="0"/>
              <a:t> </a:t>
            </a:r>
            <a:r>
              <a:rPr lang="en-US" sz="2200" dirty="0" smtClean="0"/>
              <a:t>=</a:t>
            </a:r>
            <a:r>
              <a:rPr lang="en-US" sz="2400" u="sng" dirty="0"/>
              <a:t> </a:t>
            </a:r>
            <a:r>
              <a:rPr lang="en-US" sz="2200" u="sng" dirty="0" err="1"/>
              <a:t>Rs</a:t>
            </a:r>
            <a:r>
              <a:rPr lang="en-US" sz="2200" u="sng" dirty="0"/>
              <a:t> 60,000 </a:t>
            </a:r>
            <a:r>
              <a:rPr lang="en-US" sz="2200" dirty="0"/>
              <a:t> = </a:t>
            </a:r>
            <a:r>
              <a:rPr lang="en-US" sz="2200" dirty="0" err="1"/>
              <a:t>Rs</a:t>
            </a:r>
            <a:r>
              <a:rPr lang="en-US" sz="2200" dirty="0"/>
              <a:t> </a:t>
            </a:r>
            <a:r>
              <a:rPr lang="en-US" sz="2200" dirty="0" smtClean="0"/>
              <a:t>60</a:t>
            </a:r>
            <a:r>
              <a:rPr lang="en-IN" sz="2200" dirty="0" smtClean="0"/>
              <a:t>                                                           </a:t>
            </a:r>
            <a:r>
              <a:rPr lang="en-IN" sz="2400" dirty="0" smtClean="0"/>
              <a:t>						   </a:t>
            </a:r>
            <a:r>
              <a:rPr lang="en-US" sz="2200" dirty="0" smtClean="0"/>
              <a:t>Units produced      1,000 </a:t>
            </a:r>
            <a:r>
              <a:rPr lang="en-US" sz="2200" dirty="0"/>
              <a:t>units</a:t>
            </a:r>
            <a:r>
              <a:rPr lang="en-IN" sz="2200" dirty="0"/>
              <a:t/>
            </a:r>
            <a:br>
              <a:rPr lang="en-IN" sz="2200" dirty="0"/>
            </a:br>
            <a:r>
              <a:rPr lang="en-US" dirty="0"/>
              <a:t/>
            </a:r>
            <a:br>
              <a:rPr lang="en-US" dirty="0"/>
            </a:br>
            <a:r>
              <a:rPr lang="en-US" u="sng" dirty="0"/>
              <a:t> </a:t>
            </a:r>
            <a:r>
              <a:rPr lang="en-IN" dirty="0"/>
              <a:t/>
            </a:r>
            <a:br>
              <a:rPr lang="en-IN" dirty="0"/>
            </a:br>
            <a:endParaRPr lang="en-IN"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20676" y="3547760"/>
            <a:ext cx="6000750" cy="1959517"/>
          </a:xfrm>
        </p:spPr>
      </p:pic>
    </p:spTree>
    <p:extLst>
      <p:ext uri="{BB962C8B-B14F-4D97-AF65-F5344CB8AC3E}">
        <p14:creationId xmlns:p14="http://schemas.microsoft.com/office/powerpoint/2010/main" val="120923197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t>
            </a:r>
            <a:endParaRPr lang="en-IN"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1" y="1654098"/>
            <a:ext cx="8441473" cy="4724400"/>
          </a:xfrm>
        </p:spPr>
      </p:pic>
    </p:spTree>
    <p:extLst>
      <p:ext uri="{BB962C8B-B14F-4D97-AF65-F5344CB8AC3E}">
        <p14:creationId xmlns:p14="http://schemas.microsoft.com/office/powerpoint/2010/main" val="67526413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 of apportionment of Joint Cost to Byproduct</a:t>
            </a:r>
            <a:endParaRPr lang="en-IN"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18372" y="2451100"/>
            <a:ext cx="9205254" cy="3726676"/>
          </a:xfrm>
        </p:spPr>
      </p:pic>
    </p:spTree>
    <p:extLst>
      <p:ext uri="{BB962C8B-B14F-4D97-AF65-F5344CB8AC3E}">
        <p14:creationId xmlns:p14="http://schemas.microsoft.com/office/powerpoint/2010/main" val="317513632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 </a:t>
            </a:r>
            <a:r>
              <a:rPr lang="en-US" dirty="0" err="1" smtClean="0"/>
              <a:t>Realisable</a:t>
            </a:r>
            <a:r>
              <a:rPr lang="en-US" dirty="0" smtClean="0"/>
              <a:t> value Method</a:t>
            </a:r>
            <a:endParaRPr lang="en-IN"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19815" y="2465387"/>
            <a:ext cx="8589498" cy="3589725"/>
          </a:xfrm>
        </p:spPr>
      </p:pic>
    </p:spTree>
    <p:extLst>
      <p:ext uri="{BB962C8B-B14F-4D97-AF65-F5344CB8AC3E}">
        <p14:creationId xmlns:p14="http://schemas.microsoft.com/office/powerpoint/2010/main" val="212150411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 cost in Technical Estimates</a:t>
            </a:r>
            <a:endParaRPr lang="en-IN"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30606" y="2870200"/>
            <a:ext cx="8607270" cy="3352180"/>
          </a:xfrm>
        </p:spPr>
      </p:pic>
    </p:spTree>
    <p:extLst>
      <p:ext uri="{BB962C8B-B14F-4D97-AF65-F5344CB8AC3E}">
        <p14:creationId xmlns:p14="http://schemas.microsoft.com/office/powerpoint/2010/main" val="20726447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02885"/>
          </a:xfrm>
        </p:spPr>
        <p:txBody>
          <a:bodyPr/>
          <a:lstStyle/>
          <a:p>
            <a:r>
              <a:rPr lang="en-US" dirty="0"/>
              <a:t>Comparative price</a:t>
            </a:r>
            <a:endParaRPr lang="en-IN" dirty="0"/>
          </a:p>
        </p:txBody>
      </p:sp>
      <p:pic>
        <p:nvPicPr>
          <p:cNvPr id="4" name="Content Placeholder 3"/>
          <p:cNvPicPr>
            <a:picLocks noGrp="1" noChangeAspect="1"/>
          </p:cNvPicPr>
          <p:nvPr>
            <p:ph idx="1"/>
          </p:nvPr>
        </p:nvPicPr>
        <p:blipFill>
          <a:blip r:embed="rId2"/>
          <a:stretch>
            <a:fillRect/>
          </a:stretch>
        </p:blipFill>
        <p:spPr>
          <a:xfrm>
            <a:off x="2592925" y="1521832"/>
            <a:ext cx="7667625" cy="1009650"/>
          </a:xfrm>
          <a:prstGeom prst="rect">
            <a:avLst/>
          </a:prstGeom>
        </p:spPr>
      </p:pic>
      <p:sp>
        <p:nvSpPr>
          <p:cNvPr id="5" name="Title 1"/>
          <p:cNvSpPr txBox="1">
            <a:spLocks/>
          </p:cNvSpPr>
          <p:nvPr/>
        </p:nvSpPr>
        <p:spPr>
          <a:xfrm>
            <a:off x="2592924" y="3029057"/>
            <a:ext cx="8911687" cy="702885"/>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Reuse basis</a:t>
            </a:r>
            <a:endParaRPr lang="en-IN" dirty="0"/>
          </a:p>
        </p:txBody>
      </p:sp>
      <p:pic>
        <p:nvPicPr>
          <p:cNvPr id="6" name="Picture 5"/>
          <p:cNvPicPr>
            <a:picLocks noChangeAspect="1"/>
          </p:cNvPicPr>
          <p:nvPr/>
        </p:nvPicPr>
        <p:blipFill>
          <a:blip r:embed="rId3"/>
          <a:stretch>
            <a:fillRect/>
          </a:stretch>
        </p:blipFill>
        <p:spPr>
          <a:xfrm>
            <a:off x="2621500" y="3750528"/>
            <a:ext cx="7639050" cy="1466850"/>
          </a:xfrm>
          <a:prstGeom prst="rect">
            <a:avLst/>
          </a:prstGeom>
        </p:spPr>
      </p:pic>
    </p:spTree>
    <p:extLst>
      <p:ext uri="{BB962C8B-B14F-4D97-AF65-F5344CB8AC3E}">
        <p14:creationId xmlns:p14="http://schemas.microsoft.com/office/powerpoint/2010/main" val="128476455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Treatment Of By-Product Cost In Cost-Accounting</a:t>
            </a:r>
            <a:endParaRPr lang="en-IN"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07941" y="2464420"/>
            <a:ext cx="8777559" cy="3300761"/>
          </a:xfrm>
        </p:spPr>
      </p:pic>
    </p:spTree>
    <p:extLst>
      <p:ext uri="{BB962C8B-B14F-4D97-AF65-F5344CB8AC3E}">
        <p14:creationId xmlns:p14="http://schemas.microsoft.com/office/powerpoint/2010/main" val="251908291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1171" y="624110"/>
            <a:ext cx="9943441" cy="1280890"/>
          </a:xfrm>
        </p:spPr>
        <p:txBody>
          <a:bodyPr>
            <a:normAutofit fontScale="90000"/>
          </a:bodyPr>
          <a:lstStyle/>
          <a:p>
            <a:r>
              <a:rPr lang="en-IN" dirty="0"/>
              <a:t>CAS-19</a:t>
            </a:r>
            <a:br>
              <a:rPr lang="en-IN" dirty="0"/>
            </a:br>
            <a:r>
              <a:rPr lang="en-US" dirty="0"/>
              <a:t>COST ACCOUNTING STANDARD ON JOINT COSTS</a:t>
            </a:r>
            <a:endParaRPr lang="en-IN" dirty="0"/>
          </a:p>
        </p:txBody>
      </p:sp>
      <p:sp>
        <p:nvSpPr>
          <p:cNvPr id="3" name="Content Placeholder 2"/>
          <p:cNvSpPr>
            <a:spLocks noGrp="1"/>
          </p:cNvSpPr>
          <p:nvPr>
            <p:ph idx="1"/>
          </p:nvPr>
        </p:nvSpPr>
        <p:spPr>
          <a:xfrm>
            <a:off x="1708266" y="2077844"/>
            <a:ext cx="9632524" cy="3777622"/>
          </a:xfrm>
        </p:spPr>
        <p:txBody>
          <a:bodyPr>
            <a:normAutofit fontScale="85000" lnSpcReduction="10000"/>
          </a:bodyPr>
          <a:lstStyle/>
          <a:p>
            <a:r>
              <a:rPr lang="en-US" dirty="0" smtClean="0">
                <a:solidFill>
                  <a:schemeClr val="accent3">
                    <a:lumMod val="75000"/>
                  </a:schemeClr>
                </a:solidFill>
              </a:rPr>
              <a:t>The </a:t>
            </a:r>
            <a:r>
              <a:rPr lang="en-US" dirty="0">
                <a:solidFill>
                  <a:schemeClr val="accent3">
                    <a:lumMod val="75000"/>
                  </a:schemeClr>
                </a:solidFill>
              </a:rPr>
              <a:t>Cost statement shall disclose the basis of allocation of Joint costs to individual</a:t>
            </a:r>
          </a:p>
          <a:p>
            <a:pPr marL="0" indent="0">
              <a:buNone/>
            </a:pPr>
            <a:r>
              <a:rPr lang="en-US" dirty="0" smtClean="0">
                <a:solidFill>
                  <a:schemeClr val="accent3">
                    <a:lumMod val="75000"/>
                  </a:schemeClr>
                </a:solidFill>
              </a:rPr>
              <a:t>       products </a:t>
            </a:r>
            <a:r>
              <a:rPr lang="en-US" dirty="0">
                <a:solidFill>
                  <a:schemeClr val="accent3">
                    <a:lumMod val="75000"/>
                  </a:schemeClr>
                </a:solidFill>
              </a:rPr>
              <a:t>and the value assigned to the By-Products</a:t>
            </a:r>
          </a:p>
          <a:p>
            <a:r>
              <a:rPr lang="en-US" dirty="0" smtClean="0">
                <a:solidFill>
                  <a:schemeClr val="accent3">
                    <a:lumMod val="75000"/>
                  </a:schemeClr>
                </a:solidFill>
              </a:rPr>
              <a:t>The </a:t>
            </a:r>
            <a:r>
              <a:rPr lang="en-US" dirty="0">
                <a:solidFill>
                  <a:schemeClr val="accent3">
                    <a:lumMod val="75000"/>
                  </a:schemeClr>
                </a:solidFill>
              </a:rPr>
              <a:t>Cost statement shall also disclose:</a:t>
            </a:r>
          </a:p>
          <a:p>
            <a:r>
              <a:rPr lang="en-US" dirty="0" smtClean="0">
                <a:solidFill>
                  <a:schemeClr val="accent3">
                    <a:lumMod val="75000"/>
                  </a:schemeClr>
                </a:solidFill>
              </a:rPr>
              <a:t>The </a:t>
            </a:r>
            <a:r>
              <a:rPr lang="en-US" dirty="0">
                <a:solidFill>
                  <a:schemeClr val="accent3">
                    <a:lumMod val="75000"/>
                  </a:schemeClr>
                </a:solidFill>
              </a:rPr>
              <a:t>disclosure should be made only where material, significant &amp; quantifiable.</a:t>
            </a:r>
          </a:p>
          <a:p>
            <a:r>
              <a:rPr lang="en-US" dirty="0" smtClean="0">
                <a:solidFill>
                  <a:schemeClr val="accent3">
                    <a:lumMod val="75000"/>
                  </a:schemeClr>
                </a:solidFill>
              </a:rPr>
              <a:t>Disclosures </a:t>
            </a:r>
            <a:r>
              <a:rPr lang="en-US" dirty="0">
                <a:solidFill>
                  <a:schemeClr val="accent3">
                    <a:lumMod val="75000"/>
                  </a:schemeClr>
                </a:solidFill>
              </a:rPr>
              <a:t>shall be made in the body of Cost Statements or as a foot note or as a</a:t>
            </a:r>
          </a:p>
          <a:p>
            <a:pPr marL="0" indent="0">
              <a:buNone/>
            </a:pPr>
            <a:r>
              <a:rPr lang="en-IN" dirty="0" smtClean="0">
                <a:solidFill>
                  <a:schemeClr val="accent3">
                    <a:lumMod val="75000"/>
                  </a:schemeClr>
                </a:solidFill>
              </a:rPr>
              <a:t>       separate </a:t>
            </a:r>
            <a:r>
              <a:rPr lang="en-IN" dirty="0">
                <a:solidFill>
                  <a:schemeClr val="accent3">
                    <a:lumMod val="75000"/>
                  </a:schemeClr>
                </a:solidFill>
              </a:rPr>
              <a:t>schedule.</a:t>
            </a:r>
          </a:p>
          <a:p>
            <a:pPr algn="just"/>
            <a:r>
              <a:rPr lang="en-US" dirty="0" smtClean="0">
                <a:solidFill>
                  <a:schemeClr val="accent3">
                    <a:lumMod val="75000"/>
                  </a:schemeClr>
                </a:solidFill>
              </a:rPr>
              <a:t>Any </a:t>
            </a:r>
            <a:r>
              <a:rPr lang="en-US" dirty="0">
                <a:solidFill>
                  <a:schemeClr val="accent3">
                    <a:lumMod val="75000"/>
                  </a:schemeClr>
                </a:solidFill>
              </a:rPr>
              <a:t>change in the cost accounting principles and methods applied for the</a:t>
            </a:r>
          </a:p>
          <a:p>
            <a:pPr marL="0" indent="0" algn="just">
              <a:buNone/>
            </a:pPr>
            <a:r>
              <a:rPr lang="en-US" dirty="0" smtClean="0">
                <a:solidFill>
                  <a:schemeClr val="accent3">
                    <a:lumMod val="75000"/>
                  </a:schemeClr>
                </a:solidFill>
              </a:rPr>
              <a:t>       measurement </a:t>
            </a:r>
            <a:r>
              <a:rPr lang="en-US" dirty="0">
                <a:solidFill>
                  <a:schemeClr val="accent3">
                    <a:lumMod val="75000"/>
                  </a:schemeClr>
                </a:solidFill>
              </a:rPr>
              <a:t>and assignment of the Joint costs and the value assigned to by-product</a:t>
            </a:r>
          </a:p>
          <a:p>
            <a:pPr marL="0" indent="0" algn="just">
              <a:buNone/>
            </a:pPr>
            <a:r>
              <a:rPr lang="en-US" dirty="0" smtClean="0">
                <a:solidFill>
                  <a:schemeClr val="accent3">
                    <a:lumMod val="75000"/>
                  </a:schemeClr>
                </a:solidFill>
              </a:rPr>
              <a:t>       during </a:t>
            </a:r>
            <a:r>
              <a:rPr lang="en-US" dirty="0">
                <a:solidFill>
                  <a:schemeClr val="accent3">
                    <a:lumMod val="75000"/>
                  </a:schemeClr>
                </a:solidFill>
              </a:rPr>
              <a:t>the period covered by the cost statement which has a material effect on the Joint/</a:t>
            </a:r>
          </a:p>
          <a:p>
            <a:pPr marL="0" indent="0" algn="just">
              <a:buNone/>
            </a:pPr>
            <a:r>
              <a:rPr lang="en-US" dirty="0" smtClean="0">
                <a:solidFill>
                  <a:schemeClr val="accent3">
                    <a:lumMod val="75000"/>
                  </a:schemeClr>
                </a:solidFill>
              </a:rPr>
              <a:t>       By-Products </a:t>
            </a:r>
            <a:r>
              <a:rPr lang="en-US" dirty="0">
                <a:solidFill>
                  <a:schemeClr val="accent3">
                    <a:lumMod val="75000"/>
                  </a:schemeClr>
                </a:solidFill>
              </a:rPr>
              <a:t>shall be disclosed. Where the effect of such change is not ascertainable</a:t>
            </a:r>
          </a:p>
          <a:p>
            <a:pPr marL="0" indent="0" algn="just">
              <a:buNone/>
            </a:pPr>
            <a:r>
              <a:rPr lang="en-US" dirty="0" smtClean="0">
                <a:solidFill>
                  <a:schemeClr val="accent3">
                    <a:lumMod val="75000"/>
                  </a:schemeClr>
                </a:solidFill>
              </a:rPr>
              <a:t>       wholly </a:t>
            </a:r>
            <a:r>
              <a:rPr lang="en-US" dirty="0">
                <a:solidFill>
                  <a:schemeClr val="accent3">
                    <a:lumMod val="75000"/>
                  </a:schemeClr>
                </a:solidFill>
              </a:rPr>
              <a:t>or partly the fact shall be indicated.</a:t>
            </a:r>
            <a:endParaRPr lang="en-IN" dirty="0">
              <a:solidFill>
                <a:schemeClr val="accent3">
                  <a:lumMod val="75000"/>
                </a:schemeClr>
              </a:solidFill>
            </a:endParaRPr>
          </a:p>
        </p:txBody>
      </p:sp>
    </p:spTree>
    <p:extLst>
      <p:ext uri="{BB962C8B-B14F-4D97-AF65-F5344CB8AC3E}">
        <p14:creationId xmlns:p14="http://schemas.microsoft.com/office/powerpoint/2010/main" val="296453524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1000"/>
                                        <p:tgtEl>
                                          <p:spTgt spid="3">
                                            <p:txEl>
                                              <p:pRg st="3" end="3"/>
                                            </p:txEl>
                                          </p:spTgt>
                                        </p:tgtEl>
                                      </p:cBhvr>
                                    </p:animEffect>
                                    <p:anim calcmode="lin" valueType="num">
                                      <p:cBhvr>
                                        <p:cTn id="3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1000"/>
                                        <p:tgtEl>
                                          <p:spTgt spid="3">
                                            <p:txEl>
                                              <p:pRg st="4" end="4"/>
                                            </p:txEl>
                                          </p:spTgt>
                                        </p:tgtEl>
                                      </p:cBhvr>
                                    </p:animEffect>
                                    <p:anim calcmode="lin" valueType="num">
                                      <p:cBhvr>
                                        <p:cTn id="3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fade">
                                      <p:cBhvr>
                                        <p:cTn id="39" dur="1000"/>
                                        <p:tgtEl>
                                          <p:spTgt spid="3">
                                            <p:txEl>
                                              <p:pRg st="5" end="5"/>
                                            </p:txEl>
                                          </p:spTgt>
                                        </p:tgtEl>
                                      </p:cBhvr>
                                    </p:animEffect>
                                    <p:anim calcmode="lin" valueType="num">
                                      <p:cBhvr>
                                        <p:cTn id="4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Effect transition="in" filter="fade">
                                      <p:cBhvr>
                                        <p:cTn id="44" dur="1000"/>
                                        <p:tgtEl>
                                          <p:spTgt spid="3">
                                            <p:txEl>
                                              <p:pRg st="6" end="6"/>
                                            </p:txEl>
                                          </p:spTgt>
                                        </p:tgtEl>
                                      </p:cBhvr>
                                    </p:animEffect>
                                    <p:anim calcmode="lin" valueType="num">
                                      <p:cBhvr>
                                        <p:cTn id="4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0"/>
                                  </p:stCondLst>
                                  <p:childTnLst>
                                    <p:set>
                                      <p:cBhvr>
                                        <p:cTn id="53" dur="1" fill="hold">
                                          <p:stCondLst>
                                            <p:cond delay="0"/>
                                          </p:stCondLst>
                                        </p:cTn>
                                        <p:tgtEl>
                                          <p:spTgt spid="3">
                                            <p:txEl>
                                              <p:pRg st="8" end="8"/>
                                            </p:txEl>
                                          </p:spTgt>
                                        </p:tgtEl>
                                        <p:attrNameLst>
                                          <p:attrName>style.visibility</p:attrName>
                                        </p:attrNameLst>
                                      </p:cBhvr>
                                      <p:to>
                                        <p:strVal val="visible"/>
                                      </p:to>
                                    </p:set>
                                    <p:animEffect transition="in" filter="fade">
                                      <p:cBhvr>
                                        <p:cTn id="54" dur="1000"/>
                                        <p:tgtEl>
                                          <p:spTgt spid="3">
                                            <p:txEl>
                                              <p:pRg st="8" end="8"/>
                                            </p:txEl>
                                          </p:spTgt>
                                        </p:tgtEl>
                                      </p:cBhvr>
                                    </p:animEffect>
                                    <p:anim calcmode="lin" valueType="num">
                                      <p:cBhvr>
                                        <p:cTn id="5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7" presetID="42" presetClass="entr" presetSubtype="0" fill="hold" nodeType="withEffect">
                                  <p:stCondLst>
                                    <p:cond delay="0"/>
                                  </p:stCondLst>
                                  <p:childTnLst>
                                    <p:set>
                                      <p:cBhvr>
                                        <p:cTn id="58" dur="1" fill="hold">
                                          <p:stCondLst>
                                            <p:cond delay="0"/>
                                          </p:stCondLst>
                                        </p:cTn>
                                        <p:tgtEl>
                                          <p:spTgt spid="3">
                                            <p:txEl>
                                              <p:pRg st="9" end="9"/>
                                            </p:txEl>
                                          </p:spTgt>
                                        </p:tgtEl>
                                        <p:attrNameLst>
                                          <p:attrName>style.visibility</p:attrName>
                                        </p:attrNameLst>
                                      </p:cBhvr>
                                      <p:to>
                                        <p:strVal val="visible"/>
                                      </p:to>
                                    </p:set>
                                    <p:animEffect transition="in" filter="fade">
                                      <p:cBhvr>
                                        <p:cTn id="59" dur="1000"/>
                                        <p:tgtEl>
                                          <p:spTgt spid="3">
                                            <p:txEl>
                                              <p:pRg st="9" end="9"/>
                                            </p:txEl>
                                          </p:spTgt>
                                        </p:tgtEl>
                                      </p:cBhvr>
                                    </p:animEffect>
                                    <p:anim calcmode="lin" valueType="num">
                                      <p:cBhvr>
                                        <p:cTn id="60"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1" dur="1000" fill="hold"/>
                                        <p:tgtEl>
                                          <p:spTgt spid="3">
                                            <p:txEl>
                                              <p:pRg st="9" end="9"/>
                                            </p:txEl>
                                          </p:spTgt>
                                        </p:tgtEl>
                                        <p:attrNameLst>
                                          <p:attrName>ppt_y</p:attrName>
                                        </p:attrNameLst>
                                      </p:cBhvr>
                                      <p:tavLst>
                                        <p:tav tm="0">
                                          <p:val>
                                            <p:strVal val="#ppt_y+.1"/>
                                          </p:val>
                                        </p:tav>
                                        <p:tav tm="100000">
                                          <p:val>
                                            <p:strVal val="#ppt_y"/>
                                          </p:val>
                                        </p:tav>
                                      </p:tavLst>
                                    </p:anim>
                                  </p:childTnLst>
                                </p:cTn>
                              </p:par>
                              <p:par>
                                <p:cTn id="62" presetID="42" presetClass="entr" presetSubtype="0" fill="hold" nodeType="withEffect">
                                  <p:stCondLst>
                                    <p:cond delay="0"/>
                                  </p:stCondLst>
                                  <p:childTnLst>
                                    <p:set>
                                      <p:cBhvr>
                                        <p:cTn id="63" dur="1" fill="hold">
                                          <p:stCondLst>
                                            <p:cond delay="0"/>
                                          </p:stCondLst>
                                        </p:cTn>
                                        <p:tgtEl>
                                          <p:spTgt spid="3">
                                            <p:txEl>
                                              <p:pRg st="10" end="10"/>
                                            </p:txEl>
                                          </p:spTgt>
                                        </p:tgtEl>
                                        <p:attrNameLst>
                                          <p:attrName>style.visibility</p:attrName>
                                        </p:attrNameLst>
                                      </p:cBhvr>
                                      <p:to>
                                        <p:strVal val="visible"/>
                                      </p:to>
                                    </p:set>
                                    <p:animEffect transition="in" filter="fade">
                                      <p:cBhvr>
                                        <p:cTn id="64" dur="1000"/>
                                        <p:tgtEl>
                                          <p:spTgt spid="3">
                                            <p:txEl>
                                              <p:pRg st="10" end="10"/>
                                            </p:txEl>
                                          </p:spTgt>
                                        </p:tgtEl>
                                      </p:cBhvr>
                                    </p:animEffect>
                                    <p:anim calcmode="lin" valueType="num">
                                      <p:cBhvr>
                                        <p:cTn id="65"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6"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0500" y="0"/>
            <a:ext cx="12001499" cy="6858000"/>
          </a:xfrm>
        </p:spPr>
      </p:pic>
    </p:spTree>
    <p:extLst>
      <p:ext uri="{BB962C8B-B14F-4D97-AF65-F5344CB8AC3E}">
        <p14:creationId xmlns:p14="http://schemas.microsoft.com/office/powerpoint/2010/main" val="417384195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535617"/>
          </a:xfrm>
        </p:spPr>
        <p:txBody>
          <a:bodyPr>
            <a:normAutofit fontScale="90000"/>
          </a:bodyPr>
          <a:lstStyle/>
          <a:p>
            <a:r>
              <a:rPr lang="en-US" b="1" dirty="0" smtClean="0">
                <a:latin typeface="Arial Black" panose="020B0A04020102020204" pitchFamily="34" charset="0"/>
              </a:rPr>
              <a:t>DEFINATIONS</a:t>
            </a:r>
            <a:endParaRPr lang="en-IN" b="1" dirty="0">
              <a:latin typeface="Arial Black" panose="020B0A04020102020204" pitchFamily="34" charset="0"/>
            </a:endParaRPr>
          </a:p>
        </p:txBody>
      </p:sp>
      <p:sp>
        <p:nvSpPr>
          <p:cNvPr id="3" name="Content Placeholder 2"/>
          <p:cNvSpPr>
            <a:spLocks noGrp="1"/>
          </p:cNvSpPr>
          <p:nvPr>
            <p:ph idx="1"/>
          </p:nvPr>
        </p:nvSpPr>
        <p:spPr>
          <a:xfrm>
            <a:off x="2453268" y="1706136"/>
            <a:ext cx="8776010" cy="4728117"/>
          </a:xfrm>
        </p:spPr>
        <p:txBody>
          <a:bodyPr>
            <a:normAutofit/>
          </a:bodyPr>
          <a:lstStyle/>
          <a:p>
            <a:pPr lvl="0"/>
            <a:r>
              <a:rPr lang="en-US" dirty="0">
                <a:solidFill>
                  <a:schemeClr val="accent3">
                    <a:lumMod val="75000"/>
                  </a:schemeClr>
                </a:solidFill>
                <a:latin typeface="Arial Rounded MT Bold" panose="020F0704030504030204" pitchFamily="34" charset="0"/>
              </a:rPr>
              <a:t>Joint Products - Joint products represent “two or more products separated in the course of the same processing operation usually requiring further processing, each product being in such proportion that no single product can be designated as a major product</a:t>
            </a:r>
            <a:r>
              <a:rPr lang="en-US" dirty="0" smtClean="0">
                <a:solidFill>
                  <a:schemeClr val="accent3">
                    <a:lumMod val="75000"/>
                  </a:schemeClr>
                </a:solidFill>
                <a:latin typeface="Arial Rounded MT Bold" panose="020F0704030504030204" pitchFamily="34" charset="0"/>
              </a:rPr>
              <a:t>”.</a:t>
            </a:r>
          </a:p>
          <a:p>
            <a:pPr marL="0" lvl="0" indent="0">
              <a:buNone/>
            </a:pPr>
            <a:endParaRPr lang="en-IN" dirty="0">
              <a:latin typeface="Arial Rounded MT Bold" panose="020F0704030504030204" pitchFamily="34" charset="0"/>
            </a:endParaRPr>
          </a:p>
          <a:p>
            <a:r>
              <a:rPr lang="en-US" dirty="0">
                <a:solidFill>
                  <a:schemeClr val="accent3">
                    <a:lumMod val="75000"/>
                  </a:schemeClr>
                </a:solidFill>
                <a:latin typeface="Arial Rounded MT Bold" panose="020F0704030504030204" pitchFamily="34" charset="0"/>
              </a:rPr>
              <a:t>By-Products - These are defined as “products recovered from material discarded in a main </a:t>
            </a:r>
            <a:r>
              <a:rPr lang="en-US" dirty="0" smtClean="0">
                <a:solidFill>
                  <a:schemeClr val="accent3">
                    <a:lumMod val="75000"/>
                  </a:schemeClr>
                </a:solidFill>
                <a:latin typeface="Arial Rounded MT Bold" panose="020F0704030504030204" pitchFamily="34" charset="0"/>
              </a:rPr>
              <a:t>process” i.e. </a:t>
            </a:r>
            <a:r>
              <a:rPr lang="en-US" dirty="0">
                <a:solidFill>
                  <a:schemeClr val="accent3">
                    <a:lumMod val="75000"/>
                  </a:schemeClr>
                </a:solidFill>
                <a:latin typeface="Arial Rounded MT Bold" panose="020F0704030504030204" pitchFamily="34" charset="0"/>
              </a:rPr>
              <a:t>product which is recovered incidentally from the material used in the manufacture of main or desired products, such a by-product having either a net </a:t>
            </a:r>
            <a:r>
              <a:rPr lang="en-US" dirty="0" err="1">
                <a:solidFill>
                  <a:schemeClr val="accent3">
                    <a:lumMod val="75000"/>
                  </a:schemeClr>
                </a:solidFill>
                <a:latin typeface="Arial Rounded MT Bold" panose="020F0704030504030204" pitchFamily="34" charset="0"/>
              </a:rPr>
              <a:t>realisable</a:t>
            </a:r>
            <a:r>
              <a:rPr lang="en-US" dirty="0">
                <a:solidFill>
                  <a:schemeClr val="accent3">
                    <a:lumMod val="75000"/>
                  </a:schemeClr>
                </a:solidFill>
                <a:latin typeface="Arial Rounded MT Bold" panose="020F0704030504030204" pitchFamily="34" charset="0"/>
              </a:rPr>
              <a:t> value or a usable value which is relatively insignificant in comparison with the saleable value of the main or desired products. By-product may be further processed </a:t>
            </a:r>
            <a:r>
              <a:rPr lang="en-US" dirty="0" smtClean="0">
                <a:solidFill>
                  <a:schemeClr val="accent3">
                    <a:lumMod val="75000"/>
                  </a:schemeClr>
                </a:solidFill>
                <a:latin typeface="Arial Rounded MT Bold" panose="020F0704030504030204" pitchFamily="34" charset="0"/>
              </a:rPr>
              <a:t>to </a:t>
            </a:r>
            <a:r>
              <a:rPr lang="en-US" dirty="0">
                <a:solidFill>
                  <a:schemeClr val="accent3">
                    <a:lumMod val="75000"/>
                  </a:schemeClr>
                </a:solidFill>
                <a:latin typeface="Arial Rounded MT Bold" panose="020F0704030504030204" pitchFamily="34" charset="0"/>
              </a:rPr>
              <a:t>increase their </a:t>
            </a:r>
            <a:r>
              <a:rPr lang="en-US" dirty="0" err="1">
                <a:solidFill>
                  <a:schemeClr val="accent3">
                    <a:lumMod val="75000"/>
                  </a:schemeClr>
                </a:solidFill>
                <a:latin typeface="Arial Rounded MT Bold" panose="020F0704030504030204" pitchFamily="34" charset="0"/>
              </a:rPr>
              <a:t>realisable</a:t>
            </a:r>
            <a:r>
              <a:rPr lang="en-US" dirty="0">
                <a:solidFill>
                  <a:schemeClr val="accent3">
                    <a:lumMod val="75000"/>
                  </a:schemeClr>
                </a:solidFill>
                <a:latin typeface="Arial Rounded MT Bold" panose="020F0704030504030204" pitchFamily="34" charset="0"/>
              </a:rPr>
              <a:t> value</a:t>
            </a:r>
            <a:endParaRPr lang="en-IN" dirty="0">
              <a:solidFill>
                <a:schemeClr val="accent3">
                  <a:lumMod val="75000"/>
                </a:schemeClr>
              </a:solidFill>
              <a:latin typeface="Arial Rounded MT Bold" panose="020F0704030504030204" pitchFamily="34" charset="0"/>
            </a:endParaRPr>
          </a:p>
          <a:p>
            <a:pPr marL="0" indent="0">
              <a:buNone/>
            </a:pPr>
            <a:r>
              <a:rPr lang="en-US" i="1" dirty="0"/>
              <a:t/>
            </a:r>
            <a:br>
              <a:rPr lang="en-US" i="1" dirty="0"/>
            </a:br>
            <a:endParaRPr lang="en-IN" dirty="0"/>
          </a:p>
        </p:txBody>
      </p:sp>
    </p:spTree>
    <p:extLst>
      <p:ext uri="{BB962C8B-B14F-4D97-AF65-F5344CB8AC3E}">
        <p14:creationId xmlns:p14="http://schemas.microsoft.com/office/powerpoint/2010/main" val="183421382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ircle(in)">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6812" y="2106511"/>
            <a:ext cx="8915400" cy="3777622"/>
          </a:xfrm>
        </p:spPr>
        <p:txBody>
          <a:bodyPr/>
          <a:lstStyle/>
          <a:p>
            <a:pPr lvl="0"/>
            <a:r>
              <a:rPr lang="en-US" dirty="0" smtClean="0"/>
              <a:t>                         </a:t>
            </a:r>
            <a:r>
              <a:rPr lang="en-US" altLang="en-US" sz="1100" dirty="0">
                <a:solidFill>
                  <a:srgbClr val="4071A0"/>
                </a:solidFill>
                <a:latin typeface="Arial Black" panose="020B0A04020102020204" pitchFamily="34" charset="0"/>
                <a:ea typeface="Lucida Sans Unicode" panose="020B0602030504020204" pitchFamily="34" charset="0"/>
              </a:rPr>
              <a:t>Petroleum Gas</a:t>
            </a:r>
            <a:endParaRPr lang="en-US" altLang="en-US" sz="1200" dirty="0">
              <a:solidFill>
                <a:schemeClr val="tx1"/>
              </a:solidFill>
            </a:endParaRPr>
          </a:p>
          <a:p>
            <a:pPr lvl="0"/>
            <a:r>
              <a:rPr lang="en-US" dirty="0" smtClean="0"/>
              <a:t>                         </a:t>
            </a:r>
            <a:r>
              <a:rPr lang="en-US" altLang="en-US" sz="1200" dirty="0">
                <a:solidFill>
                  <a:srgbClr val="4071A0"/>
                </a:solidFill>
                <a:latin typeface="Arial Black" panose="020B0A04020102020204" pitchFamily="34" charset="0"/>
                <a:ea typeface="Lucida Sans Unicode" panose="020B0602030504020204" pitchFamily="34" charset="0"/>
              </a:rPr>
              <a:t>Gasoline (Petrol)</a:t>
            </a:r>
            <a:endParaRPr lang="en-US" altLang="en-US" sz="1400" dirty="0">
              <a:solidFill>
                <a:schemeClr val="tx1"/>
              </a:solidFill>
            </a:endParaRPr>
          </a:p>
          <a:p>
            <a:pPr lvl="0"/>
            <a:r>
              <a:rPr lang="en-US" dirty="0" smtClean="0"/>
              <a:t>                         </a:t>
            </a:r>
            <a:r>
              <a:rPr lang="en-US" altLang="en-US" sz="1200" dirty="0">
                <a:solidFill>
                  <a:srgbClr val="4071A0"/>
                </a:solidFill>
                <a:latin typeface="Arial Black" panose="020B0A04020102020204" pitchFamily="34" charset="0"/>
                <a:ea typeface="Lucida Sans Unicode" panose="020B0602030504020204" pitchFamily="34" charset="0"/>
              </a:rPr>
              <a:t>Kerosene</a:t>
            </a:r>
            <a:endParaRPr lang="en-US" altLang="en-US" sz="1400" dirty="0">
              <a:solidFill>
                <a:schemeClr val="tx1"/>
              </a:solidFill>
            </a:endParaRPr>
          </a:p>
          <a:p>
            <a:pPr lvl="0"/>
            <a:r>
              <a:rPr lang="en-US" dirty="0" smtClean="0"/>
              <a:t>                         </a:t>
            </a:r>
            <a:r>
              <a:rPr lang="en-US" altLang="en-US" sz="1200" dirty="0" smtClean="0">
                <a:solidFill>
                  <a:srgbClr val="4071A0"/>
                </a:solidFill>
                <a:latin typeface="Arial Black" panose="020B0A04020102020204" pitchFamily="34" charset="0"/>
                <a:ea typeface="Lucida Sans Unicode" panose="020B0602030504020204" pitchFamily="34" charset="0"/>
              </a:rPr>
              <a:t>Diesel</a:t>
            </a:r>
            <a:endParaRPr lang="en-US" altLang="en-US" sz="1400" dirty="0">
              <a:solidFill>
                <a:schemeClr val="tx1"/>
              </a:solidFill>
            </a:endParaRPr>
          </a:p>
          <a:p>
            <a:pPr lvl="0"/>
            <a:r>
              <a:rPr lang="en-US" dirty="0" smtClean="0"/>
              <a:t>                         </a:t>
            </a:r>
            <a:r>
              <a:rPr lang="en-US" altLang="en-US" sz="1200" dirty="0" smtClean="0">
                <a:solidFill>
                  <a:srgbClr val="4071A0"/>
                </a:solidFill>
                <a:latin typeface="Arial Black" panose="020B0A04020102020204" pitchFamily="34" charset="0"/>
                <a:ea typeface="Lucida Sans Unicode" panose="020B0602030504020204" pitchFamily="34" charset="0"/>
              </a:rPr>
              <a:t>Industrial </a:t>
            </a:r>
            <a:r>
              <a:rPr lang="en-US" altLang="en-US" sz="1200" dirty="0">
                <a:solidFill>
                  <a:srgbClr val="4071A0"/>
                </a:solidFill>
                <a:latin typeface="Arial Black" panose="020B0A04020102020204" pitchFamily="34" charset="0"/>
                <a:ea typeface="Lucida Sans Unicode" panose="020B0602030504020204" pitchFamily="34" charset="0"/>
              </a:rPr>
              <a:t>Fuel Oil</a:t>
            </a:r>
            <a:endParaRPr lang="en-US" altLang="en-US" sz="2000" dirty="0">
              <a:solidFill>
                <a:schemeClr val="tx1"/>
              </a:solidFill>
            </a:endParaRPr>
          </a:p>
          <a:p>
            <a:r>
              <a:rPr lang="en-US" dirty="0" smtClean="0"/>
              <a:t>               </a:t>
            </a:r>
          </a:p>
          <a:p>
            <a:pPr lvl="0"/>
            <a:r>
              <a:rPr lang="en-US" sz="1100" dirty="0"/>
              <a:t> </a:t>
            </a:r>
            <a:r>
              <a:rPr lang="en-US" sz="1100" dirty="0" smtClean="0"/>
              <a:t>                                        </a:t>
            </a:r>
            <a:r>
              <a:rPr lang="en-US" altLang="en-US" sz="1100" dirty="0" smtClean="0">
                <a:solidFill>
                  <a:srgbClr val="4071A0"/>
                </a:solidFill>
                <a:latin typeface="Arial Black" panose="020B0A04020102020204" pitchFamily="34" charset="0"/>
                <a:ea typeface="Lucida Sans Unicode" panose="020B0602030504020204" pitchFamily="34" charset="0"/>
              </a:rPr>
              <a:t>Lubricating </a:t>
            </a:r>
            <a:r>
              <a:rPr lang="en-US" altLang="en-US" sz="1100" dirty="0">
                <a:solidFill>
                  <a:srgbClr val="4071A0"/>
                </a:solidFill>
                <a:latin typeface="Arial Black" panose="020B0A04020102020204" pitchFamily="34" charset="0"/>
                <a:ea typeface="Lucida Sans Unicode" panose="020B0602030504020204" pitchFamily="34" charset="0"/>
              </a:rPr>
              <a:t>Oil, Paraffin Wax and Asphalt</a:t>
            </a:r>
            <a:endParaRPr lang="en-US" altLang="en-US" sz="1200" dirty="0">
              <a:solidFill>
                <a:schemeClr val="tx1"/>
              </a:solidFill>
            </a:endParaRPr>
          </a:p>
          <a:p>
            <a:pPr marL="0" lvl="0" indent="0">
              <a:buNone/>
            </a:pPr>
            <a:endParaRPr lang="en-US" altLang="en-US" b="1" dirty="0" smtClean="0">
              <a:solidFill>
                <a:srgbClr val="231F20"/>
              </a:solidFill>
              <a:latin typeface="Arial Black" panose="020B0A04020102020204" pitchFamily="34" charset="0"/>
              <a:ea typeface="Lucida Sans Unicode" panose="020B0602030504020204" pitchFamily="34" charset="0"/>
            </a:endParaRPr>
          </a:p>
          <a:p>
            <a:pPr marL="0" lvl="0" indent="0">
              <a:buNone/>
            </a:pPr>
            <a:r>
              <a:rPr lang="en-US" altLang="en-US" b="1" dirty="0" smtClean="0">
                <a:solidFill>
                  <a:schemeClr val="accent3">
                    <a:lumMod val="75000"/>
                  </a:schemeClr>
                </a:solidFill>
                <a:latin typeface="Arial Black" panose="020B0A04020102020204" pitchFamily="34" charset="0"/>
                <a:ea typeface="Lucida Sans Unicode" panose="020B0602030504020204" pitchFamily="34" charset="0"/>
              </a:rPr>
              <a:t>Petroleum </a:t>
            </a:r>
            <a:r>
              <a:rPr lang="en-US" altLang="en-US" b="1" dirty="0">
                <a:solidFill>
                  <a:schemeClr val="accent3">
                    <a:lumMod val="75000"/>
                  </a:schemeClr>
                </a:solidFill>
                <a:latin typeface="Arial Black" panose="020B0A04020102020204" pitchFamily="34" charset="0"/>
                <a:ea typeface="Lucida Sans Unicode" panose="020B0602030504020204" pitchFamily="34" charset="0"/>
              </a:rPr>
              <a:t>Refining </a:t>
            </a:r>
            <a:r>
              <a:rPr lang="en-US" altLang="en-US" b="1" dirty="0" smtClean="0">
                <a:solidFill>
                  <a:schemeClr val="accent3">
                    <a:lumMod val="75000"/>
                  </a:schemeClr>
                </a:solidFill>
                <a:latin typeface="Arial Black" panose="020B0A04020102020204" pitchFamily="34" charset="0"/>
                <a:ea typeface="Lucida Sans Unicode" panose="020B0602030504020204" pitchFamily="34" charset="0"/>
              </a:rPr>
              <a:t>Processes</a:t>
            </a:r>
            <a:endParaRPr lang="en-US" altLang="en-US" sz="2000" b="1" dirty="0">
              <a:solidFill>
                <a:schemeClr val="accent3">
                  <a:lumMod val="75000"/>
                </a:schemeClr>
              </a:solidFill>
            </a:endParaRPr>
          </a:p>
          <a:p>
            <a:endParaRPr lang="en-IN" dirty="0"/>
          </a:p>
        </p:txBody>
      </p:sp>
      <p:pic>
        <p:nvPicPr>
          <p:cNvPr id="3073" name="Image 266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1009" y="508263"/>
            <a:ext cx="5019675" cy="2062163"/>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4"/>
          <p:cNvGrpSpPr>
            <a:grpSpLocks/>
          </p:cNvGrpSpPr>
          <p:nvPr/>
        </p:nvGrpSpPr>
        <p:grpSpPr>
          <a:xfrm>
            <a:off x="1166812" y="2106511"/>
            <a:ext cx="1966709" cy="2781215"/>
            <a:chOff x="0" y="0"/>
            <a:chExt cx="1966709" cy="2781215"/>
          </a:xfrm>
        </p:grpSpPr>
        <p:pic>
          <p:nvPicPr>
            <p:cNvPr id="6" name="Image 2663"/>
            <p:cNvPicPr/>
            <p:nvPr/>
          </p:nvPicPr>
          <p:blipFill>
            <a:blip r:embed="rId3" cstate="print"/>
            <a:stretch>
              <a:fillRect/>
            </a:stretch>
          </p:blipFill>
          <p:spPr>
            <a:xfrm>
              <a:off x="0" y="0"/>
              <a:ext cx="1966709" cy="2781215"/>
            </a:xfrm>
            <a:prstGeom prst="rect">
              <a:avLst/>
            </a:prstGeom>
          </p:spPr>
        </p:pic>
        <p:sp>
          <p:nvSpPr>
            <p:cNvPr id="7" name="Textbox 2664"/>
            <p:cNvSpPr txBox="1"/>
            <p:nvPr/>
          </p:nvSpPr>
          <p:spPr>
            <a:xfrm>
              <a:off x="132107" y="1162469"/>
              <a:ext cx="334010" cy="337741"/>
            </a:xfrm>
            <a:prstGeom prst="rect">
              <a:avLst/>
            </a:prstGeom>
          </p:spPr>
          <p:txBody>
            <a:bodyPr wrap="square" lIns="0" tIns="0" rIns="0" bIns="0" rtlCol="0">
              <a:noAutofit/>
            </a:bodyPr>
            <a:lstStyle/>
            <a:p>
              <a:pPr marL="90170" marR="11430" indent="-90805">
                <a:lnSpc>
                  <a:spcPct val="85000"/>
                </a:lnSpc>
                <a:spcBef>
                  <a:spcPts val="90"/>
                </a:spcBef>
                <a:spcAft>
                  <a:spcPts val="0"/>
                </a:spcAft>
              </a:pPr>
              <a:r>
                <a:rPr lang="en-US" sz="800" spc="-20" dirty="0">
                  <a:solidFill>
                    <a:srgbClr val="4071A0"/>
                  </a:solidFill>
                  <a:effectLst/>
                  <a:latin typeface="Arial Black" panose="020B0A04020102020204" pitchFamily="34" charset="0"/>
                  <a:ea typeface="Lucida Sans Unicode" panose="020B0602030504020204" pitchFamily="34" charset="0"/>
                </a:rPr>
                <a:t>Crude Oil</a:t>
              </a:r>
              <a:endParaRPr lang="en-IN" sz="1100" dirty="0">
                <a:effectLst/>
                <a:latin typeface="Lucida Sans Unicode" panose="020B0602030504020204" pitchFamily="34" charset="0"/>
                <a:ea typeface="Lucida Sans Unicode" panose="020B0602030504020204" pitchFamily="34" charset="0"/>
              </a:endParaRPr>
            </a:p>
          </p:txBody>
        </p:sp>
      </p:grpSp>
      <p:sp>
        <p:nvSpPr>
          <p:cNvPr id="10" name="TextBox 9"/>
          <p:cNvSpPr txBox="1"/>
          <p:nvPr/>
        </p:nvSpPr>
        <p:spPr>
          <a:xfrm>
            <a:off x="6801009" y="3034342"/>
            <a:ext cx="5240677" cy="1538883"/>
          </a:xfrm>
          <a:prstGeom prst="rect">
            <a:avLst/>
          </a:prstGeom>
          <a:noFill/>
        </p:spPr>
        <p:txBody>
          <a:bodyPr wrap="square" rtlCol="0">
            <a:spAutoFit/>
          </a:bodyPr>
          <a:lstStyle/>
          <a:p>
            <a:pPr lvl="0" eaLnBrk="0" fontAlgn="base" hangingPunct="0">
              <a:spcBef>
                <a:spcPct val="0"/>
              </a:spcBef>
              <a:spcAft>
                <a:spcPct val="0"/>
              </a:spcAft>
            </a:pPr>
            <a:r>
              <a:rPr lang="en-US" altLang="en-US" dirty="0" smtClean="0">
                <a:solidFill>
                  <a:schemeClr val="accent3">
                    <a:lumMod val="75000"/>
                  </a:schemeClr>
                </a:solidFill>
                <a:latin typeface="Arial" panose="020B0604020202020204" pitchFamily="34" charset="0"/>
                <a:ea typeface="Lucida Sans Unicode" panose="020B0602030504020204" pitchFamily="34" charset="0"/>
              </a:rPr>
              <a:t>Molasses is produced as a Byproduct in the process of Sugar Manufacturing </a:t>
            </a:r>
            <a:endParaRPr kumimoji="0" lang="en-US" altLang="en-US" sz="1600" b="0" i="0" u="none" strike="noStrike" cap="none" normalizeH="0" baseline="0" dirty="0" smtClean="0">
              <a:ln>
                <a:noFill/>
              </a:ln>
              <a:solidFill>
                <a:schemeClr val="accent3">
                  <a:lumMod val="75000"/>
                </a:schemeClr>
              </a:solidFill>
              <a:effectLst/>
              <a:latin typeface="Arial" panose="020B0604020202020204" pitchFamily="34" charset="0"/>
            </a:endParaRPr>
          </a:p>
          <a:p>
            <a:pPr lvl="0" eaLnBrk="0" fontAlgn="base" hangingPunct="0">
              <a:spcBef>
                <a:spcPct val="0"/>
              </a:spcBef>
              <a:spcAft>
                <a:spcPct val="0"/>
              </a:spcAft>
            </a:pPr>
            <a:endParaRPr kumimoji="0" lang="en-US" altLang="en-US" sz="4000" b="0" i="0" u="none" strike="noStrike" cap="none" normalizeH="0" baseline="0" dirty="0" smtClean="0">
              <a:ln>
                <a:noFill/>
              </a:ln>
              <a:solidFill>
                <a:schemeClr val="tx1"/>
              </a:solidFill>
              <a:effectLst/>
              <a:latin typeface="Arial" panose="020B0604020202020204" pitchFamily="34" charset="0"/>
            </a:endParaRPr>
          </a:p>
          <a:p>
            <a:endParaRPr lang="en-IN" dirty="0"/>
          </a:p>
        </p:txBody>
      </p:sp>
    </p:spTree>
    <p:extLst>
      <p:ext uri="{BB962C8B-B14F-4D97-AF65-F5344CB8AC3E}">
        <p14:creationId xmlns:p14="http://schemas.microsoft.com/office/powerpoint/2010/main" val="309658200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073"/>
                                        </p:tgtEl>
                                        <p:attrNameLst>
                                          <p:attrName>style.visibility</p:attrName>
                                        </p:attrNameLst>
                                      </p:cBhvr>
                                      <p:to>
                                        <p:strVal val="visible"/>
                                      </p:to>
                                    </p:set>
                                    <p:animEffect transition="in" filter="fade">
                                      <p:cBhvr>
                                        <p:cTn id="7" dur="1000"/>
                                        <p:tgtEl>
                                          <p:spTgt spid="3073"/>
                                        </p:tgtEl>
                                      </p:cBhvr>
                                    </p:animEffect>
                                    <p:anim calcmode="lin" valueType="num">
                                      <p:cBhvr>
                                        <p:cTn id="8" dur="1000" fill="hold"/>
                                        <p:tgtEl>
                                          <p:spTgt spid="3073"/>
                                        </p:tgtEl>
                                        <p:attrNameLst>
                                          <p:attrName>ppt_x</p:attrName>
                                        </p:attrNameLst>
                                      </p:cBhvr>
                                      <p:tavLst>
                                        <p:tav tm="0">
                                          <p:val>
                                            <p:strVal val="#ppt_x"/>
                                          </p:val>
                                        </p:tav>
                                        <p:tav tm="100000">
                                          <p:val>
                                            <p:strVal val="#ppt_x"/>
                                          </p:val>
                                        </p:tav>
                                      </p:tavLst>
                                    </p:anim>
                                    <p:anim calcmode="lin" valueType="num">
                                      <p:cBhvr>
                                        <p:cTn id="9" dur="1000" fill="hold"/>
                                        <p:tgtEl>
                                          <p:spTgt spid="307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fade">
                                      <p:cBhvr>
                                        <p:cTn id="29" dur="1000"/>
                                        <p:tgtEl>
                                          <p:spTgt spid="3">
                                            <p:txEl>
                                              <p:pRg st="2" end="2"/>
                                            </p:txEl>
                                          </p:spTgt>
                                        </p:tgtEl>
                                      </p:cBhvr>
                                    </p:animEffect>
                                    <p:anim calcmode="lin" valueType="num">
                                      <p:cBhvr>
                                        <p:cTn id="3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0"/>
                                        <p:tgtEl>
                                          <p:spTgt spid="3">
                                            <p:txEl>
                                              <p:pRg st="3" end="3"/>
                                            </p:txEl>
                                          </p:spTgt>
                                        </p:tgtEl>
                                      </p:cBhvr>
                                    </p:animEffect>
                                    <p:anim calcmode="lin" valueType="num">
                                      <p:cBhvr>
                                        <p:cTn id="3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1000"/>
                                        <p:tgtEl>
                                          <p:spTgt spid="3">
                                            <p:txEl>
                                              <p:pRg st="4" end="4"/>
                                            </p:txEl>
                                          </p:spTgt>
                                        </p:tgtEl>
                                      </p:cBhvr>
                                    </p:animEffect>
                                    <p:anim calcmode="lin" valueType="num">
                                      <p:cBhvr>
                                        <p:cTn id="4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Effect transition="in" filter="fade">
                                      <p:cBhvr>
                                        <p:cTn id="44" dur="1000"/>
                                        <p:tgtEl>
                                          <p:spTgt spid="3">
                                            <p:txEl>
                                              <p:pRg st="5" end="5"/>
                                            </p:txEl>
                                          </p:spTgt>
                                        </p:tgtEl>
                                      </p:cBhvr>
                                    </p:animEffect>
                                    <p:anim calcmode="lin" valueType="num">
                                      <p:cBhvr>
                                        <p:cTn id="4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7" presetID="42" presetClass="entr" presetSubtype="0" fill="hold" grpId="0" nodeType="with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0"/>
                                  </p:stCondLst>
                                  <p:childTnLst>
                                    <p:set>
                                      <p:cBhvr>
                                        <p:cTn id="53" dur="1" fill="hold">
                                          <p:stCondLst>
                                            <p:cond delay="0"/>
                                          </p:stCondLst>
                                        </p:cTn>
                                        <p:tgtEl>
                                          <p:spTgt spid="3">
                                            <p:txEl>
                                              <p:pRg st="8" end="8"/>
                                            </p:txEl>
                                          </p:spTgt>
                                        </p:tgtEl>
                                        <p:attrNameLst>
                                          <p:attrName>style.visibility</p:attrName>
                                        </p:attrNameLst>
                                      </p:cBhvr>
                                      <p:to>
                                        <p:strVal val="visible"/>
                                      </p:to>
                                    </p:set>
                                    <p:animEffect transition="in" filter="fade">
                                      <p:cBhvr>
                                        <p:cTn id="54" dur="1000"/>
                                        <p:tgtEl>
                                          <p:spTgt spid="3">
                                            <p:txEl>
                                              <p:pRg st="8" end="8"/>
                                            </p:txEl>
                                          </p:spTgt>
                                        </p:tgtEl>
                                      </p:cBhvr>
                                    </p:animEffect>
                                    <p:anim calcmode="lin" valueType="num">
                                      <p:cBhvr>
                                        <p:cTn id="5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7" presetID="42" presetClass="entr" presetSubtype="0" fill="hold" nodeType="withEffect">
                                  <p:stCondLst>
                                    <p:cond delay="0"/>
                                  </p:stCondLst>
                                  <p:childTnLst>
                                    <p:set>
                                      <p:cBhvr>
                                        <p:cTn id="58" dur="1" fill="hold">
                                          <p:stCondLst>
                                            <p:cond delay="0"/>
                                          </p:stCondLst>
                                        </p:cTn>
                                        <p:tgtEl>
                                          <p:spTgt spid="5"/>
                                        </p:tgtEl>
                                        <p:attrNameLst>
                                          <p:attrName>style.visibility</p:attrName>
                                        </p:attrNameLst>
                                      </p:cBhvr>
                                      <p:to>
                                        <p:strVal val="visible"/>
                                      </p:to>
                                    </p:set>
                                    <p:animEffect transition="in" filter="fade">
                                      <p:cBhvr>
                                        <p:cTn id="59" dur="1000"/>
                                        <p:tgtEl>
                                          <p:spTgt spid="5"/>
                                        </p:tgtEl>
                                      </p:cBhvr>
                                    </p:animEffect>
                                    <p:anim calcmode="lin" valueType="num">
                                      <p:cBhvr>
                                        <p:cTn id="60" dur="1000" fill="hold"/>
                                        <p:tgtEl>
                                          <p:spTgt spid="5"/>
                                        </p:tgtEl>
                                        <p:attrNameLst>
                                          <p:attrName>ppt_x</p:attrName>
                                        </p:attrNameLst>
                                      </p:cBhvr>
                                      <p:tavLst>
                                        <p:tav tm="0">
                                          <p:val>
                                            <p:strVal val="#ppt_x"/>
                                          </p:val>
                                        </p:tav>
                                        <p:tav tm="100000">
                                          <p:val>
                                            <p:strVal val="#ppt_x"/>
                                          </p:val>
                                        </p:tav>
                                      </p:tavLst>
                                    </p:anim>
                                    <p:anim calcmode="lin" valueType="num">
                                      <p:cBhvr>
                                        <p:cTn id="6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8901" y="202820"/>
            <a:ext cx="8911687" cy="1280890"/>
          </a:xfrm>
        </p:spPr>
        <p:txBody>
          <a:bodyPr/>
          <a:lstStyle/>
          <a:p>
            <a:r>
              <a:rPr lang="en-US" b="1" dirty="0">
                <a:latin typeface="Arial Black" panose="020B0A04020102020204" pitchFamily="34" charset="0"/>
              </a:rPr>
              <a:t>Co-Products</a:t>
            </a:r>
            <a:endParaRPr lang="en-IN" dirty="0">
              <a:latin typeface="Arial Black" panose="020B0A04020102020204" pitchFamily="34" charset="0"/>
            </a:endParaRPr>
          </a:p>
        </p:txBody>
      </p:sp>
      <p:sp>
        <p:nvSpPr>
          <p:cNvPr id="3" name="Content Placeholder 2"/>
          <p:cNvSpPr>
            <a:spLocks noGrp="1"/>
          </p:cNvSpPr>
          <p:nvPr>
            <p:ph idx="1"/>
          </p:nvPr>
        </p:nvSpPr>
        <p:spPr/>
        <p:txBody>
          <a:bodyPr/>
          <a:lstStyle/>
          <a:p>
            <a:pPr marL="0" lvl="0" indent="0">
              <a:buNone/>
            </a:pPr>
            <a:r>
              <a:rPr lang="en-US" sz="2000" dirty="0" smtClean="0">
                <a:solidFill>
                  <a:schemeClr val="accent3">
                    <a:lumMod val="75000"/>
                  </a:schemeClr>
                </a:solidFill>
                <a:latin typeface="Arial Black" panose="020B0A04020102020204" pitchFamily="34" charset="0"/>
              </a:rPr>
              <a:t>.</a:t>
            </a:r>
            <a:endParaRPr lang="en-IN" sz="2000" dirty="0">
              <a:solidFill>
                <a:schemeClr val="accent3">
                  <a:lumMod val="75000"/>
                </a:schemeClr>
              </a:solidFill>
              <a:latin typeface="Arial Black" panose="020B0A04020102020204" pitchFamily="34" charset="0"/>
            </a:endParaRPr>
          </a:p>
          <a:p>
            <a:endParaRPr lang="en-IN" dirty="0"/>
          </a:p>
        </p:txBody>
      </p:sp>
      <p:grpSp>
        <p:nvGrpSpPr>
          <p:cNvPr id="4" name="Group 3"/>
          <p:cNvGrpSpPr>
            <a:grpSpLocks/>
          </p:cNvGrpSpPr>
          <p:nvPr/>
        </p:nvGrpSpPr>
        <p:grpSpPr>
          <a:xfrm>
            <a:off x="1648902" y="1272952"/>
            <a:ext cx="10059878" cy="510065"/>
            <a:chOff x="0" y="0"/>
            <a:chExt cx="6320155" cy="313690"/>
          </a:xfrm>
        </p:grpSpPr>
        <p:sp>
          <p:nvSpPr>
            <p:cNvPr id="5" name="Graphic 2674"/>
            <p:cNvSpPr/>
            <p:nvPr/>
          </p:nvSpPr>
          <p:spPr>
            <a:xfrm>
              <a:off x="3076661" y="230386"/>
              <a:ext cx="167005" cy="83820"/>
            </a:xfrm>
            <a:custGeom>
              <a:avLst/>
              <a:gdLst/>
              <a:ahLst/>
              <a:cxnLst/>
              <a:rect l="l" t="t" r="r" b="b"/>
              <a:pathLst>
                <a:path w="167005" h="83820">
                  <a:moveTo>
                    <a:pt x="166433" y="50"/>
                  </a:moveTo>
                  <a:lnTo>
                    <a:pt x="0" y="0"/>
                  </a:lnTo>
                  <a:lnTo>
                    <a:pt x="83235" y="83248"/>
                  </a:lnTo>
                  <a:lnTo>
                    <a:pt x="166433" y="50"/>
                  </a:lnTo>
                  <a:close/>
                </a:path>
              </a:pathLst>
            </a:custGeom>
            <a:solidFill>
              <a:srgbClr val="25408F"/>
            </a:solidFill>
          </p:spPr>
          <p:txBody>
            <a:bodyPr wrap="square" lIns="0" tIns="0" rIns="0" bIns="0" rtlCol="0">
              <a:prstTxWarp prst="textNoShape">
                <a:avLst/>
              </a:prstTxWarp>
              <a:noAutofit/>
            </a:bodyPr>
            <a:lstStyle/>
            <a:p>
              <a:endParaRPr lang="en-IN" sz="2800"/>
            </a:p>
          </p:txBody>
        </p:sp>
        <p:sp>
          <p:nvSpPr>
            <p:cNvPr id="6" name="Textbox 2675"/>
            <p:cNvSpPr txBox="1"/>
            <p:nvPr/>
          </p:nvSpPr>
          <p:spPr>
            <a:xfrm>
              <a:off x="0" y="0"/>
              <a:ext cx="6320155" cy="230504"/>
            </a:xfrm>
            <a:prstGeom prst="rect">
              <a:avLst/>
            </a:prstGeom>
            <a:solidFill>
              <a:srgbClr val="BFC2E2"/>
            </a:solidFill>
          </p:spPr>
          <p:txBody>
            <a:bodyPr wrap="square" lIns="0" tIns="0" rIns="0" bIns="0" rtlCol="0">
              <a:noAutofit/>
            </a:bodyPr>
            <a:lstStyle/>
            <a:p>
              <a:pPr algn="ctr">
                <a:lnSpc>
                  <a:spcPct val="150000"/>
                </a:lnSpc>
                <a:spcBef>
                  <a:spcPts val="405"/>
                </a:spcBef>
                <a:spcAft>
                  <a:spcPts val="0"/>
                </a:spcAft>
              </a:pPr>
              <a:r>
                <a:rPr lang="en-US" sz="1400" spc="-20" dirty="0">
                  <a:solidFill>
                    <a:srgbClr val="231F20"/>
                  </a:solidFill>
                  <a:effectLst/>
                  <a:latin typeface="Arial Black" panose="020B0A04020102020204" pitchFamily="34" charset="0"/>
                  <a:ea typeface="Lucida Sans Unicode" panose="020B0602030504020204" pitchFamily="34" charset="0"/>
                </a:rPr>
                <a:t>Co-</a:t>
              </a:r>
              <a:r>
                <a:rPr lang="en-US" sz="1400" spc="-10" dirty="0">
                  <a:solidFill>
                    <a:srgbClr val="231F20"/>
                  </a:solidFill>
                  <a:effectLst/>
                  <a:latin typeface="Arial Black" panose="020B0A04020102020204" pitchFamily="34" charset="0"/>
                  <a:ea typeface="Lucida Sans Unicode" panose="020B0602030504020204" pitchFamily="34" charset="0"/>
                </a:rPr>
                <a:t>Products</a:t>
              </a:r>
              <a:endParaRPr lang="en-IN" sz="1400" dirty="0">
                <a:effectLst/>
                <a:latin typeface="Lucida Sans Unicode" panose="020B0602030504020204" pitchFamily="34" charset="0"/>
                <a:ea typeface="Lucida Sans Unicode" panose="020B0602030504020204" pitchFamily="34" charset="0"/>
              </a:endParaRPr>
            </a:p>
          </p:txBody>
        </p:sp>
      </p:grpSp>
      <p:grpSp>
        <p:nvGrpSpPr>
          <p:cNvPr id="7" name="Group 6"/>
          <p:cNvGrpSpPr>
            <a:grpSpLocks/>
          </p:cNvGrpSpPr>
          <p:nvPr/>
        </p:nvGrpSpPr>
        <p:grpSpPr>
          <a:xfrm>
            <a:off x="1648902" y="1872005"/>
            <a:ext cx="10059878" cy="756070"/>
            <a:chOff x="0" y="0"/>
            <a:chExt cx="6320155" cy="313690"/>
          </a:xfrm>
        </p:grpSpPr>
        <p:sp>
          <p:nvSpPr>
            <p:cNvPr id="8" name="Graphic 2677"/>
            <p:cNvSpPr/>
            <p:nvPr/>
          </p:nvSpPr>
          <p:spPr>
            <a:xfrm>
              <a:off x="3076661" y="230386"/>
              <a:ext cx="167005" cy="83820"/>
            </a:xfrm>
            <a:custGeom>
              <a:avLst/>
              <a:gdLst/>
              <a:ahLst/>
              <a:cxnLst/>
              <a:rect l="l" t="t" r="r" b="b"/>
              <a:pathLst>
                <a:path w="167005" h="83820">
                  <a:moveTo>
                    <a:pt x="166433" y="50"/>
                  </a:moveTo>
                  <a:lnTo>
                    <a:pt x="0" y="0"/>
                  </a:lnTo>
                  <a:lnTo>
                    <a:pt x="83235" y="83248"/>
                  </a:lnTo>
                  <a:lnTo>
                    <a:pt x="166433" y="50"/>
                  </a:lnTo>
                  <a:close/>
                </a:path>
              </a:pathLst>
            </a:custGeom>
            <a:solidFill>
              <a:srgbClr val="25408F"/>
            </a:solidFill>
          </p:spPr>
          <p:txBody>
            <a:bodyPr wrap="square" lIns="0" tIns="0" rIns="0" bIns="0" rtlCol="0">
              <a:prstTxWarp prst="textNoShape">
                <a:avLst/>
              </a:prstTxWarp>
              <a:noAutofit/>
            </a:bodyPr>
            <a:lstStyle/>
            <a:p>
              <a:endParaRPr lang="en-IN" sz="2800"/>
            </a:p>
          </p:txBody>
        </p:sp>
        <p:sp>
          <p:nvSpPr>
            <p:cNvPr id="9" name="Textbox 2678"/>
            <p:cNvSpPr txBox="1"/>
            <p:nvPr/>
          </p:nvSpPr>
          <p:spPr>
            <a:xfrm>
              <a:off x="0" y="0"/>
              <a:ext cx="6320155" cy="230504"/>
            </a:xfrm>
            <a:prstGeom prst="rect">
              <a:avLst/>
            </a:prstGeom>
            <a:solidFill>
              <a:srgbClr val="BFC2E2"/>
            </a:solidFill>
          </p:spPr>
          <p:txBody>
            <a:bodyPr wrap="square" lIns="0" tIns="0" rIns="0" bIns="0" rtlCol="0">
              <a:noAutofit/>
            </a:bodyPr>
            <a:lstStyle/>
            <a:p>
              <a:pPr algn="ctr">
                <a:lnSpc>
                  <a:spcPct val="150000"/>
                </a:lnSpc>
                <a:spcBef>
                  <a:spcPts val="405"/>
                </a:spcBef>
                <a:spcAft>
                  <a:spcPts val="0"/>
                </a:spcAft>
              </a:pPr>
              <a:r>
                <a:rPr lang="en-US" sz="1600" dirty="0">
                  <a:solidFill>
                    <a:srgbClr val="231F20"/>
                  </a:solidFill>
                  <a:effectLst/>
                  <a:latin typeface="Lucida Sans Unicode" panose="020B0602030504020204" pitchFamily="34" charset="0"/>
                  <a:ea typeface="Lucida Sans Unicode" panose="020B0602030504020204" pitchFamily="34" charset="0"/>
                </a:rPr>
                <a:t>Joint</a:t>
              </a:r>
              <a:r>
                <a:rPr lang="en-US" sz="1600" spc="30" dirty="0">
                  <a:solidFill>
                    <a:srgbClr val="231F20"/>
                  </a:solidFill>
                  <a:effectLst/>
                  <a:latin typeface="Lucida Sans Unicode" panose="020B0602030504020204" pitchFamily="34" charset="0"/>
                  <a:ea typeface="Lucida Sans Unicode" panose="020B0602030504020204" pitchFamily="34" charset="0"/>
                </a:rPr>
                <a:t> </a:t>
              </a:r>
              <a:r>
                <a:rPr lang="en-US" sz="1600" dirty="0">
                  <a:solidFill>
                    <a:srgbClr val="231F20"/>
                  </a:solidFill>
                  <a:effectLst/>
                  <a:latin typeface="Lucida Sans Unicode" panose="020B0602030504020204" pitchFamily="34" charset="0"/>
                  <a:ea typeface="Lucida Sans Unicode" panose="020B0602030504020204" pitchFamily="34" charset="0"/>
                </a:rPr>
                <a:t>products</a:t>
              </a:r>
              <a:r>
                <a:rPr lang="en-US" sz="1600" spc="30" dirty="0">
                  <a:solidFill>
                    <a:srgbClr val="231F20"/>
                  </a:solidFill>
                  <a:effectLst/>
                  <a:latin typeface="Lucida Sans Unicode" panose="020B0602030504020204" pitchFamily="34" charset="0"/>
                  <a:ea typeface="Lucida Sans Unicode" panose="020B0602030504020204" pitchFamily="34" charset="0"/>
                </a:rPr>
                <a:t> </a:t>
              </a:r>
              <a:r>
                <a:rPr lang="en-US" sz="1600" dirty="0">
                  <a:solidFill>
                    <a:srgbClr val="231F20"/>
                  </a:solidFill>
                  <a:effectLst/>
                  <a:latin typeface="Lucida Sans Unicode" panose="020B0602030504020204" pitchFamily="34" charset="0"/>
                  <a:ea typeface="Lucida Sans Unicode" panose="020B0602030504020204" pitchFamily="34" charset="0"/>
                </a:rPr>
                <a:t>and</a:t>
              </a:r>
              <a:r>
                <a:rPr lang="en-US" sz="1600" spc="30" dirty="0">
                  <a:solidFill>
                    <a:srgbClr val="231F20"/>
                  </a:solidFill>
                  <a:effectLst/>
                  <a:latin typeface="Lucida Sans Unicode" panose="020B0602030504020204" pitchFamily="34" charset="0"/>
                  <a:ea typeface="Lucida Sans Unicode" panose="020B0602030504020204" pitchFamily="34" charset="0"/>
                </a:rPr>
                <a:t> </a:t>
              </a:r>
              <a:r>
                <a:rPr lang="en-US" sz="1600" dirty="0">
                  <a:solidFill>
                    <a:srgbClr val="231F20"/>
                  </a:solidFill>
                  <a:effectLst/>
                  <a:latin typeface="Lucida Sans Unicode" panose="020B0602030504020204" pitchFamily="34" charset="0"/>
                  <a:ea typeface="Lucida Sans Unicode" panose="020B0602030504020204" pitchFamily="34" charset="0"/>
                </a:rPr>
                <a:t>co-products</a:t>
              </a:r>
              <a:r>
                <a:rPr lang="en-US" sz="1600" spc="30" dirty="0">
                  <a:solidFill>
                    <a:srgbClr val="231F20"/>
                  </a:solidFill>
                  <a:effectLst/>
                  <a:latin typeface="Lucida Sans Unicode" panose="020B0602030504020204" pitchFamily="34" charset="0"/>
                  <a:ea typeface="Lucida Sans Unicode" panose="020B0602030504020204" pitchFamily="34" charset="0"/>
                </a:rPr>
                <a:t> </a:t>
              </a:r>
              <a:r>
                <a:rPr lang="en-US" sz="1600" dirty="0">
                  <a:solidFill>
                    <a:srgbClr val="231F20"/>
                  </a:solidFill>
                  <a:effectLst/>
                  <a:latin typeface="Lucida Sans Unicode" panose="020B0602030504020204" pitchFamily="34" charset="0"/>
                  <a:ea typeface="Lucida Sans Unicode" panose="020B0602030504020204" pitchFamily="34" charset="0"/>
                </a:rPr>
                <a:t>are</a:t>
              </a:r>
              <a:r>
                <a:rPr lang="en-US" sz="1600" spc="30" dirty="0">
                  <a:solidFill>
                    <a:srgbClr val="231F20"/>
                  </a:solidFill>
                  <a:effectLst/>
                  <a:latin typeface="Lucida Sans Unicode" panose="020B0602030504020204" pitchFamily="34" charset="0"/>
                  <a:ea typeface="Lucida Sans Unicode" panose="020B0602030504020204" pitchFamily="34" charset="0"/>
                </a:rPr>
                <a:t> </a:t>
              </a:r>
              <a:r>
                <a:rPr lang="en-US" sz="1600" dirty="0">
                  <a:solidFill>
                    <a:srgbClr val="231F20"/>
                  </a:solidFill>
                  <a:effectLst/>
                  <a:latin typeface="Lucida Sans Unicode" panose="020B0602030504020204" pitchFamily="34" charset="0"/>
                  <a:ea typeface="Lucida Sans Unicode" panose="020B0602030504020204" pitchFamily="34" charset="0"/>
                </a:rPr>
                <a:t>used</a:t>
              </a:r>
              <a:r>
                <a:rPr lang="en-US" sz="1600" spc="30" dirty="0">
                  <a:solidFill>
                    <a:srgbClr val="231F20"/>
                  </a:solidFill>
                  <a:effectLst/>
                  <a:latin typeface="Lucida Sans Unicode" panose="020B0602030504020204" pitchFamily="34" charset="0"/>
                  <a:ea typeface="Lucida Sans Unicode" panose="020B0602030504020204" pitchFamily="34" charset="0"/>
                </a:rPr>
                <a:t> </a:t>
              </a:r>
              <a:r>
                <a:rPr lang="en-US" sz="1600" dirty="0">
                  <a:solidFill>
                    <a:srgbClr val="231F20"/>
                  </a:solidFill>
                  <a:effectLst/>
                  <a:latin typeface="Lucida Sans Unicode" panose="020B0602030504020204" pitchFamily="34" charset="0"/>
                  <a:ea typeface="Lucida Sans Unicode" panose="020B0602030504020204" pitchFamily="34" charset="0"/>
                </a:rPr>
                <a:t>synonymously,</a:t>
              </a:r>
              <a:r>
                <a:rPr lang="en-US" sz="1600" spc="30" dirty="0">
                  <a:solidFill>
                    <a:srgbClr val="231F20"/>
                  </a:solidFill>
                  <a:effectLst/>
                  <a:latin typeface="Lucida Sans Unicode" panose="020B0602030504020204" pitchFamily="34" charset="0"/>
                  <a:ea typeface="Lucida Sans Unicode" panose="020B0602030504020204" pitchFamily="34" charset="0"/>
                </a:rPr>
                <a:t> </a:t>
              </a:r>
              <a:r>
                <a:rPr lang="en-US" sz="1600" dirty="0">
                  <a:solidFill>
                    <a:srgbClr val="231F20"/>
                  </a:solidFill>
                  <a:effectLst/>
                  <a:latin typeface="Lucida Sans Unicode" panose="020B0602030504020204" pitchFamily="34" charset="0"/>
                  <a:ea typeface="Lucida Sans Unicode" panose="020B0602030504020204" pitchFamily="34" charset="0"/>
                </a:rPr>
                <a:t>but</a:t>
              </a:r>
              <a:r>
                <a:rPr lang="en-US" sz="1600" spc="30" dirty="0">
                  <a:solidFill>
                    <a:srgbClr val="231F20"/>
                  </a:solidFill>
                  <a:effectLst/>
                  <a:latin typeface="Lucida Sans Unicode" panose="020B0602030504020204" pitchFamily="34" charset="0"/>
                  <a:ea typeface="Lucida Sans Unicode" panose="020B0602030504020204" pitchFamily="34" charset="0"/>
                </a:rPr>
                <a:t> </a:t>
              </a:r>
              <a:r>
                <a:rPr lang="en-US" sz="1600" dirty="0">
                  <a:solidFill>
                    <a:srgbClr val="231F20"/>
                  </a:solidFill>
                  <a:effectLst/>
                  <a:latin typeface="Lucida Sans Unicode" panose="020B0602030504020204" pitchFamily="34" charset="0"/>
                  <a:ea typeface="Lucida Sans Unicode" panose="020B0602030504020204" pitchFamily="34" charset="0"/>
                </a:rPr>
                <a:t>a</a:t>
              </a:r>
              <a:r>
                <a:rPr lang="en-US" sz="1600" spc="30" dirty="0">
                  <a:solidFill>
                    <a:srgbClr val="231F20"/>
                  </a:solidFill>
                  <a:effectLst/>
                  <a:latin typeface="Lucida Sans Unicode" panose="020B0602030504020204" pitchFamily="34" charset="0"/>
                  <a:ea typeface="Lucida Sans Unicode" panose="020B0602030504020204" pitchFamily="34" charset="0"/>
                </a:rPr>
                <a:t> </a:t>
              </a:r>
              <a:r>
                <a:rPr lang="en-US" sz="1600" dirty="0">
                  <a:solidFill>
                    <a:srgbClr val="231F20"/>
                  </a:solidFill>
                  <a:effectLst/>
                  <a:latin typeface="Arial Black" panose="020B0A04020102020204" pitchFamily="34" charset="0"/>
                  <a:ea typeface="Lucida Sans Unicode" panose="020B0602030504020204" pitchFamily="34" charset="0"/>
                </a:rPr>
                <a:t>distinction</a:t>
              </a:r>
              <a:r>
                <a:rPr lang="en-US" sz="1600" spc="-45" dirty="0">
                  <a:solidFill>
                    <a:srgbClr val="231F20"/>
                  </a:solidFill>
                  <a:effectLst/>
                  <a:latin typeface="Arial Black" panose="020B0A04020102020204" pitchFamily="34" charset="0"/>
                  <a:ea typeface="Lucida Sans Unicode" panose="020B0602030504020204" pitchFamily="34" charset="0"/>
                </a:rPr>
                <a:t> </a:t>
              </a:r>
              <a:r>
                <a:rPr lang="en-US" sz="1600" dirty="0">
                  <a:solidFill>
                    <a:srgbClr val="231F20"/>
                  </a:solidFill>
                  <a:effectLst/>
                  <a:latin typeface="Arial Black" panose="020B0A04020102020204" pitchFamily="34" charset="0"/>
                  <a:ea typeface="Lucida Sans Unicode" panose="020B0602030504020204" pitchFamily="34" charset="0"/>
                </a:rPr>
                <a:t>is</a:t>
              </a:r>
              <a:r>
                <a:rPr lang="en-US" sz="1600" spc="-45" dirty="0">
                  <a:solidFill>
                    <a:srgbClr val="231F20"/>
                  </a:solidFill>
                  <a:effectLst/>
                  <a:latin typeface="Arial Black" panose="020B0A04020102020204" pitchFamily="34" charset="0"/>
                  <a:ea typeface="Lucida Sans Unicode" panose="020B0602030504020204" pitchFamily="34" charset="0"/>
                </a:rPr>
                <a:t> </a:t>
              </a:r>
              <a:r>
                <a:rPr lang="en-US" sz="1600" spc="-10" dirty="0">
                  <a:solidFill>
                    <a:srgbClr val="231F20"/>
                  </a:solidFill>
                  <a:effectLst/>
                  <a:latin typeface="Arial Black" panose="020B0A04020102020204" pitchFamily="34" charset="0"/>
                  <a:ea typeface="Lucida Sans Unicode" panose="020B0602030504020204" pitchFamily="34" charset="0"/>
                </a:rPr>
                <a:t>there.</a:t>
              </a:r>
              <a:endParaRPr lang="en-IN" sz="1600" dirty="0">
                <a:effectLst/>
                <a:latin typeface="Lucida Sans Unicode" panose="020B0602030504020204" pitchFamily="34" charset="0"/>
                <a:ea typeface="Lucida Sans Unicode" panose="020B0602030504020204" pitchFamily="34" charset="0"/>
              </a:endParaRPr>
            </a:p>
          </p:txBody>
        </p:sp>
      </p:grpSp>
      <p:grpSp>
        <p:nvGrpSpPr>
          <p:cNvPr id="10" name="Group 9"/>
          <p:cNvGrpSpPr>
            <a:grpSpLocks/>
          </p:cNvGrpSpPr>
          <p:nvPr/>
        </p:nvGrpSpPr>
        <p:grpSpPr>
          <a:xfrm>
            <a:off x="1616928" y="2708083"/>
            <a:ext cx="10091852" cy="1311863"/>
            <a:chOff x="0" y="0"/>
            <a:chExt cx="6320155" cy="468630"/>
          </a:xfrm>
        </p:grpSpPr>
        <p:sp>
          <p:nvSpPr>
            <p:cNvPr id="11" name="Graphic 2680"/>
            <p:cNvSpPr/>
            <p:nvPr/>
          </p:nvSpPr>
          <p:spPr>
            <a:xfrm>
              <a:off x="3076699" y="385006"/>
              <a:ext cx="167005" cy="83820"/>
            </a:xfrm>
            <a:custGeom>
              <a:avLst/>
              <a:gdLst/>
              <a:ahLst/>
              <a:cxnLst/>
              <a:rect l="l" t="t" r="r" b="b"/>
              <a:pathLst>
                <a:path w="167005" h="83820">
                  <a:moveTo>
                    <a:pt x="166395" y="0"/>
                  </a:moveTo>
                  <a:lnTo>
                    <a:pt x="0" y="0"/>
                  </a:lnTo>
                  <a:lnTo>
                    <a:pt x="83197" y="83197"/>
                  </a:lnTo>
                  <a:lnTo>
                    <a:pt x="166395" y="0"/>
                  </a:lnTo>
                  <a:close/>
                </a:path>
              </a:pathLst>
            </a:custGeom>
            <a:solidFill>
              <a:srgbClr val="25408F"/>
            </a:solidFill>
          </p:spPr>
          <p:txBody>
            <a:bodyPr wrap="square" lIns="0" tIns="0" rIns="0" bIns="0" rtlCol="0">
              <a:prstTxWarp prst="textNoShape">
                <a:avLst/>
              </a:prstTxWarp>
              <a:noAutofit/>
            </a:bodyPr>
            <a:lstStyle/>
            <a:p>
              <a:endParaRPr lang="en-IN" sz="2800"/>
            </a:p>
          </p:txBody>
        </p:sp>
        <p:sp>
          <p:nvSpPr>
            <p:cNvPr id="12" name="Textbox 2681"/>
            <p:cNvSpPr txBox="1"/>
            <p:nvPr/>
          </p:nvSpPr>
          <p:spPr>
            <a:xfrm>
              <a:off x="0" y="0"/>
              <a:ext cx="6320155" cy="385445"/>
            </a:xfrm>
            <a:prstGeom prst="rect">
              <a:avLst/>
            </a:prstGeom>
            <a:solidFill>
              <a:srgbClr val="BFC2E2"/>
            </a:solidFill>
          </p:spPr>
          <p:txBody>
            <a:bodyPr wrap="square" lIns="0" tIns="0" rIns="0" bIns="0" rtlCol="0">
              <a:noAutofit/>
            </a:bodyPr>
            <a:lstStyle/>
            <a:p>
              <a:pPr marL="433705">
                <a:lnSpc>
                  <a:spcPts val="1165"/>
                </a:lnSpc>
                <a:spcBef>
                  <a:spcPts val="505"/>
                </a:spcBef>
                <a:spcAft>
                  <a:spcPts val="0"/>
                </a:spcAft>
              </a:pPr>
              <a:endParaRPr lang="en-US" sz="1400" dirty="0" smtClean="0">
                <a:solidFill>
                  <a:srgbClr val="231F20"/>
                </a:solidFill>
                <a:effectLst/>
                <a:latin typeface="Lucida Sans Unicode" panose="020B0602030504020204" pitchFamily="34" charset="0"/>
                <a:ea typeface="Lucida Sans Unicode" panose="020B0602030504020204" pitchFamily="34" charset="0"/>
              </a:endParaRPr>
            </a:p>
            <a:p>
              <a:pPr marL="433705">
                <a:spcBef>
                  <a:spcPts val="505"/>
                </a:spcBef>
                <a:spcAft>
                  <a:spcPts val="0"/>
                </a:spcAft>
              </a:pPr>
              <a:r>
                <a:rPr lang="en-US" sz="1600" dirty="0" smtClean="0">
                  <a:solidFill>
                    <a:srgbClr val="231F20"/>
                  </a:solidFill>
                  <a:effectLst/>
                  <a:latin typeface="Lucida Sans Unicode" panose="020B0602030504020204" pitchFamily="34" charset="0"/>
                  <a:ea typeface="Lucida Sans Unicode" panose="020B0602030504020204" pitchFamily="34" charset="0"/>
                </a:rPr>
                <a:t>Co-products</a:t>
              </a:r>
              <a:r>
                <a:rPr lang="en-US" sz="1600" spc="40" dirty="0" smtClean="0">
                  <a:solidFill>
                    <a:srgbClr val="231F20"/>
                  </a:solidFill>
                  <a:effectLst/>
                  <a:latin typeface="Lucida Sans Unicode" panose="020B0602030504020204" pitchFamily="34" charset="0"/>
                  <a:ea typeface="Lucida Sans Unicode" panose="020B0602030504020204" pitchFamily="34" charset="0"/>
                </a:rPr>
                <a:t> </a:t>
              </a:r>
              <a:r>
                <a:rPr lang="en-US" sz="1600" dirty="0">
                  <a:solidFill>
                    <a:srgbClr val="231F20"/>
                  </a:solidFill>
                  <a:effectLst/>
                  <a:latin typeface="Lucida Sans Unicode" panose="020B0602030504020204" pitchFamily="34" charset="0"/>
                  <a:ea typeface="Lucida Sans Unicode" panose="020B0602030504020204" pitchFamily="34" charset="0"/>
                </a:rPr>
                <a:t>are</a:t>
              </a:r>
              <a:r>
                <a:rPr lang="en-US" sz="1600" spc="45" dirty="0">
                  <a:solidFill>
                    <a:srgbClr val="231F20"/>
                  </a:solidFill>
                  <a:effectLst/>
                  <a:latin typeface="Lucida Sans Unicode" panose="020B0602030504020204" pitchFamily="34" charset="0"/>
                  <a:ea typeface="Lucida Sans Unicode" panose="020B0602030504020204" pitchFamily="34" charset="0"/>
                </a:rPr>
                <a:t> </a:t>
              </a:r>
              <a:r>
                <a:rPr lang="en-US" sz="1600" dirty="0">
                  <a:solidFill>
                    <a:srgbClr val="231F20"/>
                  </a:solidFill>
                  <a:effectLst/>
                  <a:latin typeface="Lucida Sans Unicode" panose="020B0602030504020204" pitchFamily="34" charset="0"/>
                  <a:ea typeface="Lucida Sans Unicode" panose="020B0602030504020204" pitchFamily="34" charset="0"/>
                </a:rPr>
                <a:t>two</a:t>
              </a:r>
              <a:r>
                <a:rPr lang="en-US" sz="1600" spc="40" dirty="0">
                  <a:solidFill>
                    <a:srgbClr val="231F20"/>
                  </a:solidFill>
                  <a:effectLst/>
                  <a:latin typeface="Lucida Sans Unicode" panose="020B0602030504020204" pitchFamily="34" charset="0"/>
                  <a:ea typeface="Lucida Sans Unicode" panose="020B0602030504020204" pitchFamily="34" charset="0"/>
                </a:rPr>
                <a:t> </a:t>
              </a:r>
              <a:r>
                <a:rPr lang="en-US" sz="1600" dirty="0">
                  <a:solidFill>
                    <a:srgbClr val="231F20"/>
                  </a:solidFill>
                  <a:effectLst/>
                  <a:latin typeface="Lucida Sans Unicode" panose="020B0602030504020204" pitchFamily="34" charset="0"/>
                  <a:ea typeface="Lucida Sans Unicode" panose="020B0602030504020204" pitchFamily="34" charset="0"/>
                </a:rPr>
                <a:t>or</a:t>
              </a:r>
              <a:r>
                <a:rPr lang="en-US" sz="1600" spc="45" dirty="0">
                  <a:solidFill>
                    <a:srgbClr val="231F20"/>
                  </a:solidFill>
                  <a:effectLst/>
                  <a:latin typeface="Lucida Sans Unicode" panose="020B0602030504020204" pitchFamily="34" charset="0"/>
                  <a:ea typeface="Lucida Sans Unicode" panose="020B0602030504020204" pitchFamily="34" charset="0"/>
                </a:rPr>
                <a:t> </a:t>
              </a:r>
              <a:r>
                <a:rPr lang="en-US" sz="1600" dirty="0">
                  <a:solidFill>
                    <a:srgbClr val="231F20"/>
                  </a:solidFill>
                  <a:effectLst/>
                  <a:latin typeface="Lucida Sans Unicode" panose="020B0602030504020204" pitchFamily="34" charset="0"/>
                  <a:ea typeface="Lucida Sans Unicode" panose="020B0602030504020204" pitchFamily="34" charset="0"/>
                </a:rPr>
                <a:t>more</a:t>
              </a:r>
              <a:r>
                <a:rPr lang="en-US" sz="1600" spc="45" dirty="0">
                  <a:solidFill>
                    <a:srgbClr val="231F20"/>
                  </a:solidFill>
                  <a:effectLst/>
                  <a:latin typeface="Lucida Sans Unicode" panose="020B0602030504020204" pitchFamily="34" charset="0"/>
                  <a:ea typeface="Lucida Sans Unicode" panose="020B0602030504020204" pitchFamily="34" charset="0"/>
                </a:rPr>
                <a:t> </a:t>
              </a:r>
              <a:r>
                <a:rPr lang="en-US" sz="1600" dirty="0">
                  <a:solidFill>
                    <a:srgbClr val="231F20"/>
                  </a:solidFill>
                  <a:effectLst/>
                  <a:latin typeface="Lucida Sans Unicode" panose="020B0602030504020204" pitchFamily="34" charset="0"/>
                  <a:ea typeface="Lucida Sans Unicode" panose="020B0602030504020204" pitchFamily="34" charset="0"/>
                </a:rPr>
                <a:t>products</a:t>
              </a:r>
              <a:r>
                <a:rPr lang="en-US" sz="1600" spc="40" dirty="0">
                  <a:solidFill>
                    <a:srgbClr val="231F20"/>
                  </a:solidFill>
                  <a:effectLst/>
                  <a:latin typeface="Lucida Sans Unicode" panose="020B0602030504020204" pitchFamily="34" charset="0"/>
                  <a:ea typeface="Lucida Sans Unicode" panose="020B0602030504020204" pitchFamily="34" charset="0"/>
                </a:rPr>
                <a:t> </a:t>
              </a:r>
              <a:r>
                <a:rPr lang="en-US" sz="1600" dirty="0">
                  <a:solidFill>
                    <a:srgbClr val="231F20"/>
                  </a:solidFill>
                  <a:effectLst/>
                  <a:latin typeface="Lucida Sans Unicode" panose="020B0602030504020204" pitchFamily="34" charset="0"/>
                  <a:ea typeface="Lucida Sans Unicode" panose="020B0602030504020204" pitchFamily="34" charset="0"/>
                </a:rPr>
                <a:t>which</a:t>
              </a:r>
              <a:r>
                <a:rPr lang="en-US" sz="1600" spc="45" dirty="0">
                  <a:solidFill>
                    <a:srgbClr val="231F20"/>
                  </a:solidFill>
                  <a:effectLst/>
                  <a:latin typeface="Lucida Sans Unicode" panose="020B0602030504020204" pitchFamily="34" charset="0"/>
                  <a:ea typeface="Lucida Sans Unicode" panose="020B0602030504020204" pitchFamily="34" charset="0"/>
                </a:rPr>
                <a:t> </a:t>
              </a:r>
              <a:r>
                <a:rPr lang="en-US" sz="1600" dirty="0">
                  <a:solidFill>
                    <a:srgbClr val="231F20"/>
                  </a:solidFill>
                  <a:effectLst/>
                  <a:latin typeface="Lucida Sans Unicode" panose="020B0602030504020204" pitchFamily="34" charset="0"/>
                  <a:ea typeface="Lucida Sans Unicode" panose="020B0602030504020204" pitchFamily="34" charset="0"/>
                </a:rPr>
                <a:t>are</a:t>
              </a:r>
              <a:r>
                <a:rPr lang="en-US" sz="1600" spc="-20" dirty="0">
                  <a:solidFill>
                    <a:srgbClr val="231F20"/>
                  </a:solidFill>
                  <a:effectLst/>
                  <a:latin typeface="Lucida Sans Unicode" panose="020B0602030504020204" pitchFamily="34" charset="0"/>
                  <a:ea typeface="Lucida Sans Unicode" panose="020B0602030504020204" pitchFamily="34" charset="0"/>
                </a:rPr>
                <a:t> </a:t>
              </a:r>
              <a:r>
                <a:rPr lang="en-US" sz="1600" dirty="0">
                  <a:solidFill>
                    <a:srgbClr val="231F20"/>
                  </a:solidFill>
                  <a:effectLst/>
                  <a:latin typeface="Arial Black" panose="020B0A04020102020204" pitchFamily="34" charset="0"/>
                  <a:ea typeface="Lucida Sans Unicode" panose="020B0602030504020204" pitchFamily="34" charset="0"/>
                </a:rPr>
                <a:t>contemporary</a:t>
              </a:r>
              <a:r>
                <a:rPr lang="en-US" sz="1600" spc="-35" dirty="0">
                  <a:solidFill>
                    <a:srgbClr val="231F20"/>
                  </a:solidFill>
                  <a:effectLst/>
                  <a:latin typeface="Arial Black" panose="020B0A04020102020204" pitchFamily="34" charset="0"/>
                  <a:ea typeface="Lucida Sans Unicode" panose="020B0602030504020204" pitchFamily="34" charset="0"/>
                </a:rPr>
                <a:t> </a:t>
              </a:r>
              <a:r>
                <a:rPr lang="en-US" sz="1600" dirty="0">
                  <a:solidFill>
                    <a:srgbClr val="231F20"/>
                  </a:solidFill>
                  <a:effectLst/>
                  <a:latin typeface="Arial Black" panose="020B0A04020102020204" pitchFamily="34" charset="0"/>
                  <a:ea typeface="Lucida Sans Unicode" panose="020B0602030504020204" pitchFamily="34" charset="0"/>
                </a:rPr>
                <a:t>but</a:t>
              </a:r>
              <a:r>
                <a:rPr lang="en-US" sz="1600" spc="-35" dirty="0">
                  <a:solidFill>
                    <a:srgbClr val="231F20"/>
                  </a:solidFill>
                  <a:effectLst/>
                  <a:latin typeface="Arial Black" panose="020B0A04020102020204" pitchFamily="34" charset="0"/>
                  <a:ea typeface="Lucida Sans Unicode" panose="020B0602030504020204" pitchFamily="34" charset="0"/>
                </a:rPr>
                <a:t> </a:t>
              </a:r>
              <a:r>
                <a:rPr lang="en-US" sz="1600" dirty="0">
                  <a:solidFill>
                    <a:srgbClr val="231F20"/>
                  </a:solidFill>
                  <a:effectLst/>
                  <a:latin typeface="Lucida Sans Unicode" panose="020B0602030504020204" pitchFamily="34" charset="0"/>
                  <a:ea typeface="Lucida Sans Unicode" panose="020B0602030504020204" pitchFamily="34" charset="0"/>
                </a:rPr>
                <a:t>do</a:t>
              </a:r>
              <a:r>
                <a:rPr lang="en-US" sz="1600" spc="-20" dirty="0">
                  <a:solidFill>
                    <a:srgbClr val="231F20"/>
                  </a:solidFill>
                  <a:effectLst/>
                  <a:latin typeface="Lucida Sans Unicode" panose="020B0602030504020204" pitchFamily="34" charset="0"/>
                  <a:ea typeface="Lucida Sans Unicode" panose="020B0602030504020204" pitchFamily="34" charset="0"/>
                </a:rPr>
                <a:t> </a:t>
              </a:r>
              <a:r>
                <a:rPr lang="en-US" sz="1600" dirty="0">
                  <a:solidFill>
                    <a:srgbClr val="231F20"/>
                  </a:solidFill>
                  <a:effectLst/>
                  <a:latin typeface="Arial Black" panose="020B0A04020102020204" pitchFamily="34" charset="0"/>
                  <a:ea typeface="Lucida Sans Unicode" panose="020B0602030504020204" pitchFamily="34" charset="0"/>
                </a:rPr>
                <a:t>not</a:t>
              </a:r>
              <a:r>
                <a:rPr lang="en-US" sz="1600" spc="-35" dirty="0">
                  <a:solidFill>
                    <a:srgbClr val="231F20"/>
                  </a:solidFill>
                  <a:effectLst/>
                  <a:latin typeface="Arial Black" panose="020B0A04020102020204" pitchFamily="34" charset="0"/>
                  <a:ea typeface="Lucida Sans Unicode" panose="020B0602030504020204" pitchFamily="34" charset="0"/>
                </a:rPr>
                <a:t> </a:t>
              </a:r>
              <a:r>
                <a:rPr lang="en-US" sz="1600" dirty="0">
                  <a:solidFill>
                    <a:srgbClr val="231F20"/>
                  </a:solidFill>
                  <a:effectLst/>
                  <a:latin typeface="Lucida Sans Unicode" panose="020B0602030504020204" pitchFamily="34" charset="0"/>
                  <a:ea typeface="Lucida Sans Unicode" panose="020B0602030504020204" pitchFamily="34" charset="0"/>
                </a:rPr>
                <a:t>emerge</a:t>
              </a:r>
              <a:r>
                <a:rPr lang="en-US" sz="1600" spc="45" dirty="0">
                  <a:solidFill>
                    <a:srgbClr val="231F20"/>
                  </a:solidFill>
                  <a:effectLst/>
                  <a:latin typeface="Lucida Sans Unicode" panose="020B0602030504020204" pitchFamily="34" charset="0"/>
                  <a:ea typeface="Lucida Sans Unicode" panose="020B0602030504020204" pitchFamily="34" charset="0"/>
                </a:rPr>
                <a:t> </a:t>
              </a:r>
              <a:r>
                <a:rPr lang="en-US" sz="1600" dirty="0">
                  <a:solidFill>
                    <a:srgbClr val="231F20"/>
                  </a:solidFill>
                  <a:effectLst/>
                  <a:latin typeface="Lucida Sans Unicode" panose="020B0602030504020204" pitchFamily="34" charset="0"/>
                  <a:ea typeface="Lucida Sans Unicode" panose="020B0602030504020204" pitchFamily="34" charset="0"/>
                </a:rPr>
                <a:t>necessarily</a:t>
              </a:r>
              <a:r>
                <a:rPr lang="en-US" sz="1600" spc="-20" dirty="0">
                  <a:solidFill>
                    <a:srgbClr val="231F20"/>
                  </a:solidFill>
                  <a:effectLst/>
                  <a:latin typeface="Lucida Sans Unicode" panose="020B0602030504020204" pitchFamily="34" charset="0"/>
                  <a:ea typeface="Lucida Sans Unicode" panose="020B0602030504020204" pitchFamily="34" charset="0"/>
                </a:rPr>
                <a:t> </a:t>
              </a:r>
              <a:r>
                <a:rPr lang="en-US" sz="1600" spc="-20" dirty="0" smtClean="0">
                  <a:solidFill>
                    <a:srgbClr val="231F20"/>
                  </a:solidFill>
                  <a:effectLst/>
                  <a:latin typeface="Arial Black" panose="020B0A04020102020204" pitchFamily="34" charset="0"/>
                  <a:ea typeface="Lucida Sans Unicode" panose="020B0602030504020204" pitchFamily="34" charset="0"/>
                </a:rPr>
                <a:t>from the</a:t>
              </a:r>
              <a:r>
                <a:rPr lang="en-US" sz="1600" spc="-95" dirty="0" smtClean="0">
                  <a:solidFill>
                    <a:srgbClr val="231F20"/>
                  </a:solidFill>
                  <a:effectLst/>
                  <a:latin typeface="Arial Black" panose="020B0A04020102020204" pitchFamily="34" charset="0"/>
                  <a:ea typeface="Lucida Sans Unicode" panose="020B0602030504020204" pitchFamily="34" charset="0"/>
                </a:rPr>
                <a:t> </a:t>
              </a:r>
              <a:r>
                <a:rPr lang="en-US" sz="1600" spc="-20" dirty="0">
                  <a:solidFill>
                    <a:srgbClr val="231F20"/>
                  </a:solidFill>
                  <a:effectLst/>
                  <a:latin typeface="Arial Black" panose="020B0A04020102020204" pitchFamily="34" charset="0"/>
                  <a:ea typeface="Lucida Sans Unicode" panose="020B0602030504020204" pitchFamily="34" charset="0"/>
                </a:rPr>
                <a:t>same</a:t>
              </a:r>
              <a:r>
                <a:rPr lang="en-US" sz="1600" spc="-90" dirty="0">
                  <a:solidFill>
                    <a:srgbClr val="231F20"/>
                  </a:solidFill>
                  <a:effectLst/>
                  <a:latin typeface="Arial Black" panose="020B0A04020102020204" pitchFamily="34" charset="0"/>
                  <a:ea typeface="Lucida Sans Unicode" panose="020B0602030504020204" pitchFamily="34" charset="0"/>
                </a:rPr>
                <a:t> </a:t>
              </a:r>
              <a:r>
                <a:rPr lang="en-US" sz="1600" spc="-20" dirty="0">
                  <a:solidFill>
                    <a:srgbClr val="231F20"/>
                  </a:solidFill>
                  <a:effectLst/>
                  <a:latin typeface="Arial Black" panose="020B0A04020102020204" pitchFamily="34" charset="0"/>
                  <a:ea typeface="Lucida Sans Unicode" panose="020B0602030504020204" pitchFamily="34" charset="0"/>
                </a:rPr>
                <a:t>material</a:t>
              </a:r>
              <a:r>
                <a:rPr lang="en-US" sz="1600" spc="-95" dirty="0">
                  <a:solidFill>
                    <a:srgbClr val="231F20"/>
                  </a:solidFill>
                  <a:effectLst/>
                  <a:latin typeface="Arial Black" panose="020B0A04020102020204" pitchFamily="34" charset="0"/>
                  <a:ea typeface="Lucida Sans Unicode" panose="020B0602030504020204" pitchFamily="34" charset="0"/>
                </a:rPr>
                <a:t> </a:t>
              </a:r>
              <a:r>
                <a:rPr lang="en-US" sz="1600" spc="-20" dirty="0">
                  <a:solidFill>
                    <a:srgbClr val="231F20"/>
                  </a:solidFill>
                  <a:effectLst/>
                  <a:latin typeface="Arial Black" panose="020B0A04020102020204" pitchFamily="34" charset="0"/>
                  <a:ea typeface="Lucida Sans Unicode" panose="020B0602030504020204" pitchFamily="34" charset="0"/>
                </a:rPr>
                <a:t>in</a:t>
              </a:r>
              <a:r>
                <a:rPr lang="en-US" sz="1600" spc="-90" dirty="0">
                  <a:solidFill>
                    <a:srgbClr val="231F20"/>
                  </a:solidFill>
                  <a:effectLst/>
                  <a:latin typeface="Arial Black" panose="020B0A04020102020204" pitchFamily="34" charset="0"/>
                  <a:ea typeface="Lucida Sans Unicode" panose="020B0602030504020204" pitchFamily="34" charset="0"/>
                </a:rPr>
                <a:t> </a:t>
              </a:r>
              <a:r>
                <a:rPr lang="en-US" sz="1600" spc="-20" dirty="0">
                  <a:solidFill>
                    <a:srgbClr val="231F20"/>
                  </a:solidFill>
                  <a:effectLst/>
                  <a:latin typeface="Arial Black" panose="020B0A04020102020204" pitchFamily="34" charset="0"/>
                  <a:ea typeface="Lucida Sans Unicode" panose="020B0602030504020204" pitchFamily="34" charset="0"/>
                </a:rPr>
                <a:t>the</a:t>
              </a:r>
              <a:r>
                <a:rPr lang="en-US" sz="1600" spc="-90" dirty="0">
                  <a:solidFill>
                    <a:srgbClr val="231F20"/>
                  </a:solidFill>
                  <a:effectLst/>
                  <a:latin typeface="Arial Black" panose="020B0A04020102020204" pitchFamily="34" charset="0"/>
                  <a:ea typeface="Lucida Sans Unicode" panose="020B0602030504020204" pitchFamily="34" charset="0"/>
                </a:rPr>
                <a:t> </a:t>
              </a:r>
              <a:r>
                <a:rPr lang="en-US" sz="1600" spc="-20" dirty="0">
                  <a:solidFill>
                    <a:srgbClr val="231F20"/>
                  </a:solidFill>
                  <a:effectLst/>
                  <a:latin typeface="Arial Black" panose="020B0A04020102020204" pitchFamily="34" charset="0"/>
                  <a:ea typeface="Lucida Sans Unicode" panose="020B0602030504020204" pitchFamily="34" charset="0"/>
                </a:rPr>
                <a:t>same</a:t>
              </a:r>
              <a:r>
                <a:rPr lang="en-US" sz="1600" spc="-95" dirty="0">
                  <a:solidFill>
                    <a:srgbClr val="231F20"/>
                  </a:solidFill>
                  <a:effectLst/>
                  <a:latin typeface="Arial Black" panose="020B0A04020102020204" pitchFamily="34" charset="0"/>
                  <a:ea typeface="Lucida Sans Unicode" panose="020B0602030504020204" pitchFamily="34" charset="0"/>
                </a:rPr>
                <a:t> </a:t>
              </a:r>
              <a:r>
                <a:rPr lang="en-US" sz="1600" spc="-20" dirty="0">
                  <a:solidFill>
                    <a:srgbClr val="231F20"/>
                  </a:solidFill>
                  <a:effectLst/>
                  <a:latin typeface="Arial Black" panose="020B0A04020102020204" pitchFamily="34" charset="0"/>
                  <a:ea typeface="Lucida Sans Unicode" panose="020B0602030504020204" pitchFamily="34" charset="0"/>
                </a:rPr>
                <a:t>process.</a:t>
              </a:r>
              <a:endParaRPr lang="en-IN" sz="1600" dirty="0">
                <a:effectLst/>
                <a:latin typeface="Lucida Sans Unicode" panose="020B0602030504020204" pitchFamily="34" charset="0"/>
                <a:ea typeface="Lucida Sans Unicode" panose="020B0602030504020204" pitchFamily="34" charset="0"/>
              </a:endParaRPr>
            </a:p>
          </p:txBody>
        </p:sp>
      </p:grpSp>
      <p:grpSp>
        <p:nvGrpSpPr>
          <p:cNvPr id="13" name="Group 12"/>
          <p:cNvGrpSpPr>
            <a:grpSpLocks/>
          </p:cNvGrpSpPr>
          <p:nvPr/>
        </p:nvGrpSpPr>
        <p:grpSpPr>
          <a:xfrm>
            <a:off x="1616927" y="4103649"/>
            <a:ext cx="10091853" cy="1291984"/>
            <a:chOff x="63500" y="66040"/>
            <a:chExt cx="6340243" cy="905510"/>
          </a:xfrm>
        </p:grpSpPr>
        <p:sp>
          <p:nvSpPr>
            <p:cNvPr id="14" name="Textbox 2683"/>
            <p:cNvSpPr txBox="1"/>
            <p:nvPr/>
          </p:nvSpPr>
          <p:spPr>
            <a:xfrm>
              <a:off x="83588" y="66040"/>
              <a:ext cx="6320155" cy="905510"/>
            </a:xfrm>
            <a:prstGeom prst="rect">
              <a:avLst/>
            </a:prstGeom>
            <a:solidFill>
              <a:srgbClr val="BFC2E2"/>
            </a:solidFill>
          </p:spPr>
          <p:txBody>
            <a:bodyPr wrap="square" lIns="0" tIns="0" rIns="0" bIns="0" rtlCol="0">
              <a:noAutofit/>
            </a:bodyPr>
            <a:lstStyle/>
            <a:p>
              <a:pPr algn="ctr">
                <a:spcBef>
                  <a:spcPts val="425"/>
                </a:spcBef>
                <a:spcAft>
                  <a:spcPts val="0"/>
                </a:spcAft>
              </a:pPr>
              <a:r>
                <a:rPr lang="en-US" sz="1200" dirty="0" smtClean="0">
                  <a:solidFill>
                    <a:srgbClr val="231F20"/>
                  </a:solidFill>
                  <a:effectLst/>
                  <a:latin typeface="Arial Black" panose="020B0A04020102020204" pitchFamily="34" charset="0"/>
                  <a:ea typeface="Lucida Sans Unicode" panose="020B0602030504020204" pitchFamily="34" charset="0"/>
                </a:rPr>
                <a:t>For</a:t>
              </a:r>
              <a:r>
                <a:rPr lang="en-US" sz="1200" spc="-80" dirty="0" smtClean="0">
                  <a:solidFill>
                    <a:srgbClr val="231F20"/>
                  </a:solidFill>
                  <a:effectLst/>
                  <a:latin typeface="Arial Black" panose="020B0A04020102020204" pitchFamily="34" charset="0"/>
                  <a:ea typeface="Lucida Sans Unicode" panose="020B0602030504020204" pitchFamily="34" charset="0"/>
                </a:rPr>
                <a:t> </a:t>
              </a:r>
              <a:r>
                <a:rPr lang="en-US" sz="1200" spc="-10" dirty="0" smtClean="0">
                  <a:solidFill>
                    <a:srgbClr val="231F20"/>
                  </a:solidFill>
                  <a:effectLst/>
                  <a:latin typeface="Arial Black" panose="020B0A04020102020204" pitchFamily="34" charset="0"/>
                  <a:ea typeface="Lucida Sans Unicode" panose="020B0602030504020204" pitchFamily="34" charset="0"/>
                </a:rPr>
                <a:t>instance</a:t>
              </a:r>
              <a:endParaRPr lang="en-IN" sz="1200" dirty="0">
                <a:effectLst/>
                <a:latin typeface="Lucida Sans Unicode" panose="020B0602030504020204" pitchFamily="34" charset="0"/>
                <a:ea typeface="Lucida Sans Unicode" panose="020B0602030504020204" pitchFamily="34" charset="0"/>
              </a:endParaRPr>
            </a:p>
          </p:txBody>
        </p:sp>
        <p:sp>
          <p:nvSpPr>
            <p:cNvPr id="15" name="Textbox 2684"/>
            <p:cNvSpPr txBox="1"/>
            <p:nvPr/>
          </p:nvSpPr>
          <p:spPr>
            <a:xfrm>
              <a:off x="3249904" y="295719"/>
              <a:ext cx="3007360" cy="541020"/>
            </a:xfrm>
            <a:prstGeom prst="rect">
              <a:avLst/>
            </a:prstGeom>
            <a:solidFill>
              <a:srgbClr val="FDE5E0"/>
            </a:solidFill>
          </p:spPr>
          <p:txBody>
            <a:bodyPr wrap="square" lIns="0" tIns="0" rIns="0" bIns="0" rtlCol="0">
              <a:noAutofit/>
            </a:bodyPr>
            <a:lstStyle/>
            <a:p>
              <a:pPr>
                <a:spcBef>
                  <a:spcPts val="5"/>
                </a:spcBef>
                <a:spcAft>
                  <a:spcPts val="0"/>
                </a:spcAft>
              </a:pPr>
              <a:r>
                <a:rPr lang="en-US" sz="1050" dirty="0">
                  <a:solidFill>
                    <a:srgbClr val="000000"/>
                  </a:solidFill>
                  <a:effectLst/>
                  <a:latin typeface="Arial Black" panose="020B0A04020102020204" pitchFamily="34" charset="0"/>
                  <a:ea typeface="Lucida Sans Unicode" panose="020B0602030504020204" pitchFamily="34" charset="0"/>
                </a:rPr>
                <a:t> </a:t>
              </a:r>
              <a:endParaRPr lang="en-IN" sz="1600" dirty="0">
                <a:effectLst/>
                <a:latin typeface="Lucida Sans Unicode" panose="020B0602030504020204" pitchFamily="34" charset="0"/>
                <a:ea typeface="Lucida Sans Unicode" panose="020B0602030504020204" pitchFamily="34" charset="0"/>
              </a:endParaRPr>
            </a:p>
            <a:p>
              <a:pPr marL="390525">
                <a:lnSpc>
                  <a:spcPts val="1165"/>
                </a:lnSpc>
                <a:spcAft>
                  <a:spcPts val="0"/>
                </a:spcAft>
              </a:pPr>
              <a:r>
                <a:rPr lang="en-US" sz="1400" dirty="0">
                  <a:solidFill>
                    <a:srgbClr val="231F20"/>
                  </a:solidFill>
                  <a:effectLst/>
                  <a:latin typeface="Arial Black" panose="020B0A04020102020204" pitchFamily="34" charset="0"/>
                  <a:ea typeface="Lucida Sans Unicode" panose="020B0602030504020204" pitchFamily="34" charset="0"/>
                </a:rPr>
                <a:t>Timber</a:t>
              </a:r>
              <a:r>
                <a:rPr lang="en-US" sz="1400" spc="-95" dirty="0">
                  <a:solidFill>
                    <a:srgbClr val="231F20"/>
                  </a:solidFill>
                  <a:effectLst/>
                  <a:latin typeface="Arial Black" panose="020B0A04020102020204" pitchFamily="34" charset="0"/>
                  <a:ea typeface="Lucida Sans Unicode" panose="020B0602030504020204" pitchFamily="34" charset="0"/>
                </a:rPr>
                <a:t> </a:t>
              </a:r>
              <a:r>
                <a:rPr lang="en-US" sz="1400" dirty="0">
                  <a:solidFill>
                    <a:srgbClr val="231F20"/>
                  </a:solidFill>
                  <a:effectLst/>
                  <a:latin typeface="Arial Black" panose="020B0A04020102020204" pitchFamily="34" charset="0"/>
                  <a:ea typeface="Lucida Sans Unicode" panose="020B0602030504020204" pitchFamily="34" charset="0"/>
                </a:rPr>
                <a:t>boards</a:t>
              </a:r>
              <a:r>
                <a:rPr lang="en-US" sz="1400" spc="-90" dirty="0">
                  <a:solidFill>
                    <a:srgbClr val="231F20"/>
                  </a:solidFill>
                  <a:effectLst/>
                  <a:latin typeface="Arial Black" panose="020B0A04020102020204" pitchFamily="34" charset="0"/>
                  <a:ea typeface="Lucida Sans Unicode" panose="020B0602030504020204" pitchFamily="34" charset="0"/>
                </a:rPr>
                <a:t> </a:t>
              </a:r>
              <a:r>
                <a:rPr lang="en-US" sz="1400" dirty="0">
                  <a:solidFill>
                    <a:srgbClr val="231F20"/>
                  </a:solidFill>
                  <a:effectLst/>
                  <a:latin typeface="Lucida Sans Unicode" panose="020B0602030504020204" pitchFamily="34" charset="0"/>
                  <a:ea typeface="Lucida Sans Unicode" panose="020B0602030504020204" pitchFamily="34" charset="0"/>
                </a:rPr>
                <a:t>made</a:t>
              </a:r>
              <a:r>
                <a:rPr lang="en-US" sz="1400" spc="-25" dirty="0">
                  <a:solidFill>
                    <a:srgbClr val="231F20"/>
                  </a:solidFill>
                  <a:effectLst/>
                  <a:latin typeface="Lucida Sans Unicode" panose="020B0602030504020204" pitchFamily="34" charset="0"/>
                  <a:ea typeface="Lucida Sans Unicode" panose="020B0602030504020204" pitchFamily="34" charset="0"/>
                </a:rPr>
                <a:t> </a:t>
              </a:r>
              <a:r>
                <a:rPr lang="en-US" sz="1400" dirty="0">
                  <a:solidFill>
                    <a:srgbClr val="231F20"/>
                  </a:solidFill>
                  <a:effectLst/>
                  <a:latin typeface="Lucida Sans Unicode" panose="020B0602030504020204" pitchFamily="34" charset="0"/>
                  <a:ea typeface="Lucida Sans Unicode" panose="020B0602030504020204" pitchFamily="34" charset="0"/>
                </a:rPr>
                <a:t>from</a:t>
              </a:r>
              <a:r>
                <a:rPr lang="en-US" sz="1400" spc="-25" dirty="0">
                  <a:solidFill>
                    <a:srgbClr val="231F20"/>
                  </a:solidFill>
                  <a:effectLst/>
                  <a:latin typeface="Lucida Sans Unicode" panose="020B0602030504020204" pitchFamily="34" charset="0"/>
                  <a:ea typeface="Lucida Sans Unicode" panose="020B0602030504020204" pitchFamily="34" charset="0"/>
                </a:rPr>
                <a:t> </a:t>
              </a:r>
              <a:r>
                <a:rPr lang="en-US" sz="1400" dirty="0">
                  <a:solidFill>
                    <a:srgbClr val="231F20"/>
                  </a:solidFill>
                  <a:effectLst/>
                  <a:latin typeface="Lucida Sans Unicode" panose="020B0602030504020204" pitchFamily="34" charset="0"/>
                  <a:ea typeface="Lucida Sans Unicode" panose="020B0602030504020204" pitchFamily="34" charset="0"/>
                </a:rPr>
                <a:t>different</a:t>
              </a:r>
              <a:r>
                <a:rPr lang="en-US" sz="1400" spc="-25" dirty="0">
                  <a:solidFill>
                    <a:srgbClr val="231F20"/>
                  </a:solidFill>
                  <a:effectLst/>
                  <a:latin typeface="Lucida Sans Unicode" panose="020B0602030504020204" pitchFamily="34" charset="0"/>
                  <a:ea typeface="Lucida Sans Unicode" panose="020B0602030504020204" pitchFamily="34" charset="0"/>
                </a:rPr>
                <a:t> </a:t>
              </a:r>
              <a:r>
                <a:rPr lang="en-US" sz="1400" spc="-10" dirty="0">
                  <a:solidFill>
                    <a:srgbClr val="231F20"/>
                  </a:solidFill>
                  <a:effectLst/>
                  <a:latin typeface="Lucida Sans Unicode" panose="020B0602030504020204" pitchFamily="34" charset="0"/>
                  <a:ea typeface="Lucida Sans Unicode" panose="020B0602030504020204" pitchFamily="34" charset="0"/>
                </a:rPr>
                <a:t>trees</a:t>
              </a:r>
              <a:endParaRPr lang="en-IN" sz="1400" dirty="0">
                <a:effectLst/>
                <a:latin typeface="Lucida Sans Unicode" panose="020B0602030504020204" pitchFamily="34" charset="0"/>
                <a:ea typeface="Lucida Sans Unicode" panose="020B0602030504020204" pitchFamily="34" charset="0"/>
              </a:endParaRPr>
            </a:p>
            <a:p>
              <a:pPr marL="1137920">
                <a:lnSpc>
                  <a:spcPts val="1165"/>
                </a:lnSpc>
                <a:spcAft>
                  <a:spcPts val="0"/>
                </a:spcAft>
              </a:pPr>
              <a:r>
                <a:rPr lang="en-US" sz="1400" dirty="0">
                  <a:solidFill>
                    <a:srgbClr val="231F20"/>
                  </a:solidFill>
                  <a:effectLst/>
                  <a:latin typeface="Lucida Sans Unicode" panose="020B0602030504020204" pitchFamily="34" charset="0"/>
                  <a:ea typeface="Lucida Sans Unicode" panose="020B0602030504020204" pitchFamily="34" charset="0"/>
                </a:rPr>
                <a:t>are</a:t>
              </a:r>
              <a:r>
                <a:rPr lang="en-US" sz="1400" spc="-55" dirty="0">
                  <a:solidFill>
                    <a:srgbClr val="231F20"/>
                  </a:solidFill>
                  <a:effectLst/>
                  <a:latin typeface="Lucida Sans Unicode" panose="020B0602030504020204" pitchFamily="34" charset="0"/>
                  <a:ea typeface="Lucida Sans Unicode" panose="020B0602030504020204" pitchFamily="34" charset="0"/>
                </a:rPr>
                <a:t> </a:t>
              </a:r>
              <a:r>
                <a:rPr lang="en-US" sz="1400" dirty="0">
                  <a:solidFill>
                    <a:srgbClr val="231F20"/>
                  </a:solidFill>
                  <a:effectLst/>
                  <a:latin typeface="Lucida Sans Unicode" panose="020B0602030504020204" pitchFamily="34" charset="0"/>
                  <a:ea typeface="Lucida Sans Unicode" panose="020B0602030504020204" pitchFamily="34" charset="0"/>
                </a:rPr>
                <a:t>co-</a:t>
              </a:r>
              <a:r>
                <a:rPr lang="en-US" sz="1400" spc="-10" dirty="0">
                  <a:solidFill>
                    <a:srgbClr val="231F20"/>
                  </a:solidFill>
                  <a:effectLst/>
                  <a:latin typeface="Lucida Sans Unicode" panose="020B0602030504020204" pitchFamily="34" charset="0"/>
                  <a:ea typeface="Lucida Sans Unicode" panose="020B0602030504020204" pitchFamily="34" charset="0"/>
                </a:rPr>
                <a:t>products.</a:t>
              </a:r>
              <a:endParaRPr lang="en-IN" sz="1400" dirty="0">
                <a:effectLst/>
                <a:latin typeface="Lucida Sans Unicode" panose="020B0602030504020204" pitchFamily="34" charset="0"/>
                <a:ea typeface="Lucida Sans Unicode" panose="020B0602030504020204" pitchFamily="34" charset="0"/>
              </a:endParaRPr>
            </a:p>
          </p:txBody>
        </p:sp>
        <p:sp>
          <p:nvSpPr>
            <p:cNvPr id="16" name="Textbox 2685"/>
            <p:cNvSpPr txBox="1"/>
            <p:nvPr/>
          </p:nvSpPr>
          <p:spPr>
            <a:xfrm>
              <a:off x="63500" y="295719"/>
              <a:ext cx="3006725" cy="541020"/>
            </a:xfrm>
            <a:prstGeom prst="rect">
              <a:avLst/>
            </a:prstGeom>
            <a:solidFill>
              <a:srgbClr val="FDE5E0"/>
            </a:solidFill>
          </p:spPr>
          <p:txBody>
            <a:bodyPr wrap="square" lIns="0" tIns="0" rIns="0" bIns="0" rtlCol="0">
              <a:noAutofit/>
            </a:bodyPr>
            <a:lstStyle/>
            <a:p>
              <a:pPr marL="331470" marR="148590" indent="-172085">
                <a:lnSpc>
                  <a:spcPct val="77000"/>
                </a:lnSpc>
                <a:spcBef>
                  <a:spcPts val="810"/>
                </a:spcBef>
                <a:spcAft>
                  <a:spcPts val="0"/>
                </a:spcAft>
              </a:pPr>
              <a:endParaRPr lang="en-US" sz="1400" dirty="0" smtClean="0">
                <a:solidFill>
                  <a:srgbClr val="231F20"/>
                </a:solidFill>
                <a:effectLst/>
                <a:latin typeface="Arial Black" panose="020B0A04020102020204" pitchFamily="34" charset="0"/>
                <a:ea typeface="Lucida Sans Unicode" panose="020B0602030504020204" pitchFamily="34" charset="0"/>
              </a:endParaRPr>
            </a:p>
            <a:p>
              <a:pPr marL="331470" marR="148590" indent="-172085">
                <a:lnSpc>
                  <a:spcPct val="77000"/>
                </a:lnSpc>
                <a:spcBef>
                  <a:spcPts val="810"/>
                </a:spcBef>
                <a:spcAft>
                  <a:spcPts val="0"/>
                </a:spcAft>
              </a:pPr>
              <a:r>
                <a:rPr lang="en-US" sz="1400" dirty="0" smtClean="0">
                  <a:solidFill>
                    <a:srgbClr val="231F20"/>
                  </a:solidFill>
                  <a:effectLst/>
                  <a:latin typeface="Arial Black" panose="020B0A04020102020204" pitchFamily="34" charset="0"/>
                  <a:ea typeface="Lucida Sans Unicode" panose="020B0602030504020204" pitchFamily="34" charset="0"/>
                </a:rPr>
                <a:t>wheat</a:t>
              </a:r>
              <a:r>
                <a:rPr lang="en-US" sz="1400" spc="-30" dirty="0" smtClean="0">
                  <a:solidFill>
                    <a:srgbClr val="231F20"/>
                  </a:solidFill>
                  <a:effectLst/>
                  <a:latin typeface="Arial Black" panose="020B0A04020102020204" pitchFamily="34" charset="0"/>
                  <a:ea typeface="Lucida Sans Unicode" panose="020B0602030504020204" pitchFamily="34" charset="0"/>
                </a:rPr>
                <a:t> </a:t>
              </a:r>
              <a:r>
                <a:rPr lang="en-US" sz="1400" dirty="0">
                  <a:solidFill>
                    <a:srgbClr val="231F20"/>
                  </a:solidFill>
                  <a:effectLst/>
                  <a:latin typeface="Arial Black" panose="020B0A04020102020204" pitchFamily="34" charset="0"/>
                  <a:ea typeface="Lucida Sans Unicode" panose="020B0602030504020204" pitchFamily="34" charset="0"/>
                </a:rPr>
                <a:t>and</a:t>
              </a:r>
              <a:r>
                <a:rPr lang="en-US" sz="1400" spc="-30" dirty="0">
                  <a:solidFill>
                    <a:srgbClr val="231F20"/>
                  </a:solidFill>
                  <a:effectLst/>
                  <a:latin typeface="Arial Black" panose="020B0A04020102020204" pitchFamily="34" charset="0"/>
                  <a:ea typeface="Lucida Sans Unicode" panose="020B0602030504020204" pitchFamily="34" charset="0"/>
                </a:rPr>
                <a:t> </a:t>
              </a:r>
              <a:r>
                <a:rPr lang="en-US" sz="1400" dirty="0">
                  <a:solidFill>
                    <a:srgbClr val="231F20"/>
                  </a:solidFill>
                  <a:effectLst/>
                  <a:latin typeface="Arial Black" panose="020B0A04020102020204" pitchFamily="34" charset="0"/>
                  <a:ea typeface="Lucida Sans Unicode" panose="020B0602030504020204" pitchFamily="34" charset="0"/>
                </a:rPr>
                <a:t>gram</a:t>
              </a:r>
              <a:r>
                <a:rPr lang="en-US" sz="1400" spc="-30" dirty="0">
                  <a:solidFill>
                    <a:srgbClr val="231F20"/>
                  </a:solidFill>
                  <a:effectLst/>
                  <a:latin typeface="Arial Black" panose="020B0A04020102020204" pitchFamily="34" charset="0"/>
                  <a:ea typeface="Lucida Sans Unicode" panose="020B0602030504020204" pitchFamily="34" charset="0"/>
                </a:rPr>
                <a:t> </a:t>
              </a:r>
              <a:r>
                <a:rPr lang="en-US" sz="1400" dirty="0">
                  <a:solidFill>
                    <a:srgbClr val="231F20"/>
                  </a:solidFill>
                  <a:effectLst/>
                  <a:latin typeface="Lucida Sans Unicode" panose="020B0602030504020204" pitchFamily="34" charset="0"/>
                  <a:ea typeface="Lucida Sans Unicode" panose="020B0602030504020204" pitchFamily="34" charset="0"/>
                </a:rPr>
                <a:t>produced in two separate </a:t>
              </a:r>
              <a:r>
                <a:rPr lang="en-US" sz="1400" dirty="0" smtClean="0">
                  <a:solidFill>
                    <a:srgbClr val="231F20"/>
                  </a:solidFill>
                  <a:effectLst/>
                  <a:latin typeface="Lucida Sans Unicode" panose="020B0602030504020204" pitchFamily="34" charset="0"/>
                  <a:ea typeface="Lucida Sans Unicode" panose="020B0602030504020204" pitchFamily="34" charset="0"/>
                </a:rPr>
                <a:t>farms with</a:t>
              </a:r>
              <a:r>
                <a:rPr lang="en-US" sz="1400" spc="75" dirty="0" smtClean="0">
                  <a:solidFill>
                    <a:srgbClr val="231F20"/>
                  </a:solidFill>
                  <a:effectLst/>
                  <a:latin typeface="Lucida Sans Unicode" panose="020B0602030504020204" pitchFamily="34" charset="0"/>
                  <a:ea typeface="Lucida Sans Unicode" panose="020B0602030504020204" pitchFamily="34" charset="0"/>
                </a:rPr>
                <a:t> </a:t>
              </a:r>
              <a:r>
                <a:rPr lang="en-US" sz="1400" dirty="0">
                  <a:solidFill>
                    <a:srgbClr val="231F20"/>
                  </a:solidFill>
                  <a:effectLst/>
                  <a:latin typeface="Lucida Sans Unicode" panose="020B0602030504020204" pitchFamily="34" charset="0"/>
                  <a:ea typeface="Lucida Sans Unicode" panose="020B0602030504020204" pitchFamily="34" charset="0"/>
                </a:rPr>
                <a:t>separate</a:t>
              </a:r>
              <a:r>
                <a:rPr lang="en-US" sz="1400" spc="75" dirty="0">
                  <a:solidFill>
                    <a:srgbClr val="231F20"/>
                  </a:solidFill>
                  <a:effectLst/>
                  <a:latin typeface="Lucida Sans Unicode" panose="020B0602030504020204" pitchFamily="34" charset="0"/>
                  <a:ea typeface="Lucida Sans Unicode" panose="020B0602030504020204" pitchFamily="34" charset="0"/>
                </a:rPr>
                <a:t> </a:t>
              </a:r>
              <a:r>
                <a:rPr lang="en-US" sz="1400" dirty="0">
                  <a:solidFill>
                    <a:srgbClr val="231F20"/>
                  </a:solidFill>
                  <a:effectLst/>
                  <a:latin typeface="Lucida Sans Unicode" panose="020B0602030504020204" pitchFamily="34" charset="0"/>
                  <a:ea typeface="Lucida Sans Unicode" panose="020B0602030504020204" pitchFamily="34" charset="0"/>
                </a:rPr>
                <a:t>processing</a:t>
              </a:r>
              <a:r>
                <a:rPr lang="en-US" sz="1400" spc="75" dirty="0">
                  <a:solidFill>
                    <a:srgbClr val="231F20"/>
                  </a:solidFill>
                  <a:effectLst/>
                  <a:latin typeface="Lucida Sans Unicode" panose="020B0602030504020204" pitchFamily="34" charset="0"/>
                  <a:ea typeface="Lucida Sans Unicode" panose="020B0602030504020204" pitchFamily="34" charset="0"/>
                </a:rPr>
                <a:t> </a:t>
              </a:r>
              <a:r>
                <a:rPr lang="en-US" sz="1400" dirty="0">
                  <a:solidFill>
                    <a:srgbClr val="231F20"/>
                  </a:solidFill>
                  <a:effectLst/>
                  <a:latin typeface="Lucida Sans Unicode" panose="020B0602030504020204" pitchFamily="34" charset="0"/>
                  <a:ea typeface="Lucida Sans Unicode" panose="020B0602030504020204" pitchFamily="34" charset="0"/>
                </a:rPr>
                <a:t>of</a:t>
              </a:r>
              <a:r>
                <a:rPr lang="en-US" sz="1400" spc="75" dirty="0">
                  <a:solidFill>
                    <a:srgbClr val="231F20"/>
                  </a:solidFill>
                  <a:effectLst/>
                  <a:latin typeface="Lucida Sans Unicode" panose="020B0602030504020204" pitchFamily="34" charset="0"/>
                  <a:ea typeface="Lucida Sans Unicode" panose="020B0602030504020204" pitchFamily="34" charset="0"/>
                </a:rPr>
                <a:t> </a:t>
              </a:r>
              <a:r>
                <a:rPr lang="en-US" sz="1400" dirty="0">
                  <a:solidFill>
                    <a:srgbClr val="231F20"/>
                  </a:solidFill>
                  <a:effectLst/>
                  <a:latin typeface="Lucida Sans Unicode" panose="020B0602030504020204" pitchFamily="34" charset="0"/>
                  <a:ea typeface="Lucida Sans Unicode" panose="020B0602030504020204" pitchFamily="34" charset="0"/>
                </a:rPr>
                <a:t>cultivation</a:t>
              </a:r>
              <a:r>
                <a:rPr lang="en-US" sz="1400" spc="75" dirty="0">
                  <a:solidFill>
                    <a:srgbClr val="231F20"/>
                  </a:solidFill>
                  <a:effectLst/>
                  <a:latin typeface="Lucida Sans Unicode" panose="020B0602030504020204" pitchFamily="34" charset="0"/>
                  <a:ea typeface="Lucida Sans Unicode" panose="020B0602030504020204" pitchFamily="34" charset="0"/>
                </a:rPr>
                <a:t> </a:t>
              </a:r>
              <a:r>
                <a:rPr lang="en-US" sz="1400" dirty="0">
                  <a:solidFill>
                    <a:srgbClr val="231F20"/>
                  </a:solidFill>
                  <a:effectLst/>
                  <a:latin typeface="Lucida Sans Unicode" panose="020B0602030504020204" pitchFamily="34" charset="0"/>
                  <a:ea typeface="Lucida Sans Unicode" panose="020B0602030504020204" pitchFamily="34" charset="0"/>
                </a:rPr>
                <a:t>are</a:t>
              </a:r>
              <a:r>
                <a:rPr lang="en-US" sz="1400" spc="75" dirty="0">
                  <a:solidFill>
                    <a:srgbClr val="231F20"/>
                  </a:solidFill>
                  <a:effectLst/>
                  <a:latin typeface="Lucida Sans Unicode" panose="020B0602030504020204" pitchFamily="34" charset="0"/>
                  <a:ea typeface="Lucida Sans Unicode" panose="020B0602030504020204" pitchFamily="34" charset="0"/>
                </a:rPr>
                <a:t> </a:t>
              </a:r>
              <a:r>
                <a:rPr lang="en-US" sz="1400" spc="-25" dirty="0" smtClean="0">
                  <a:solidFill>
                    <a:srgbClr val="231F20"/>
                  </a:solidFill>
                  <a:effectLst/>
                  <a:latin typeface="Lucida Sans Unicode" panose="020B0602030504020204" pitchFamily="34" charset="0"/>
                  <a:ea typeface="Lucida Sans Unicode" panose="020B0602030504020204" pitchFamily="34" charset="0"/>
                </a:rPr>
                <a:t>co-</a:t>
              </a:r>
              <a:r>
                <a:rPr lang="en-US" sz="1400" spc="-10" dirty="0" smtClean="0">
                  <a:solidFill>
                    <a:srgbClr val="231F20"/>
                  </a:solidFill>
                  <a:effectLst/>
                  <a:latin typeface="Lucida Sans Unicode" panose="020B0602030504020204" pitchFamily="34" charset="0"/>
                  <a:ea typeface="Lucida Sans Unicode" panose="020B0602030504020204" pitchFamily="34" charset="0"/>
                </a:rPr>
                <a:t>products</a:t>
              </a:r>
              <a:r>
                <a:rPr lang="en-US" sz="1400" spc="-10" dirty="0">
                  <a:solidFill>
                    <a:srgbClr val="231F20"/>
                  </a:solidFill>
                  <a:effectLst/>
                  <a:latin typeface="Lucida Sans Unicode" panose="020B0602030504020204" pitchFamily="34" charset="0"/>
                  <a:ea typeface="Lucida Sans Unicode" panose="020B0602030504020204" pitchFamily="34" charset="0"/>
                </a:rPr>
                <a:t>.</a:t>
              </a:r>
              <a:endParaRPr lang="en-IN" sz="1400" dirty="0">
                <a:effectLst/>
                <a:latin typeface="Lucida Sans Unicode" panose="020B0602030504020204" pitchFamily="34" charset="0"/>
                <a:ea typeface="Lucida Sans Unicode" panose="020B0602030504020204" pitchFamily="34" charset="0"/>
              </a:endParaRPr>
            </a:p>
          </p:txBody>
        </p:sp>
      </p:grpSp>
      <p:sp>
        <p:nvSpPr>
          <p:cNvPr id="17" name="Rectangle 14"/>
          <p:cNvSpPr>
            <a:spLocks noChangeArrowheads="1"/>
          </p:cNvSpPr>
          <p:nvPr/>
        </p:nvSpPr>
        <p:spPr bwMode="auto">
          <a:xfrm>
            <a:off x="2442117" y="-1313429"/>
            <a:ext cx="2020425"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817688" algn="l"/>
              </a:tabLst>
              <a:defRPr>
                <a:solidFill>
                  <a:schemeClr val="tx1"/>
                </a:solidFill>
                <a:latin typeface="Arial" panose="020B0604020202020204" pitchFamily="34" charset="0"/>
              </a:defRPr>
            </a:lvl1pPr>
            <a:lvl2pPr eaLnBrk="0" fontAlgn="base" hangingPunct="0">
              <a:spcBef>
                <a:spcPct val="0"/>
              </a:spcBef>
              <a:spcAft>
                <a:spcPct val="0"/>
              </a:spcAft>
              <a:tabLst>
                <a:tab pos="1817688" algn="l"/>
              </a:tabLst>
              <a:defRPr>
                <a:solidFill>
                  <a:schemeClr val="tx1"/>
                </a:solidFill>
                <a:latin typeface="Arial" panose="020B0604020202020204" pitchFamily="34" charset="0"/>
              </a:defRPr>
            </a:lvl2pPr>
            <a:lvl3pPr eaLnBrk="0" fontAlgn="base" hangingPunct="0">
              <a:spcBef>
                <a:spcPct val="0"/>
              </a:spcBef>
              <a:spcAft>
                <a:spcPct val="0"/>
              </a:spcAft>
              <a:tabLst>
                <a:tab pos="1817688" algn="l"/>
              </a:tabLst>
              <a:defRPr>
                <a:solidFill>
                  <a:schemeClr val="tx1"/>
                </a:solidFill>
                <a:latin typeface="Arial" panose="020B0604020202020204" pitchFamily="34" charset="0"/>
              </a:defRPr>
            </a:lvl3pPr>
            <a:lvl4pPr eaLnBrk="0" fontAlgn="base" hangingPunct="0">
              <a:spcBef>
                <a:spcPct val="0"/>
              </a:spcBef>
              <a:spcAft>
                <a:spcPct val="0"/>
              </a:spcAft>
              <a:tabLst>
                <a:tab pos="1817688" algn="l"/>
              </a:tabLst>
              <a:defRPr>
                <a:solidFill>
                  <a:schemeClr val="tx1"/>
                </a:solidFill>
                <a:latin typeface="Arial" panose="020B0604020202020204" pitchFamily="34" charset="0"/>
              </a:defRPr>
            </a:lvl4pPr>
            <a:lvl5pPr eaLnBrk="0" fontAlgn="base" hangingPunct="0">
              <a:spcBef>
                <a:spcPct val="0"/>
              </a:spcBef>
              <a:spcAft>
                <a:spcPct val="0"/>
              </a:spcAft>
              <a:tabLst>
                <a:tab pos="1817688" algn="l"/>
              </a:tabLst>
              <a:defRPr>
                <a:solidFill>
                  <a:schemeClr val="tx1"/>
                </a:solidFill>
                <a:latin typeface="Arial" panose="020B0604020202020204" pitchFamily="34" charset="0"/>
              </a:defRPr>
            </a:lvl5pPr>
            <a:lvl6pPr eaLnBrk="0" fontAlgn="base" hangingPunct="0">
              <a:spcBef>
                <a:spcPct val="0"/>
              </a:spcBef>
              <a:spcAft>
                <a:spcPct val="0"/>
              </a:spcAft>
              <a:tabLst>
                <a:tab pos="1817688" algn="l"/>
              </a:tabLst>
              <a:defRPr>
                <a:solidFill>
                  <a:schemeClr val="tx1"/>
                </a:solidFill>
                <a:latin typeface="Arial" panose="020B0604020202020204" pitchFamily="34" charset="0"/>
              </a:defRPr>
            </a:lvl6pPr>
            <a:lvl7pPr eaLnBrk="0" fontAlgn="base" hangingPunct="0">
              <a:spcBef>
                <a:spcPct val="0"/>
              </a:spcBef>
              <a:spcAft>
                <a:spcPct val="0"/>
              </a:spcAft>
              <a:tabLst>
                <a:tab pos="1817688" algn="l"/>
              </a:tabLst>
              <a:defRPr>
                <a:solidFill>
                  <a:schemeClr val="tx1"/>
                </a:solidFill>
                <a:latin typeface="Arial" panose="020B0604020202020204" pitchFamily="34" charset="0"/>
              </a:defRPr>
            </a:lvl7pPr>
            <a:lvl8pPr eaLnBrk="0" fontAlgn="base" hangingPunct="0">
              <a:spcBef>
                <a:spcPct val="0"/>
              </a:spcBef>
              <a:spcAft>
                <a:spcPct val="0"/>
              </a:spcAft>
              <a:tabLst>
                <a:tab pos="1817688" algn="l"/>
              </a:tabLst>
              <a:defRPr>
                <a:solidFill>
                  <a:schemeClr val="tx1"/>
                </a:solidFill>
                <a:latin typeface="Arial" panose="020B0604020202020204" pitchFamily="34" charset="0"/>
              </a:defRPr>
            </a:lvl8pPr>
            <a:lvl9pPr eaLnBrk="0" fontAlgn="base" hangingPunct="0">
              <a:spcBef>
                <a:spcPct val="0"/>
              </a:spcBef>
              <a:spcAft>
                <a:spcPct val="0"/>
              </a:spcAft>
              <a:tabLst>
                <a:tab pos="1817688"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817688" algn="l"/>
              </a:tabLst>
            </a:pPr>
            <a:r>
              <a:rPr kumimoji="0" lang="en-US" altLang="en-US" b="0" i="0" u="none" strike="noStrike" cap="none" normalizeH="0" baseline="0" smtClean="0">
                <a:ln>
                  <a:noFill/>
                </a:ln>
                <a:solidFill>
                  <a:srgbClr val="FFFFFF"/>
                </a:solidFill>
                <a:effectLst/>
                <a:latin typeface="Arial Black" panose="020B0A04020102020204" pitchFamily="34" charset="0"/>
                <a:ea typeface="Lucida Sans Unicode" panose="020B0602030504020204" pitchFamily="34" charset="0"/>
              </a:rPr>
              <a:t> Co-Products	</a:t>
            </a:r>
            <a:endParaRPr kumimoji="0" lang="en-US" alt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1817688" algn="l"/>
              </a:tabLst>
            </a:pPr>
            <a:endParaRPr kumimoji="0" lang="en-US" altLang="en-US" sz="2800" b="0" i="0" u="none" strike="noStrike" cap="none" normalizeH="0" baseline="0" smtClean="0">
              <a:ln>
                <a:noFill/>
              </a:ln>
              <a:solidFill>
                <a:schemeClr val="tx1"/>
              </a:solidFill>
              <a:effectLst/>
              <a:latin typeface="Arial" panose="020B0604020202020204" pitchFamily="34" charset="0"/>
            </a:endParaRPr>
          </a:p>
        </p:txBody>
      </p:sp>
      <p:sp>
        <p:nvSpPr>
          <p:cNvPr id="18" name="Rectangle 21"/>
          <p:cNvSpPr>
            <a:spLocks noChangeArrowheads="1"/>
          </p:cNvSpPr>
          <p:nvPr/>
        </p:nvSpPr>
        <p:spPr bwMode="auto">
          <a:xfrm>
            <a:off x="2442117" y="-1186201"/>
            <a:ext cx="184731"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50" b="0" i="0" u="none" strike="noStrike" cap="none" normalizeH="0" baseline="0" smtClean="0">
              <a:ln>
                <a:noFill/>
              </a:ln>
              <a:solidFill>
                <a:schemeClr val="tx1"/>
              </a:solidFill>
              <a:effectLst/>
              <a:latin typeface="Arial" panose="020B0604020202020204" pitchFamily="34" charset="0"/>
              <a:ea typeface="Lucida Sans Unicode" panose="020B06020305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50" b="0" i="0" u="none" strike="noStrike" cap="none" normalizeH="0" baseline="0" smtClean="0">
                <a:ln>
                  <a:noFill/>
                </a:ln>
                <a:solidFill>
                  <a:schemeClr val="tx1"/>
                </a:solidFill>
                <a:effectLst/>
                <a:latin typeface="Arial" panose="020B0604020202020204" pitchFamily="34" charset="0"/>
                <a:ea typeface="Lucida Sans Unicode" panose="020B0602030504020204" pitchFamily="34" charset="0"/>
              </a:rPr>
              <a:t/>
            </a:r>
            <a:br>
              <a:rPr kumimoji="0" lang="en-US" altLang="en-US" sz="1050" b="0" i="0" u="none" strike="noStrike" cap="none" normalizeH="0" baseline="0" smtClean="0">
                <a:ln>
                  <a:noFill/>
                </a:ln>
                <a:solidFill>
                  <a:schemeClr val="tx1"/>
                </a:solidFill>
                <a:effectLst/>
                <a:latin typeface="Arial" panose="020B0604020202020204" pitchFamily="34" charset="0"/>
                <a:ea typeface="Lucida Sans Unicode" panose="020B0602030504020204" pitchFamily="34" charset="0"/>
              </a:rPr>
            </a:br>
            <a:endParaRPr kumimoji="0" lang="en-US" altLang="en-US" sz="11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3413856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1000"/>
                                        <p:tgtEl>
                                          <p:spTgt spid="10"/>
                                        </p:tgtEl>
                                      </p:cBhvr>
                                    </p:animEffect>
                                    <p:anim calcmode="lin" valueType="num">
                                      <p:cBhvr>
                                        <p:cTn id="25" dur="1000" fill="hold"/>
                                        <p:tgtEl>
                                          <p:spTgt spid="10"/>
                                        </p:tgtEl>
                                        <p:attrNameLst>
                                          <p:attrName>ppt_x</p:attrName>
                                        </p:attrNameLst>
                                      </p:cBhvr>
                                      <p:tavLst>
                                        <p:tav tm="0">
                                          <p:val>
                                            <p:strVal val="#ppt_x"/>
                                          </p:val>
                                        </p:tav>
                                        <p:tav tm="100000">
                                          <p:val>
                                            <p:strVal val="#ppt_x"/>
                                          </p:val>
                                        </p:tav>
                                      </p:tavLst>
                                    </p:anim>
                                    <p:anim calcmode="lin" valueType="num">
                                      <p:cBhvr>
                                        <p:cTn id="26" dur="1000" fill="hold"/>
                                        <p:tgtEl>
                                          <p:spTgt spid="10"/>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fade">
                                      <p:cBhvr>
                                        <p:cTn id="29" dur="1000"/>
                                        <p:tgtEl>
                                          <p:spTgt spid="13"/>
                                        </p:tgtEl>
                                      </p:cBhvr>
                                    </p:animEffect>
                                    <p:anim calcmode="lin" valueType="num">
                                      <p:cBhvr>
                                        <p:cTn id="30" dur="1000" fill="hold"/>
                                        <p:tgtEl>
                                          <p:spTgt spid="13"/>
                                        </p:tgtEl>
                                        <p:attrNameLst>
                                          <p:attrName>ppt_x</p:attrName>
                                        </p:attrNameLst>
                                      </p:cBhvr>
                                      <p:tavLst>
                                        <p:tav tm="0">
                                          <p:val>
                                            <p:strVal val="#ppt_x"/>
                                          </p:val>
                                        </p:tav>
                                        <p:tav tm="100000">
                                          <p:val>
                                            <p:strVal val="#ppt_x"/>
                                          </p:val>
                                        </p:tav>
                                      </p:tavLst>
                                    </p:anim>
                                    <p:anim calcmode="lin" valueType="num">
                                      <p:cBhvr>
                                        <p:cTn id="31"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Arial Black" panose="020B0A04020102020204" pitchFamily="34" charset="0"/>
              </a:rPr>
              <a:t>Split of Point</a:t>
            </a:r>
            <a:endParaRPr lang="en-IN" dirty="0">
              <a:latin typeface="Arial Black" panose="020B0A04020102020204" pitchFamily="34" charset="0"/>
            </a:endParaRPr>
          </a:p>
        </p:txBody>
      </p:sp>
      <p:sp>
        <p:nvSpPr>
          <p:cNvPr id="3" name="Content Placeholder 2"/>
          <p:cNvSpPr>
            <a:spLocks noGrp="1"/>
          </p:cNvSpPr>
          <p:nvPr>
            <p:ph idx="1"/>
          </p:nvPr>
        </p:nvSpPr>
        <p:spPr/>
        <p:txBody>
          <a:bodyPr/>
          <a:lstStyle/>
          <a:p>
            <a:pPr marL="0" indent="0">
              <a:buNone/>
            </a:pPr>
            <a:r>
              <a:rPr lang="en-US" b="1" dirty="0">
                <a:solidFill>
                  <a:schemeClr val="accent3">
                    <a:lumMod val="75000"/>
                  </a:schemeClr>
                </a:solidFill>
                <a:latin typeface="Arial Black" panose="020B0A04020102020204" pitchFamily="34" charset="0"/>
              </a:rPr>
              <a:t>Split of Point – this is a point in a production process where joint products emerging from the process gets separately identifiable.</a:t>
            </a:r>
            <a:endParaRPr lang="en-IN" dirty="0">
              <a:solidFill>
                <a:schemeClr val="accent3">
                  <a:lumMod val="75000"/>
                </a:schemeClr>
              </a:solidFill>
              <a:latin typeface="Arial Black" panose="020B0A04020102020204" pitchFamily="34" charset="0"/>
            </a:endParaRPr>
          </a:p>
          <a:p>
            <a:pPr marL="0" indent="0">
              <a:buNone/>
            </a:pPr>
            <a:r>
              <a:rPr lang="en-US" b="1" dirty="0">
                <a:solidFill>
                  <a:schemeClr val="accent3">
                    <a:lumMod val="75000"/>
                  </a:schemeClr>
                </a:solidFill>
                <a:latin typeface="Arial Black" panose="020B0A04020102020204" pitchFamily="34" charset="0"/>
              </a:rPr>
              <a:t>Split of Point has its importance in the joint product costing as joint cost incurred up to this point only and needs to be borne jointly by the products emerging from the common process.</a:t>
            </a:r>
            <a:endParaRPr lang="en-IN" dirty="0">
              <a:solidFill>
                <a:schemeClr val="accent3">
                  <a:lumMod val="75000"/>
                </a:schemeClr>
              </a:solidFill>
              <a:latin typeface="Arial Black" panose="020B0A04020102020204" pitchFamily="34" charset="0"/>
            </a:endParaRPr>
          </a:p>
          <a:p>
            <a:pPr marL="0" indent="0">
              <a:buNone/>
            </a:pPr>
            <a:r>
              <a:rPr lang="en-US" b="1" dirty="0">
                <a:solidFill>
                  <a:schemeClr val="accent3">
                    <a:lumMod val="75000"/>
                  </a:schemeClr>
                </a:solidFill>
                <a:latin typeface="Arial Black" panose="020B0A04020102020204" pitchFamily="34" charset="0"/>
              </a:rPr>
              <a:t>Any cost incurred after Split of Point is a product specific cost and to be borne by the product concerned.</a:t>
            </a:r>
            <a:endParaRPr lang="en-IN" dirty="0">
              <a:solidFill>
                <a:schemeClr val="accent3">
                  <a:lumMod val="75000"/>
                </a:schemeClr>
              </a:solidFill>
              <a:latin typeface="Arial Black" panose="020B0A04020102020204" pitchFamily="34" charset="0"/>
            </a:endParaRPr>
          </a:p>
          <a:p>
            <a:endParaRPr lang="en-IN" dirty="0">
              <a:solidFill>
                <a:schemeClr val="accent3">
                  <a:lumMod val="75000"/>
                </a:schemeClr>
              </a:solidFill>
              <a:latin typeface="Arial Black" panose="020B0A04020102020204" pitchFamily="34" charset="0"/>
            </a:endParaRPr>
          </a:p>
        </p:txBody>
      </p:sp>
    </p:spTree>
    <p:extLst>
      <p:ext uri="{BB962C8B-B14F-4D97-AF65-F5344CB8AC3E}">
        <p14:creationId xmlns:p14="http://schemas.microsoft.com/office/powerpoint/2010/main" val="23943963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a:latin typeface="Arial Black" panose="020B0A04020102020204" pitchFamily="34" charset="0"/>
              </a:rPr>
              <a:t>APPORTIONMENT	OF JOINT COST TO JOINT PRODUCTS</a:t>
            </a:r>
            <a:r>
              <a:rPr lang="en-IN" b="1" dirty="0"/>
              <a:t/>
            </a:r>
            <a:br>
              <a:rPr lang="en-IN" b="1" dirty="0"/>
            </a:br>
            <a:endParaRPr lang="en-IN" dirty="0"/>
          </a:p>
        </p:txBody>
      </p:sp>
      <p:sp>
        <p:nvSpPr>
          <p:cNvPr id="3" name="Content Placeholder 2"/>
          <p:cNvSpPr>
            <a:spLocks noGrp="1"/>
          </p:cNvSpPr>
          <p:nvPr>
            <p:ph idx="1"/>
          </p:nvPr>
        </p:nvSpPr>
        <p:spPr/>
        <p:txBody>
          <a:bodyPr/>
          <a:lstStyle/>
          <a:p>
            <a:pPr marL="0" indent="0">
              <a:buNone/>
            </a:pPr>
            <a:r>
              <a:rPr lang="en-US" sz="2400" dirty="0" smtClean="0">
                <a:solidFill>
                  <a:schemeClr val="accent3">
                    <a:lumMod val="75000"/>
                  </a:schemeClr>
                </a:solidFill>
                <a:latin typeface="Arial Black" panose="020B0A04020102020204" pitchFamily="34" charset="0"/>
              </a:rPr>
              <a:t>Why Necessary  ??</a:t>
            </a:r>
          </a:p>
          <a:p>
            <a:pPr marL="0" indent="0">
              <a:buNone/>
            </a:pPr>
            <a:endParaRPr lang="en-US" dirty="0" smtClean="0">
              <a:solidFill>
                <a:schemeClr val="accent3">
                  <a:lumMod val="75000"/>
                </a:schemeClr>
              </a:solidFill>
              <a:latin typeface="Arial Black" panose="020B0A04020102020204" pitchFamily="34" charset="0"/>
            </a:endParaRPr>
          </a:p>
          <a:p>
            <a:pPr marL="0" indent="0">
              <a:buNone/>
            </a:pPr>
            <a:endParaRPr lang="en-US" dirty="0">
              <a:solidFill>
                <a:schemeClr val="accent3">
                  <a:lumMod val="75000"/>
                </a:schemeClr>
              </a:solidFill>
              <a:latin typeface="Arial Black" panose="020B0A04020102020204" pitchFamily="34" charset="0"/>
            </a:endParaRPr>
          </a:p>
          <a:p>
            <a:pPr marL="0" indent="0">
              <a:buNone/>
            </a:pPr>
            <a:r>
              <a:rPr lang="en-US" b="1" dirty="0">
                <a:solidFill>
                  <a:schemeClr val="accent3">
                    <a:lumMod val="75000"/>
                  </a:schemeClr>
                </a:solidFill>
                <a:latin typeface="Arial Black" panose="020B0A04020102020204" pitchFamily="34" charset="0"/>
              </a:rPr>
              <a:t>As the relations between materials, processes and joint products are complex and unobservable, there is no way to determine the cost of the different production factors used in the processes for the production of each of the joint products. Therefore, the costs incurred in the manufacture of each of the joint products cannot be correctly identified.</a:t>
            </a:r>
            <a:endParaRPr lang="en-IN" dirty="0">
              <a:solidFill>
                <a:schemeClr val="accent3">
                  <a:lumMod val="75000"/>
                </a:schemeClr>
              </a:solidFill>
              <a:latin typeface="Arial Black" panose="020B0A04020102020204" pitchFamily="34" charset="0"/>
            </a:endParaRPr>
          </a:p>
          <a:p>
            <a:pPr marL="0" indent="0">
              <a:buNone/>
            </a:pPr>
            <a:r>
              <a:rPr lang="en-US" b="1" dirty="0">
                <a:solidFill>
                  <a:schemeClr val="accent3">
                    <a:lumMod val="75000"/>
                  </a:schemeClr>
                </a:solidFill>
                <a:latin typeface="Arial Black" panose="020B0A04020102020204" pitchFamily="34" charset="0"/>
              </a:rPr>
              <a:t>It can only be apportioned to the joint products by using some rational methods</a:t>
            </a:r>
            <a:endParaRPr lang="en-IN" dirty="0">
              <a:solidFill>
                <a:schemeClr val="accent3">
                  <a:lumMod val="75000"/>
                </a:schemeClr>
              </a:solidFill>
              <a:latin typeface="Arial Black" panose="020B0A04020102020204" pitchFamily="34" charset="0"/>
            </a:endParaRPr>
          </a:p>
          <a:p>
            <a:pPr marL="0" indent="0">
              <a:buNone/>
            </a:pPr>
            <a:endParaRPr lang="en-IN" dirty="0">
              <a:solidFill>
                <a:schemeClr val="accent3">
                  <a:lumMod val="75000"/>
                </a:schemeClr>
              </a:solidFill>
              <a:latin typeface="Arial Black" panose="020B0A04020102020204" pitchFamily="34" charset="0"/>
            </a:endParaRPr>
          </a:p>
        </p:txBody>
      </p:sp>
    </p:spTree>
    <p:extLst>
      <p:ext uri="{BB962C8B-B14F-4D97-AF65-F5344CB8AC3E}">
        <p14:creationId xmlns:p14="http://schemas.microsoft.com/office/powerpoint/2010/main" val="396435771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rial Black" panose="020B0A04020102020204" pitchFamily="34" charset="0"/>
              </a:rPr>
              <a:t>METHODS	OF	APPORTIONMENT	OF JOINT COST TO JOINT PRODUCTS</a:t>
            </a:r>
            <a:endParaRPr lang="en-IN" dirty="0">
              <a:latin typeface="Arial Black" panose="020B0A04020102020204" pitchFamily="34" charset="0"/>
            </a:endParaRPr>
          </a:p>
        </p:txBody>
      </p:sp>
      <p:pic>
        <p:nvPicPr>
          <p:cNvPr id="21" name="Content Placeholder 20"/>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70345" y="1905000"/>
            <a:ext cx="9256208" cy="4267046"/>
          </a:xfrm>
        </p:spPr>
      </p:pic>
    </p:spTree>
    <p:extLst>
      <p:ext uri="{BB962C8B-B14F-4D97-AF65-F5344CB8AC3E}">
        <p14:creationId xmlns:p14="http://schemas.microsoft.com/office/powerpoint/2010/main" val="243145651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1"/>
                                        </p:tgtEl>
                                        <p:attrNameLst>
                                          <p:attrName>style.visibility</p:attrName>
                                        </p:attrNameLst>
                                      </p:cBhvr>
                                      <p:to>
                                        <p:strVal val="visible"/>
                                      </p:to>
                                    </p:set>
                                    <p:animEffect transition="in" filter="fade">
                                      <p:cBhvr>
                                        <p:cTn id="14" dur="1000"/>
                                        <p:tgtEl>
                                          <p:spTgt spid="21"/>
                                        </p:tgtEl>
                                      </p:cBhvr>
                                    </p:animEffect>
                                    <p:anim calcmode="lin" valueType="num">
                                      <p:cBhvr>
                                        <p:cTn id="15" dur="1000" fill="hold"/>
                                        <p:tgtEl>
                                          <p:spTgt spid="21"/>
                                        </p:tgtEl>
                                        <p:attrNameLst>
                                          <p:attrName>ppt_x</p:attrName>
                                        </p:attrNameLst>
                                      </p:cBhvr>
                                      <p:tavLst>
                                        <p:tav tm="0">
                                          <p:val>
                                            <p:strVal val="#ppt_x"/>
                                          </p:val>
                                        </p:tav>
                                        <p:tav tm="100000">
                                          <p:val>
                                            <p:strVal val="#ppt_x"/>
                                          </p:val>
                                        </p:tav>
                                      </p:tavLst>
                                    </p:anim>
                                    <p:anim calcmode="lin" valueType="num">
                                      <p:cBhvr>
                                        <p:cTn id="16"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Arial Black" panose="020B0A04020102020204" pitchFamily="34" charset="0"/>
              </a:rPr>
              <a:t>Physical Unit Method</a:t>
            </a:r>
            <a:endParaRPr lang="en-IN" dirty="0">
              <a:latin typeface="Arial Black" panose="020B0A04020102020204" pitchFamily="34" charset="0"/>
            </a:endParaRPr>
          </a:p>
        </p:txBody>
      </p:sp>
      <p:sp>
        <p:nvSpPr>
          <p:cNvPr id="3" name="Content Placeholder 2"/>
          <p:cNvSpPr>
            <a:spLocks noGrp="1"/>
          </p:cNvSpPr>
          <p:nvPr>
            <p:ph idx="1"/>
          </p:nvPr>
        </p:nvSpPr>
        <p:spPr>
          <a:xfrm>
            <a:off x="1628078" y="2233961"/>
            <a:ext cx="9430485" cy="3777622"/>
          </a:xfrm>
        </p:spPr>
        <p:txBody>
          <a:bodyPr>
            <a:normAutofit/>
          </a:bodyPr>
          <a:lstStyle/>
          <a:p>
            <a:pPr algn="just">
              <a:buFont typeface="Wingdings" panose="05000000000000000000" pitchFamily="2" charset="2"/>
              <a:buChar char="Ø"/>
            </a:pPr>
            <a:r>
              <a:rPr lang="en-US" sz="2000" dirty="0">
                <a:solidFill>
                  <a:schemeClr val="accent3">
                    <a:lumMod val="75000"/>
                  </a:schemeClr>
                </a:solidFill>
                <a:latin typeface="Arial Black" panose="020B0A04020102020204" pitchFamily="34" charset="0"/>
              </a:rPr>
              <a:t>This method is based on the assumption that the joint products are capable of being measured in the same units. Accordingly, </a:t>
            </a:r>
            <a:r>
              <a:rPr lang="en-US" sz="2000" dirty="0" smtClean="0">
                <a:solidFill>
                  <a:schemeClr val="accent3">
                    <a:lumMod val="75000"/>
                  </a:schemeClr>
                </a:solidFill>
                <a:latin typeface="Arial Black" panose="020B0A04020102020204" pitchFamily="34" charset="0"/>
              </a:rPr>
              <a:t>joint costs </a:t>
            </a:r>
            <a:r>
              <a:rPr lang="en-US" sz="2000" dirty="0">
                <a:solidFill>
                  <a:schemeClr val="accent3">
                    <a:lumMod val="75000"/>
                  </a:schemeClr>
                </a:solidFill>
                <a:latin typeface="Arial Black" panose="020B0A04020102020204" pitchFamily="34" charset="0"/>
              </a:rPr>
              <a:t>here are apportioned on the basis of some physical base, such as weight, numbers </a:t>
            </a:r>
            <a:r>
              <a:rPr lang="en-US" sz="2000" dirty="0" err="1" smtClean="0">
                <a:solidFill>
                  <a:schemeClr val="accent3">
                    <a:lumMod val="75000"/>
                  </a:schemeClr>
                </a:solidFill>
                <a:latin typeface="Arial Black" panose="020B0A04020102020204" pitchFamily="34" charset="0"/>
              </a:rPr>
              <a:t>etc</a:t>
            </a:r>
            <a:endParaRPr lang="en-US" sz="2000" dirty="0" smtClean="0">
              <a:solidFill>
                <a:schemeClr val="accent3">
                  <a:lumMod val="75000"/>
                </a:schemeClr>
              </a:solidFill>
              <a:latin typeface="Arial Black" panose="020B0A04020102020204" pitchFamily="34" charset="0"/>
            </a:endParaRPr>
          </a:p>
          <a:p>
            <a:pPr algn="just">
              <a:buFont typeface="Wingdings" panose="05000000000000000000" pitchFamily="2" charset="2"/>
              <a:buChar char="Ø"/>
            </a:pPr>
            <a:endParaRPr lang="en-US" sz="2000" dirty="0" smtClean="0">
              <a:solidFill>
                <a:schemeClr val="accent3">
                  <a:lumMod val="75000"/>
                </a:schemeClr>
              </a:solidFill>
              <a:latin typeface="Arial Black" panose="020B0A04020102020204" pitchFamily="34" charset="0"/>
            </a:endParaRPr>
          </a:p>
          <a:p>
            <a:pPr algn="just">
              <a:buFont typeface="Wingdings" panose="05000000000000000000" pitchFamily="2" charset="2"/>
              <a:buChar char="Ø"/>
            </a:pPr>
            <a:r>
              <a:rPr lang="en-US" sz="2000" b="1" dirty="0">
                <a:solidFill>
                  <a:schemeClr val="accent3">
                    <a:lumMod val="75000"/>
                  </a:schemeClr>
                </a:solidFill>
                <a:latin typeface="Arial Black" panose="020B0A04020102020204" pitchFamily="34" charset="0"/>
              </a:rPr>
              <a:t>In situation where physical units are different, the joint products must be converted to a common unit of measurement. In case, the same cannot be converted to a common unit of measurement, this method cannot be applied</a:t>
            </a:r>
            <a:endParaRPr lang="en-IN" sz="2000" dirty="0">
              <a:solidFill>
                <a:schemeClr val="accent3">
                  <a:lumMod val="75000"/>
                </a:schemeClr>
              </a:solidFill>
              <a:latin typeface="Arial Black" panose="020B0A04020102020204" pitchFamily="34" charset="0"/>
            </a:endParaRPr>
          </a:p>
        </p:txBody>
      </p:sp>
    </p:spTree>
    <p:extLst>
      <p:ext uri="{BB962C8B-B14F-4D97-AF65-F5344CB8AC3E}">
        <p14:creationId xmlns:p14="http://schemas.microsoft.com/office/powerpoint/2010/main" val="398146323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Wisp">
  <a:themeElements>
    <a:clrScheme name="Custom 1">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159</TotalTime>
  <Words>1284</Words>
  <Application>Microsoft Office PowerPoint</Application>
  <PresentationFormat>Widescreen</PresentationFormat>
  <Paragraphs>138</Paragraphs>
  <Slides>29</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29</vt:i4>
      </vt:variant>
    </vt:vector>
  </HeadingPairs>
  <TitlesOfParts>
    <vt:vector size="40" baseType="lpstr">
      <vt:lpstr>Arial</vt:lpstr>
      <vt:lpstr>Arial Black</vt:lpstr>
      <vt:lpstr>Arial Rounded MT Bold</vt:lpstr>
      <vt:lpstr>Calibri</vt:lpstr>
      <vt:lpstr>Century Gothic</vt:lpstr>
      <vt:lpstr>Lucida Sans Unicode</vt:lpstr>
      <vt:lpstr>Segoe UI</vt:lpstr>
      <vt:lpstr>Times New Roman</vt:lpstr>
      <vt:lpstr>Wingdings</vt:lpstr>
      <vt:lpstr>Wingdings 3</vt:lpstr>
      <vt:lpstr>Wisp</vt:lpstr>
      <vt:lpstr>JOINT AND BYPRODUCT COSTING</vt:lpstr>
      <vt:lpstr>OVERVIEW </vt:lpstr>
      <vt:lpstr>DEFINATIONS</vt:lpstr>
      <vt:lpstr>PowerPoint Presentation</vt:lpstr>
      <vt:lpstr>Co-Products</vt:lpstr>
      <vt:lpstr>Split of Point</vt:lpstr>
      <vt:lpstr>APPORTIONMENT OF JOINT COST TO JOINT PRODUCTS </vt:lpstr>
      <vt:lpstr>METHODS OF APPORTIONMENT OF JOINT COST TO JOINT PRODUCTS</vt:lpstr>
      <vt:lpstr>Physical Unit Method</vt:lpstr>
      <vt:lpstr>Example</vt:lpstr>
      <vt:lpstr>PowerPoint Presentation</vt:lpstr>
      <vt:lpstr>Net Realizable Value at Split-off Point Method</vt:lpstr>
      <vt:lpstr>Example</vt:lpstr>
      <vt:lpstr>Using Technical Estimates</vt:lpstr>
      <vt:lpstr>Market value at the point of separation</vt:lpstr>
      <vt:lpstr>Example</vt:lpstr>
      <vt:lpstr>Market value after further processing</vt:lpstr>
      <vt:lpstr>Example</vt:lpstr>
      <vt:lpstr>Average Unit Cost Method</vt:lpstr>
      <vt:lpstr>Example</vt:lpstr>
      <vt:lpstr>Average cost per unit =  Total joint costs  = Rs 60,000  = Rs 60                                                                    Units produced      1,000 units    </vt:lpstr>
      <vt:lpstr>Summary </vt:lpstr>
      <vt:lpstr>Methods of apportionment of Joint Cost to Byproduct</vt:lpstr>
      <vt:lpstr>Net Realisable value Method</vt:lpstr>
      <vt:lpstr>Standard cost in Technical Estimates</vt:lpstr>
      <vt:lpstr>Comparative price</vt:lpstr>
      <vt:lpstr>Treatment Of By-Product Cost In Cost-Accounting</vt:lpstr>
      <vt:lpstr>CAS-19 COST ACCOUNTING STANDARD ON JOINT COSTS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JOINT AND BYPRODUCT COSTING</dc:title>
  <dc:creator>Hi</dc:creator>
  <cp:lastModifiedBy>Admin</cp:lastModifiedBy>
  <cp:revision>27</cp:revision>
  <dcterms:created xsi:type="dcterms:W3CDTF">2024-12-21T06:25:55Z</dcterms:created>
  <dcterms:modified xsi:type="dcterms:W3CDTF">2024-12-21T11:17:30Z</dcterms:modified>
</cp:coreProperties>
</file>