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iv khandalkar" userId="f4f24d9651073bc4" providerId="LiveId" clId="{BAF467CF-08BF-4ECA-891B-9874B89E0433}"/>
    <pc:docChg chg="custSel addSld modSld">
      <pc:chgData name="Rajiv khandalkar" userId="f4f24d9651073bc4" providerId="LiveId" clId="{BAF467CF-08BF-4ECA-891B-9874B89E0433}" dt="2025-01-09T10:58:48.825" v="809" actId="20577"/>
      <pc:docMkLst>
        <pc:docMk/>
      </pc:docMkLst>
      <pc:sldChg chg="modSp mod">
        <pc:chgData name="Rajiv khandalkar" userId="f4f24d9651073bc4" providerId="LiveId" clId="{BAF467CF-08BF-4ECA-891B-9874B89E0433}" dt="2025-01-09T10:58:48.825" v="809" actId="20577"/>
        <pc:sldMkLst>
          <pc:docMk/>
          <pc:sldMk cId="2388174475" sldId="256"/>
        </pc:sldMkLst>
        <pc:spChg chg="mod">
          <ac:chgData name="Rajiv khandalkar" userId="f4f24d9651073bc4" providerId="LiveId" clId="{BAF467CF-08BF-4ECA-891B-9874B89E0433}" dt="2025-01-09T10:58:48.825" v="809" actId="20577"/>
          <ac:spMkLst>
            <pc:docMk/>
            <pc:sldMk cId="2388174475" sldId="256"/>
            <ac:spMk id="2" creationId="{A8D4DCB7-B52D-2875-55F0-B7F618F0C542}"/>
          </ac:spMkLst>
        </pc:spChg>
      </pc:sldChg>
      <pc:sldChg chg="addSp delSp modSp new mod">
        <pc:chgData name="Rajiv khandalkar" userId="f4f24d9651073bc4" providerId="LiveId" clId="{BAF467CF-08BF-4ECA-891B-9874B89E0433}" dt="2025-01-09T10:49:44.764" v="805" actId="20577"/>
        <pc:sldMkLst>
          <pc:docMk/>
          <pc:sldMk cId="2080413464" sldId="274"/>
        </pc:sldMkLst>
        <pc:spChg chg="mod">
          <ac:chgData name="Rajiv khandalkar" userId="f4f24d9651073bc4" providerId="LiveId" clId="{BAF467CF-08BF-4ECA-891B-9874B89E0433}" dt="2025-01-09T10:39:08.434" v="64" actId="20577"/>
          <ac:spMkLst>
            <pc:docMk/>
            <pc:sldMk cId="2080413464" sldId="274"/>
            <ac:spMk id="2" creationId="{1FB63081-6A31-189F-587D-6C948AA5B777}"/>
          </ac:spMkLst>
        </pc:spChg>
        <pc:graphicFrameChg chg="add mod ord modGraphic">
          <ac:chgData name="Rajiv khandalkar" userId="f4f24d9651073bc4" providerId="LiveId" clId="{BAF467CF-08BF-4ECA-891B-9874B89E0433}" dt="2025-01-09T10:49:44.764" v="805" actId="20577"/>
          <ac:graphicFrameMkLst>
            <pc:docMk/>
            <pc:sldMk cId="2080413464" sldId="274"/>
            <ac:graphicFrameMk id="4" creationId="{9AF3338A-6843-F68B-D614-CCF8BA14AB31}"/>
          </ac:graphicFrameMkLst>
        </pc:graphicFrameChg>
      </pc:sldChg>
    </pc:docChg>
  </pc:docChgLst>
  <pc:docChgLst>
    <pc:chgData name="Rajiv khandalkar" userId="f4f24d9651073bc4" providerId="LiveId" clId="{26CBAA06-BCD0-4579-8FA6-F88AF1505E36}"/>
    <pc:docChg chg="custSel modSld">
      <pc:chgData name="Rajiv khandalkar" userId="f4f24d9651073bc4" providerId="LiveId" clId="{26CBAA06-BCD0-4579-8FA6-F88AF1505E36}" dt="2025-01-11T10:40:00.128" v="28" actId="20577"/>
      <pc:docMkLst>
        <pc:docMk/>
      </pc:docMkLst>
      <pc:sldChg chg="modSp mod">
        <pc:chgData name="Rajiv khandalkar" userId="f4f24d9651073bc4" providerId="LiveId" clId="{26CBAA06-BCD0-4579-8FA6-F88AF1505E36}" dt="2025-01-11T10:40:00.128" v="28" actId="20577"/>
        <pc:sldMkLst>
          <pc:docMk/>
          <pc:sldMk cId="4180723573" sldId="262"/>
        </pc:sldMkLst>
        <pc:spChg chg="mod">
          <ac:chgData name="Rajiv khandalkar" userId="f4f24d9651073bc4" providerId="LiveId" clId="{26CBAA06-BCD0-4579-8FA6-F88AF1505E36}" dt="2025-01-11T10:40:00.128" v="28" actId="20577"/>
          <ac:spMkLst>
            <pc:docMk/>
            <pc:sldMk cId="4180723573" sldId="262"/>
            <ac:spMk id="3" creationId="{47DB21B9-357C-FF30-9B73-B938F7A77E08}"/>
          </ac:spMkLst>
        </pc:spChg>
      </pc:sldChg>
      <pc:sldChg chg="modSp mod">
        <pc:chgData name="Rajiv khandalkar" userId="f4f24d9651073bc4" providerId="LiveId" clId="{26CBAA06-BCD0-4579-8FA6-F88AF1505E36}" dt="2025-01-11T10:39:22.962" v="1" actId="27636"/>
        <pc:sldMkLst>
          <pc:docMk/>
          <pc:sldMk cId="1244073070" sldId="266"/>
        </pc:sldMkLst>
        <pc:spChg chg="mod">
          <ac:chgData name="Rajiv khandalkar" userId="f4f24d9651073bc4" providerId="LiveId" clId="{26CBAA06-BCD0-4579-8FA6-F88AF1505E36}" dt="2025-01-11T10:39:22.962" v="1" actId="27636"/>
          <ac:spMkLst>
            <pc:docMk/>
            <pc:sldMk cId="1244073070" sldId="266"/>
            <ac:spMk id="3" creationId="{BE8E71BA-3B30-30E7-2391-4AA7700B6A18}"/>
          </ac:spMkLst>
        </pc:spChg>
      </pc:sldChg>
    </pc:docChg>
  </pc:docChgLst>
  <pc:docChgLst>
    <pc:chgData name="Rajiv khandalkar" userId="f4f24d9651073bc4" providerId="LiveId" clId="{97AC90EC-0939-4C9B-AE68-B8FB106347CA}"/>
    <pc:docChg chg="undo custSel addSld delSld modSld sldOrd">
      <pc:chgData name="Rajiv khandalkar" userId="f4f24d9651073bc4" providerId="LiveId" clId="{97AC90EC-0939-4C9B-AE68-B8FB106347CA}" dt="2024-03-09T07:32:36.172" v="7333" actId="255"/>
      <pc:docMkLst>
        <pc:docMk/>
      </pc:docMkLst>
      <pc:sldChg chg="delSp modSp new mod ord">
        <pc:chgData name="Rajiv khandalkar" userId="f4f24d9651073bc4" providerId="LiveId" clId="{97AC90EC-0939-4C9B-AE68-B8FB106347CA}" dt="2024-03-06T11:04:33.220" v="4719"/>
        <pc:sldMkLst>
          <pc:docMk/>
          <pc:sldMk cId="2388174475" sldId="256"/>
        </pc:sldMkLst>
      </pc:sldChg>
      <pc:sldChg chg="addSp delSp modSp new mod">
        <pc:chgData name="Rajiv khandalkar" userId="f4f24d9651073bc4" providerId="LiveId" clId="{97AC90EC-0939-4C9B-AE68-B8FB106347CA}" dt="2024-03-09T05:39:28.873" v="4730" actId="20577"/>
        <pc:sldMkLst>
          <pc:docMk/>
          <pc:sldMk cId="329736055" sldId="257"/>
        </pc:sldMkLst>
      </pc:sldChg>
      <pc:sldChg chg="addSp modSp new mod chgLayout">
        <pc:chgData name="Rajiv khandalkar" userId="f4f24d9651073bc4" providerId="LiveId" clId="{97AC90EC-0939-4C9B-AE68-B8FB106347CA}" dt="2024-03-09T05:40:11.761" v="4731" actId="20577"/>
        <pc:sldMkLst>
          <pc:docMk/>
          <pc:sldMk cId="2602963613" sldId="258"/>
        </pc:sldMkLst>
      </pc:sldChg>
      <pc:sldChg chg="addSp modSp new mod">
        <pc:chgData name="Rajiv khandalkar" userId="f4f24d9651073bc4" providerId="LiveId" clId="{97AC90EC-0939-4C9B-AE68-B8FB106347CA}" dt="2024-03-09T05:41:28.492" v="4760" actId="6549"/>
        <pc:sldMkLst>
          <pc:docMk/>
          <pc:sldMk cId="3563242871" sldId="259"/>
        </pc:sldMkLst>
      </pc:sldChg>
      <pc:sldChg chg="addSp modSp new mod">
        <pc:chgData name="Rajiv khandalkar" userId="f4f24d9651073bc4" providerId="LiveId" clId="{97AC90EC-0939-4C9B-AE68-B8FB106347CA}" dt="2024-03-09T05:42:11.174" v="4777" actId="20577"/>
        <pc:sldMkLst>
          <pc:docMk/>
          <pc:sldMk cId="2159922566" sldId="260"/>
        </pc:sldMkLst>
      </pc:sldChg>
      <pc:sldChg chg="addSp delSp modSp new mod">
        <pc:chgData name="Rajiv khandalkar" userId="f4f24d9651073bc4" providerId="LiveId" clId="{97AC90EC-0939-4C9B-AE68-B8FB106347CA}" dt="2024-03-06T10:42:00.934" v="4613" actId="113"/>
        <pc:sldMkLst>
          <pc:docMk/>
          <pc:sldMk cId="886421837" sldId="261"/>
        </pc:sldMkLst>
      </pc:sldChg>
      <pc:sldChg chg="addSp delSp modSp new mod">
        <pc:chgData name="Rajiv khandalkar" userId="f4f24d9651073bc4" providerId="LiveId" clId="{97AC90EC-0939-4C9B-AE68-B8FB106347CA}" dt="2024-03-09T05:43:37.524" v="4815" actId="20577"/>
        <pc:sldMkLst>
          <pc:docMk/>
          <pc:sldMk cId="4180723573" sldId="262"/>
        </pc:sldMkLst>
      </pc:sldChg>
      <pc:sldChg chg="addSp delSp modSp new mod">
        <pc:chgData name="Rajiv khandalkar" userId="f4f24d9651073bc4" providerId="LiveId" clId="{97AC90EC-0939-4C9B-AE68-B8FB106347CA}" dt="2024-03-06T10:43:56.678" v="4620" actId="113"/>
        <pc:sldMkLst>
          <pc:docMk/>
          <pc:sldMk cId="2406501519" sldId="263"/>
        </pc:sldMkLst>
      </pc:sldChg>
      <pc:sldChg chg="addSp modSp new mod">
        <pc:chgData name="Rajiv khandalkar" userId="f4f24d9651073bc4" providerId="LiveId" clId="{97AC90EC-0939-4C9B-AE68-B8FB106347CA}" dt="2024-03-06T10:44:37.644" v="4624" actId="113"/>
        <pc:sldMkLst>
          <pc:docMk/>
          <pc:sldMk cId="1659085629" sldId="264"/>
        </pc:sldMkLst>
      </pc:sldChg>
      <pc:sldChg chg="modSp new mod">
        <pc:chgData name="Rajiv khandalkar" userId="f4f24d9651073bc4" providerId="LiveId" clId="{97AC90EC-0939-4C9B-AE68-B8FB106347CA}" dt="2024-03-06T11:02:56.452" v="4707" actId="1076"/>
        <pc:sldMkLst>
          <pc:docMk/>
          <pc:sldMk cId="1896077418" sldId="265"/>
        </pc:sldMkLst>
      </pc:sldChg>
      <pc:sldChg chg="modSp new mod">
        <pc:chgData name="Rajiv khandalkar" userId="f4f24d9651073bc4" providerId="LiveId" clId="{97AC90EC-0939-4C9B-AE68-B8FB106347CA}" dt="2024-03-06T11:03:23.006" v="4711" actId="27636"/>
        <pc:sldMkLst>
          <pc:docMk/>
          <pc:sldMk cId="1244073070" sldId="266"/>
        </pc:sldMkLst>
      </pc:sldChg>
      <pc:sldChg chg="new del">
        <pc:chgData name="Rajiv khandalkar" userId="f4f24d9651073bc4" providerId="LiveId" clId="{97AC90EC-0939-4C9B-AE68-B8FB106347CA}" dt="2024-03-06T10:55:24.501" v="4683" actId="47"/>
        <pc:sldMkLst>
          <pc:docMk/>
          <pc:sldMk cId="2274698013" sldId="267"/>
        </pc:sldMkLst>
      </pc:sldChg>
      <pc:sldChg chg="modSp new mod">
        <pc:chgData name="Rajiv khandalkar" userId="f4f24d9651073bc4" providerId="LiveId" clId="{97AC90EC-0939-4C9B-AE68-B8FB106347CA}" dt="2024-03-09T07:13:32.825" v="4912" actId="20577"/>
        <pc:sldMkLst>
          <pc:docMk/>
          <pc:sldMk cId="2453616565" sldId="267"/>
        </pc:sldMkLst>
      </pc:sldChg>
      <pc:sldChg chg="new del">
        <pc:chgData name="Rajiv khandalkar" userId="f4f24d9651073bc4" providerId="LiveId" clId="{97AC90EC-0939-4C9B-AE68-B8FB106347CA}" dt="2024-03-06T10:55:14.223" v="4682" actId="680"/>
        <pc:sldMkLst>
          <pc:docMk/>
          <pc:sldMk cId="475529287" sldId="268"/>
        </pc:sldMkLst>
      </pc:sldChg>
      <pc:sldChg chg="modSp new mod">
        <pc:chgData name="Rajiv khandalkar" userId="f4f24d9651073bc4" providerId="LiveId" clId="{97AC90EC-0939-4C9B-AE68-B8FB106347CA}" dt="2024-03-09T07:32:36.172" v="7333" actId="255"/>
        <pc:sldMkLst>
          <pc:docMk/>
          <pc:sldMk cId="2689801825" sldId="268"/>
        </pc:sldMkLst>
      </pc:sldChg>
      <pc:sldChg chg="modSp new mod">
        <pc:chgData name="Rajiv khandalkar" userId="f4f24d9651073bc4" providerId="LiveId" clId="{97AC90EC-0939-4C9B-AE68-B8FB106347CA}" dt="2024-03-09T07:31:33.353" v="7305" actId="113"/>
        <pc:sldMkLst>
          <pc:docMk/>
          <pc:sldMk cId="1815790436" sldId="269"/>
        </pc:sldMkLst>
      </pc:sldChg>
      <pc:sldChg chg="modSp new mod">
        <pc:chgData name="Rajiv khandalkar" userId="f4f24d9651073bc4" providerId="LiveId" clId="{97AC90EC-0939-4C9B-AE68-B8FB106347CA}" dt="2024-03-09T07:31:25.383" v="7304" actId="113"/>
        <pc:sldMkLst>
          <pc:docMk/>
          <pc:sldMk cId="1835354008" sldId="270"/>
        </pc:sldMkLst>
      </pc:sldChg>
      <pc:sldChg chg="modSp new mod">
        <pc:chgData name="Rajiv khandalkar" userId="f4f24d9651073bc4" providerId="LiveId" clId="{97AC90EC-0939-4C9B-AE68-B8FB106347CA}" dt="2024-03-09T07:31:18.786" v="7303" actId="113"/>
        <pc:sldMkLst>
          <pc:docMk/>
          <pc:sldMk cId="3893447425" sldId="271"/>
        </pc:sldMkLst>
      </pc:sldChg>
      <pc:sldChg chg="modSp new mod">
        <pc:chgData name="Rajiv khandalkar" userId="f4f24d9651073bc4" providerId="LiveId" clId="{97AC90EC-0939-4C9B-AE68-B8FB106347CA}" dt="2024-03-09T07:31:10.598" v="7302" actId="113"/>
        <pc:sldMkLst>
          <pc:docMk/>
          <pc:sldMk cId="2081745275" sldId="272"/>
        </pc:sldMkLst>
      </pc:sldChg>
      <pc:sldChg chg="modSp new mod">
        <pc:chgData name="Rajiv khandalkar" userId="f4f24d9651073bc4" providerId="LiveId" clId="{97AC90EC-0939-4C9B-AE68-B8FB106347CA}" dt="2024-03-09T07:31:00.576" v="7301" actId="113"/>
        <pc:sldMkLst>
          <pc:docMk/>
          <pc:sldMk cId="1857120552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65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768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986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4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561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2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5559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63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767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88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120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514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68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171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035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085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2099E-E4BA-4046-9E81-5F66295CDD63}" type="datetimeFigureOut">
              <a:rPr lang="en-IN" smtClean="0"/>
              <a:t>11-01-2025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466F03-D5C8-42EB-BE1C-798D19855F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194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DCB7-B52D-2875-55F0-B7F618F0C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06382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  <a:t>Role of CMA in Project Finance – </a:t>
            </a: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  <a:t>Banker’s Perspective.</a:t>
            </a: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700" dirty="0">
                <a:latin typeface="Aharoni" panose="02010803020104030203" pitchFamily="2" charset="-79"/>
                <a:cs typeface="Aharoni" panose="02010803020104030203" pitchFamily="2" charset="-79"/>
              </a:rPr>
              <a:t>Presentation by CMA Rajiv Khandalkar</a:t>
            </a:r>
            <a:br>
              <a:rPr lang="en-US" sz="270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700">
                <a:latin typeface="Aharoni" panose="02010803020104030203" pitchFamily="2" charset="-79"/>
                <a:cs typeface="Aharoni" panose="02010803020104030203" pitchFamily="2" charset="-79"/>
              </a:rPr>
              <a:t>for CEP </a:t>
            </a:r>
            <a:r>
              <a:rPr lang="en-US" sz="2700" dirty="0">
                <a:latin typeface="Aharoni" panose="02010803020104030203" pitchFamily="2" charset="-79"/>
                <a:cs typeface="Aharoni" panose="02010803020104030203" pitchFamily="2" charset="-79"/>
              </a:rPr>
              <a:t>program</a:t>
            </a:r>
            <a:endParaRPr lang="en-IN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8817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4764-F58E-5304-DA85-08870CE1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03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dirty="0"/>
              <a:t>Bankers perspective … </a:t>
            </a:r>
            <a:r>
              <a:rPr lang="en-US" sz="2000" dirty="0" err="1"/>
              <a:t>contd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680C2-29D7-DA4D-49A1-A7B3559E5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092" y="1371600"/>
            <a:ext cx="8915400" cy="3777622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Economic  viability-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costs of the product or services are economically viable.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has some advantages for the economy of the country	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Project sustainability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project/activity has long term prospects.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The technological /legal risks are addressed. (for ex. Plastic industry, Technology driven projects like Mobile)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Contribution to Advancement.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contributes to human, technological development.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is environment friendly or otherwise.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7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65EF5-13C9-863B-36DE-D4B29CED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1245" y="387248"/>
            <a:ext cx="8911687" cy="567792"/>
          </a:xfrm>
        </p:spPr>
        <p:txBody>
          <a:bodyPr>
            <a:normAutofit fontScale="90000"/>
          </a:bodyPr>
          <a:lstStyle/>
          <a:p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Steps usually taken by the Banker for the Project Appraisal.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E71BA-3B30-30E7-2391-4AA7700B6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32" y="1412240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Suitability of the Land/site from the point of view of RM availability, market etc. Adequacy of the land from future expansion point of view. 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Verification of various approvals viz. MSME Registration, NA of the Land, Plan approval for the construction of the building.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Nearness of the skilled labor.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 Machinery &amp; Technology selection is proper. Technology is </a:t>
            </a:r>
            <a:r>
              <a:rPr lang="en-US" sz="1900" b="1" kern="100" dirty="0" err="1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uptodate</a:t>
            </a: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. Machinery supplier is reputed, experienced, and price competitive. He is also providing the after sales service.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If a turnkey contract is made, it is properly drafted.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Production Process is </a:t>
            </a:r>
            <a:r>
              <a:rPr lang="en-US" sz="1900" b="1" kern="100" dirty="0" err="1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uptodate</a:t>
            </a: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, machinery selection is acceptable. The certification of Chartered Engineer is sought in case of large projects. 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Distribution/logistic plans are logical/feasible/acceptable.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4073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FB94-14BB-0948-748B-DA6E2945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05" y="410750"/>
            <a:ext cx="8911687" cy="625570"/>
          </a:xfrm>
        </p:spPr>
        <p:txBody>
          <a:bodyPr>
            <a:normAutofit fontScale="90000"/>
          </a:bodyPr>
          <a:lstStyle/>
          <a:p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2400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CMA   &amp;   Project Appraisal. :-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FB308-8AC9-65EC-F775-34C6694FD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5"/>
            <a:ext cx="8915400" cy="4702532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benefit analysis.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Risk Assessment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Strategic alignment with organizational goals.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CMA is trained to consider the correctness of Planning, Estimating, budgeting, financing funding, managing and controlling costs. 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Planning, analysis and monitoring timely completion. 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CMA can excel in the following -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Estimation.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budgeting.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control.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Vendor management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Risk management.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Resource optimization.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Make or buy decision.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Process costing.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endParaRPr lang="en-US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361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3081-6A31-189F-587D-6C948AA5B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Techniques for Capital Budgeting.	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F3338A-6843-F68B-D614-CCF8BA14AB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346508"/>
              </p:ext>
            </p:extLst>
          </p:nvPr>
        </p:nvGraphicFramePr>
        <p:xfrm>
          <a:off x="2589213" y="2133599"/>
          <a:ext cx="8915400" cy="4677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39803443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807313360"/>
                    </a:ext>
                  </a:extLst>
                </a:gridCol>
              </a:tblGrid>
              <a:tr h="1111045">
                <a:tc>
                  <a:txBody>
                    <a:bodyPr/>
                    <a:lstStyle/>
                    <a:p>
                      <a:r>
                        <a:rPr lang="en-US" dirty="0"/>
                        <a:t>Discounted Cash flow Techniques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Non-discounted Cash Flow Techniques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675955"/>
                  </a:ext>
                </a:extLst>
              </a:tr>
              <a:tr h="1111045">
                <a:tc>
                  <a:txBody>
                    <a:bodyPr/>
                    <a:lstStyle/>
                    <a:p>
                      <a:r>
                        <a:rPr lang="en-US" dirty="0"/>
                        <a:t>Net Present Value – Present value of all the future cash flows whether negative(expenses) or positive (income) are calculated and added.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Pay back period : It is the period in which the initial outlay is covered by revenue.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050914"/>
                  </a:ext>
                </a:extLst>
              </a:tr>
              <a:tr h="1111045">
                <a:tc>
                  <a:txBody>
                    <a:bodyPr/>
                    <a:lstStyle/>
                    <a:p>
                      <a:r>
                        <a:rPr lang="en-US" dirty="0"/>
                        <a:t>The Benefit to cost ration : Present value of future cash flows is calculated and a ratio of this sum to the initial outlay is seen.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Accounting Rate of return : The ratio of profit after tax and book value of an investment is calculated.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463684"/>
                  </a:ext>
                </a:extLst>
              </a:tr>
              <a:tr h="1111045">
                <a:tc>
                  <a:txBody>
                    <a:bodyPr/>
                    <a:lstStyle/>
                    <a:p>
                      <a:r>
                        <a:rPr lang="en-US" dirty="0"/>
                        <a:t>Internal Rate of Return : IRR is found out by equating the NPV equal to 0 with an unknown variable as the discounting rate.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415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413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48DB5-19D0-7ABF-F875-AD80BAA4B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Sugar Mills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3E020-7AC0-8A23-FDBB-FB9CD516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1800" b="1" dirty="0"/>
              <a:t>Huge investment . </a:t>
            </a:r>
          </a:p>
          <a:p>
            <a:pPr lvl="1"/>
            <a:r>
              <a:rPr lang="en-US" sz="1800" b="1" dirty="0"/>
              <a:t>Large land required. </a:t>
            </a:r>
          </a:p>
          <a:p>
            <a:pPr lvl="1"/>
            <a:r>
              <a:rPr lang="en-US" sz="1800" b="1" dirty="0"/>
              <a:t>Entry barriers like sugar cane growing area , heavy investment for new unit.</a:t>
            </a:r>
          </a:p>
          <a:p>
            <a:pPr lvl="1"/>
            <a:r>
              <a:rPr lang="en-US" sz="1800" b="1" dirty="0"/>
              <a:t>RM nearness is required. </a:t>
            </a:r>
          </a:p>
          <a:p>
            <a:pPr lvl="1"/>
            <a:r>
              <a:rPr lang="en-US" sz="1800" b="1" dirty="0"/>
              <a:t>Working capital requirement is higher. Assessment on cash budget method.</a:t>
            </a:r>
          </a:p>
          <a:p>
            <a:pPr lvl="1"/>
            <a:r>
              <a:rPr lang="en-US" sz="1800" b="1" dirty="0"/>
              <a:t>Bye products Integrated approach is necessary for viability.</a:t>
            </a:r>
          </a:p>
          <a:p>
            <a:pPr lvl="1"/>
            <a:r>
              <a:rPr lang="en-US" sz="1800" b="1" dirty="0" err="1"/>
              <a:t>Mininmum</a:t>
            </a:r>
            <a:r>
              <a:rPr lang="en-US" sz="1800" b="1" dirty="0"/>
              <a:t> Production capacity ( 2500 MT)</a:t>
            </a:r>
          </a:p>
          <a:p>
            <a:pPr lvl="1"/>
            <a:r>
              <a:rPr lang="en-US" sz="1800" b="1" dirty="0"/>
              <a:t>Seasonal industry </a:t>
            </a:r>
          </a:p>
          <a:p>
            <a:pPr lvl="1"/>
            <a:r>
              <a:rPr lang="en-US" sz="1800" b="1" dirty="0"/>
              <a:t>Cyclical Industry ( 5-6 years cycle)</a:t>
            </a:r>
            <a:endParaRPr lang="en-IN" sz="1800" b="1" dirty="0"/>
          </a:p>
        </p:txBody>
      </p:sp>
    </p:spTree>
    <p:extLst>
      <p:ext uri="{BB962C8B-B14F-4D97-AF65-F5344CB8AC3E}">
        <p14:creationId xmlns:p14="http://schemas.microsoft.com/office/powerpoint/2010/main" val="2689801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7A361-123B-3E7D-C449-0469A133F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 Ancillary unit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9E1DA-8FC4-0702-C3CE-523F0E4A9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Cluster approach.</a:t>
            </a:r>
          </a:p>
          <a:p>
            <a:r>
              <a:rPr lang="en-US" b="1" dirty="0"/>
              <a:t>Nearness to OEMs.</a:t>
            </a:r>
          </a:p>
          <a:p>
            <a:r>
              <a:rPr lang="en-US" b="1" dirty="0"/>
              <a:t>Near to Zero inventory.</a:t>
            </a:r>
          </a:p>
          <a:p>
            <a:r>
              <a:rPr lang="en-US" b="1" dirty="0"/>
              <a:t>Repetitive expansions.</a:t>
            </a:r>
          </a:p>
          <a:p>
            <a:r>
              <a:rPr lang="en-US" b="1" dirty="0"/>
              <a:t>Stiff Competition and pricing of products is important.</a:t>
            </a:r>
          </a:p>
          <a:p>
            <a:r>
              <a:rPr lang="en-US" b="1" dirty="0"/>
              <a:t>Modern &amp; standard machinery (CNC/VMC)</a:t>
            </a:r>
          </a:p>
          <a:p>
            <a:r>
              <a:rPr lang="en-US" b="1" dirty="0"/>
              <a:t>Skilled </a:t>
            </a:r>
            <a:r>
              <a:rPr lang="en-US" b="1" dirty="0" err="1"/>
              <a:t>labour</a:t>
            </a:r>
            <a:r>
              <a:rPr lang="en-US" b="1" dirty="0"/>
              <a:t> requirement.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815790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011B5-EE1E-5CAF-9373-47EA25BBE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Dal Mills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082F6-87AD-AD38-30F7-D515AC3DA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is considered as extended trading. Processing part is small.</a:t>
            </a:r>
          </a:p>
          <a:p>
            <a:r>
              <a:rPr lang="en-US" b="1" dirty="0" err="1"/>
              <a:t>Volatality</a:t>
            </a:r>
            <a:r>
              <a:rPr lang="en-US" b="1" dirty="0"/>
              <a:t> of prices being a commodity driven unit. </a:t>
            </a:r>
          </a:p>
          <a:p>
            <a:r>
              <a:rPr lang="en-US" b="1" dirty="0"/>
              <a:t>Trading experience helps to run the unit. </a:t>
            </a:r>
          </a:p>
          <a:p>
            <a:r>
              <a:rPr lang="en-US" b="1" dirty="0"/>
              <a:t>Seasonal procurement. </a:t>
            </a:r>
          </a:p>
          <a:p>
            <a:r>
              <a:rPr lang="en-US" b="1" dirty="0"/>
              <a:t>Land requirement is huge as the drying area is required.</a:t>
            </a:r>
          </a:p>
          <a:p>
            <a:r>
              <a:rPr lang="en-US" b="1" dirty="0"/>
              <a:t>Danger of diversification. Instances where promoters diverted money to the online trade.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835354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F96C5-D6B7-7EAE-6B1D-9CA76345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Oil Mills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72E1-951E-BF21-9340-6B060F993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Normally standard machinery . Expellers. </a:t>
            </a:r>
          </a:p>
          <a:p>
            <a:r>
              <a:rPr lang="en-US" b="1" dirty="0"/>
              <a:t>It is again an extended trading. </a:t>
            </a:r>
          </a:p>
          <a:p>
            <a:r>
              <a:rPr lang="en-US" b="1" dirty="0" err="1"/>
              <a:t>Volatitlity</a:t>
            </a:r>
            <a:r>
              <a:rPr lang="en-US" b="1" dirty="0"/>
              <a:t> of prices and trading experience of promoter helps.</a:t>
            </a:r>
          </a:p>
          <a:p>
            <a:r>
              <a:rPr lang="en-US" b="1" dirty="0"/>
              <a:t>Seasonal procurement. </a:t>
            </a:r>
          </a:p>
          <a:p>
            <a:r>
              <a:rPr lang="en-US" b="1" dirty="0"/>
              <a:t>Demand &amp; supply decides the prices. International price situation also affects the prices.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893447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C1FCC-933E-96B2-F5E6-66A45844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Contractors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B1E2E-4A05-BA7E-53B2-DDD255A78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Two types </a:t>
            </a:r>
            <a:r>
              <a:rPr lang="en-US" b="1" dirty="0" err="1"/>
              <a:t>i</a:t>
            </a:r>
            <a:r>
              <a:rPr lang="en-US" b="1" dirty="0"/>
              <a:t>. Financing specific contract and ii. Financing contractor for ongoing as well as expected projects.</a:t>
            </a:r>
          </a:p>
          <a:p>
            <a:r>
              <a:rPr lang="en-IN" b="1" dirty="0"/>
              <a:t>Stage wise working capital requirement changes. </a:t>
            </a:r>
          </a:p>
          <a:p>
            <a:r>
              <a:rPr lang="en-IN" b="1" dirty="0"/>
              <a:t>Cash budget method for working capital requirement. </a:t>
            </a:r>
          </a:p>
          <a:p>
            <a:r>
              <a:rPr lang="en-IN" b="1" dirty="0"/>
              <a:t>Lower fixed assets investment. Mostly equipment finance required.</a:t>
            </a:r>
          </a:p>
          <a:p>
            <a:r>
              <a:rPr lang="en-IN" b="1" dirty="0"/>
              <a:t>Govt. Policies play a role. Mainly infrastructure related decisions play a role.</a:t>
            </a:r>
          </a:p>
          <a:p>
            <a:r>
              <a:rPr lang="en-IN" b="1" dirty="0"/>
              <a:t>Delayed receivable </a:t>
            </a:r>
            <a:r>
              <a:rPr lang="en-IN" b="1" dirty="0" err="1"/>
              <a:t>realisaton</a:t>
            </a:r>
            <a:r>
              <a:rPr lang="en-IN" b="1" dirty="0"/>
              <a:t> due to govt. as a debtor.</a:t>
            </a:r>
          </a:p>
        </p:txBody>
      </p:sp>
    </p:spTree>
    <p:extLst>
      <p:ext uri="{BB962C8B-B14F-4D97-AF65-F5344CB8AC3E}">
        <p14:creationId xmlns:p14="http://schemas.microsoft.com/office/powerpoint/2010/main" val="2081745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7D63-BD5C-45EA-0B74-3B517B02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Project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CE802-712D-7249-71CA-20D067449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Promoters are medical professionals.  Commercial person needed to assist them. </a:t>
            </a:r>
          </a:p>
          <a:p>
            <a:r>
              <a:rPr lang="en-US" b="1" dirty="0"/>
              <a:t>One time high investment. </a:t>
            </a:r>
          </a:p>
          <a:p>
            <a:r>
              <a:rPr lang="en-US" b="1" dirty="0"/>
              <a:t>Large investment in Land and Building. </a:t>
            </a:r>
          </a:p>
          <a:p>
            <a:r>
              <a:rPr lang="en-US" b="1" dirty="0"/>
              <a:t>Strict Govt. Norms being a health sector  related project. </a:t>
            </a:r>
          </a:p>
          <a:p>
            <a:r>
              <a:rPr lang="en-US" b="1" dirty="0"/>
              <a:t>Equipment finance is required. </a:t>
            </a:r>
          </a:p>
          <a:p>
            <a:r>
              <a:rPr lang="en-US" b="1" dirty="0"/>
              <a:t>Skilled operators to run the equipment. 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712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54D1C-C99A-1B1C-8160-AA4412D18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73235" cy="1024404"/>
          </a:xfrm>
        </p:spPr>
        <p:txBody>
          <a:bodyPr/>
          <a:lstStyle/>
          <a:p>
            <a:r>
              <a:rPr lang="en-US" dirty="0"/>
              <a:t>What is Project finance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A1BF-2D73-3BDC-2369-D11BCEF02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9"/>
            <a:ext cx="10515600" cy="4787434"/>
          </a:xfrm>
        </p:spPr>
        <p:txBody>
          <a:bodyPr/>
          <a:lstStyle/>
          <a:p>
            <a:r>
              <a:rPr lang="en-US" b="1" dirty="0"/>
              <a:t>Capital intensive Fixed Asset acquisition.</a:t>
            </a:r>
          </a:p>
          <a:p>
            <a:r>
              <a:rPr lang="en-US" b="1" dirty="0"/>
              <a:t>Long term debt finance.</a:t>
            </a:r>
          </a:p>
          <a:p>
            <a:r>
              <a:rPr lang="en-US" b="1" dirty="0"/>
              <a:t>Various contracts – construction, turnkey machinery installation, assembling.</a:t>
            </a:r>
          </a:p>
          <a:p>
            <a:r>
              <a:rPr lang="en-IN" b="1" dirty="0"/>
              <a:t>Repayment through the earning from the operating cash flows </a:t>
            </a:r>
          </a:p>
          <a:p>
            <a:r>
              <a:rPr lang="en-IN" b="1" dirty="0"/>
              <a:t>Security is normally created through the assets acquired.</a:t>
            </a:r>
          </a:p>
          <a:p>
            <a:r>
              <a:rPr lang="en-IN" b="1" dirty="0"/>
              <a:t>Project has specific life . Stages</a:t>
            </a:r>
          </a:p>
          <a:p>
            <a:pPr lvl="1"/>
            <a:r>
              <a:rPr lang="en-IN" b="1" dirty="0"/>
              <a:t>Perception</a:t>
            </a:r>
          </a:p>
          <a:p>
            <a:pPr lvl="1"/>
            <a:r>
              <a:rPr lang="en-IN" b="1" dirty="0"/>
              <a:t>Implementation.</a:t>
            </a:r>
          </a:p>
          <a:p>
            <a:pPr lvl="1"/>
            <a:r>
              <a:rPr lang="en-IN" b="1" dirty="0"/>
              <a:t>Trial run.</a:t>
            </a:r>
          </a:p>
          <a:p>
            <a:pPr lvl="1"/>
            <a:r>
              <a:rPr lang="en-IN" b="1" dirty="0"/>
              <a:t>Commercial operations maiden year</a:t>
            </a:r>
          </a:p>
          <a:p>
            <a:pPr lvl="1"/>
            <a:r>
              <a:rPr lang="en-IN" b="1" dirty="0"/>
              <a:t>Normal operations year </a:t>
            </a:r>
          </a:p>
          <a:p>
            <a:r>
              <a:rPr lang="en-IN" b="1" dirty="0"/>
              <a:t>Sources of the finance – Equity &amp; Debt (Bank finance)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73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C66C91-E291-E564-3B9D-34C0A7C55CA5}"/>
              </a:ext>
            </a:extLst>
          </p:cNvPr>
          <p:cNvSpPr txBox="1"/>
          <p:nvPr/>
        </p:nvSpPr>
        <p:spPr>
          <a:xfrm>
            <a:off x="941294" y="519953"/>
            <a:ext cx="10802471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we Appraise the Project –</a:t>
            </a:r>
          </a:p>
          <a:p>
            <a:endParaRPr lang="en-US" sz="3400" dirty="0"/>
          </a:p>
          <a:p>
            <a:pPr marL="342900" indent="-342900">
              <a:buAutoNum type="arabicPeriod"/>
            </a:pPr>
            <a:r>
              <a:rPr lang="en-US" b="1" dirty="0"/>
              <a:t>Economic Analysis-</a:t>
            </a:r>
          </a:p>
          <a:p>
            <a:pPr marL="800100" lvl="1" indent="-342900">
              <a:buFontTx/>
              <a:buAutoNum type="alphaLcPeriod"/>
            </a:pPr>
            <a:r>
              <a:rPr lang="en-US" b="1" dirty="0"/>
              <a:t>Consumption.</a:t>
            </a:r>
          </a:p>
          <a:p>
            <a:pPr marL="800100" lvl="1" indent="-342900">
              <a:buAutoNum type="alphaLcPeriod"/>
            </a:pPr>
            <a:r>
              <a:rPr lang="en-US" b="1" dirty="0"/>
              <a:t>Demand analysis.</a:t>
            </a:r>
          </a:p>
          <a:p>
            <a:pPr marL="800100" lvl="1" indent="-342900">
              <a:buAutoNum type="alphaLcPeriod"/>
            </a:pPr>
            <a:r>
              <a:rPr lang="en-US" b="1" dirty="0"/>
              <a:t>Production methodology</a:t>
            </a:r>
          </a:p>
          <a:p>
            <a:pPr marL="800100" lvl="1" indent="-342900">
              <a:buAutoNum type="alphaLcPeriod"/>
            </a:pPr>
            <a:r>
              <a:rPr lang="en-US" b="1" dirty="0"/>
              <a:t>Attached risks.</a:t>
            </a:r>
          </a:p>
          <a:p>
            <a:pPr marL="800100" lvl="1" indent="-342900">
              <a:buAutoNum type="alphaLcPeriod"/>
            </a:pPr>
            <a:r>
              <a:rPr lang="en-US" b="1" dirty="0"/>
              <a:t>Profitability</a:t>
            </a:r>
          </a:p>
          <a:p>
            <a:pPr marL="342900" indent="-342900">
              <a:buAutoNum type="arabicPeriod"/>
            </a:pPr>
            <a:r>
              <a:rPr lang="en-US" b="1" dirty="0"/>
              <a:t>Financial Analysis</a:t>
            </a:r>
          </a:p>
          <a:p>
            <a:pPr marL="800100" lvl="1" indent="-342900">
              <a:buAutoNum type="alphaLcPeriod"/>
            </a:pPr>
            <a:r>
              <a:rPr lang="en-US" b="1" dirty="0"/>
              <a:t>Raw Material availability – pricing. </a:t>
            </a:r>
          </a:p>
          <a:p>
            <a:pPr marL="800100" lvl="1" indent="-342900">
              <a:buAutoNum type="alphaLcPeriod"/>
            </a:pPr>
            <a:r>
              <a:rPr lang="en-US" b="1" dirty="0"/>
              <a:t>Labor costs </a:t>
            </a:r>
          </a:p>
          <a:p>
            <a:pPr marL="800100" lvl="1" indent="-342900">
              <a:buAutoNum type="alphaLcPeriod"/>
            </a:pPr>
            <a:r>
              <a:rPr lang="en-US" b="1" dirty="0"/>
              <a:t>Machinery </a:t>
            </a:r>
          </a:p>
          <a:p>
            <a:pPr marL="800100" lvl="1" indent="-342900">
              <a:buAutoNum type="alphaLcPeriod"/>
            </a:pPr>
            <a:r>
              <a:rPr lang="en-US" b="1" dirty="0"/>
              <a:t>Capital – Fixed Capital , Working capital. </a:t>
            </a:r>
          </a:p>
          <a:p>
            <a:pPr lvl="1"/>
            <a:endParaRPr lang="en-US" sz="2400" dirty="0"/>
          </a:p>
          <a:p>
            <a:pPr marL="800100" lvl="1" indent="-342900">
              <a:buAutoNum type="alphaLcPeriod"/>
            </a:pPr>
            <a:endParaRPr lang="en-US" dirty="0"/>
          </a:p>
          <a:p>
            <a:pPr marL="800100" lvl="1" indent="-342900">
              <a:buAutoNum type="alphaLcPeriod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296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AF2379-647C-683A-0DC0-91D56FBA27DA}"/>
              </a:ext>
            </a:extLst>
          </p:cNvPr>
          <p:cNvSpPr txBox="1"/>
          <p:nvPr/>
        </p:nvSpPr>
        <p:spPr>
          <a:xfrm>
            <a:off x="1201271" y="340658"/>
            <a:ext cx="1003150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PROJECT</a:t>
            </a:r>
            <a:r>
              <a:rPr lang="en-US" sz="3400" dirty="0"/>
              <a:t> REPORT</a:t>
            </a:r>
          </a:p>
          <a:p>
            <a:endParaRPr lang="en-IN" dirty="0"/>
          </a:p>
          <a:p>
            <a:r>
              <a:rPr lang="en-IN" b="1" dirty="0"/>
              <a:t>a.  Document consisting of the overall analysis of the Project </a:t>
            </a:r>
          </a:p>
          <a:p>
            <a:pPr marL="342900" indent="-342900">
              <a:buAutoNum type="alphaLcPeriod" startAt="2"/>
            </a:pPr>
            <a:r>
              <a:rPr lang="en-IN" b="1" dirty="0"/>
              <a:t>Purpose – </a:t>
            </a:r>
          </a:p>
          <a:p>
            <a:pPr marL="857250" lvl="1" indent="-400050">
              <a:buAutoNum type="romanLcPeriod"/>
            </a:pPr>
            <a:r>
              <a:rPr lang="en-IN" b="1" dirty="0"/>
              <a:t>Written Presentation to create a detailed document.</a:t>
            </a:r>
          </a:p>
          <a:p>
            <a:pPr marL="857250" lvl="1" indent="-400050">
              <a:buAutoNum type="romanLcPeriod"/>
            </a:pPr>
            <a:r>
              <a:rPr lang="en-IN" b="1" dirty="0"/>
              <a:t>Document for the guidance of the stake holders .</a:t>
            </a:r>
          </a:p>
          <a:p>
            <a:pPr marL="857250" lvl="1" indent="-400050">
              <a:buAutoNum type="romanLcPeriod"/>
            </a:pPr>
            <a:r>
              <a:rPr lang="en-IN" b="1" dirty="0"/>
              <a:t>Source for assessment of the Progress.</a:t>
            </a:r>
          </a:p>
          <a:p>
            <a:pPr marL="857250" lvl="1" indent="-400050">
              <a:buAutoNum type="romanLcPeriod"/>
            </a:pPr>
            <a:r>
              <a:rPr lang="en-IN" b="1" dirty="0"/>
              <a:t>Ongoing evaluation of the enterprise.</a:t>
            </a:r>
          </a:p>
          <a:p>
            <a:pPr marL="857250" lvl="1" indent="-400050">
              <a:buAutoNum type="romanLcPeriod"/>
            </a:pPr>
            <a:endParaRPr lang="en-IN" b="1" dirty="0"/>
          </a:p>
          <a:p>
            <a:pPr marL="342900" indent="-342900">
              <a:buAutoNum type="alphaLcPeriod" startAt="3"/>
            </a:pPr>
            <a:r>
              <a:rPr lang="en-IN" b="1" dirty="0"/>
              <a:t>Various components </a:t>
            </a:r>
          </a:p>
          <a:p>
            <a:pPr marL="857250" lvl="1" indent="-400050">
              <a:buAutoNum type="romanLcPeriod"/>
            </a:pPr>
            <a:r>
              <a:rPr lang="en-IN" b="1" dirty="0"/>
              <a:t>Narration.</a:t>
            </a:r>
          </a:p>
          <a:p>
            <a:pPr marL="857250" lvl="1" indent="-400050">
              <a:buAutoNum type="romanLcPeriod"/>
            </a:pPr>
            <a:r>
              <a:rPr lang="en-IN" b="1" dirty="0"/>
              <a:t>Cost of Project.</a:t>
            </a:r>
          </a:p>
          <a:p>
            <a:pPr marL="857250" lvl="1" indent="-400050">
              <a:buAutoNum type="romanLcPeriod"/>
            </a:pPr>
            <a:r>
              <a:rPr lang="en-IN" b="1" dirty="0"/>
              <a:t>Means of finance.</a:t>
            </a:r>
          </a:p>
          <a:p>
            <a:pPr marL="857250" lvl="1" indent="-400050">
              <a:buAutoNum type="romanLcPeriod"/>
            </a:pPr>
            <a:r>
              <a:rPr lang="en-IN" b="1" dirty="0"/>
              <a:t>Projected profitability</a:t>
            </a:r>
          </a:p>
          <a:p>
            <a:pPr marL="857250" lvl="1" indent="-400050">
              <a:buAutoNum type="romanLcPeriod"/>
            </a:pPr>
            <a:r>
              <a:rPr lang="en-IN" b="1" dirty="0"/>
              <a:t>Cash Flow</a:t>
            </a:r>
          </a:p>
          <a:p>
            <a:pPr marL="857250" lvl="1" indent="-400050">
              <a:buAutoNum type="romanLcPeriod"/>
            </a:pPr>
            <a:r>
              <a:rPr lang="en-IN" b="1" dirty="0"/>
              <a:t>Workings of the various costs –  Capacity utilisation, RM Costs , Production  costs, Depreciation, Loan interest , repayment, </a:t>
            </a:r>
          </a:p>
          <a:p>
            <a:pPr marL="857250" lvl="1" indent="-400050">
              <a:buAutoNum type="romanLcPeriod"/>
            </a:pPr>
            <a:r>
              <a:rPr lang="en-IN" b="1" dirty="0"/>
              <a:t>Implementation schedule.</a:t>
            </a:r>
          </a:p>
          <a:p>
            <a:pPr marL="857250" lvl="1" indent="-400050">
              <a:buAutoNum type="romanLcPeriod"/>
            </a:pPr>
            <a:endParaRPr lang="en-IN" b="1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324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E30CC7-D706-E898-B12D-6A6CC1D610AB}"/>
              </a:ext>
            </a:extLst>
          </p:cNvPr>
          <p:cNvSpPr txBox="1"/>
          <p:nvPr/>
        </p:nvSpPr>
        <p:spPr>
          <a:xfrm>
            <a:off x="1369508" y="644263"/>
            <a:ext cx="9452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PROJECT REPORT – NEED , IMPORTANCE AND SIGNIFICANCE.</a:t>
            </a:r>
          </a:p>
          <a:p>
            <a:pPr marL="342900" indent="-342900">
              <a:buAutoNum type="arabicPeriod"/>
            </a:pPr>
            <a:r>
              <a:rPr lang="en-US" b="1" dirty="0"/>
              <a:t>Selection of the best propositions </a:t>
            </a:r>
          </a:p>
          <a:p>
            <a:pPr marL="342900" indent="-342900">
              <a:buAutoNum type="arabicPeriod"/>
            </a:pPr>
            <a:r>
              <a:rPr lang="en-US" b="1" dirty="0"/>
              <a:t>Documents to seek various approval/s viz. Lenders approval, Approvals for various subsidies, incentives from the Govt. Departments, Land allotment</a:t>
            </a:r>
          </a:p>
          <a:p>
            <a:pPr marL="342900" indent="-342900">
              <a:buAutoNum type="arabicPeriod"/>
            </a:pPr>
            <a:r>
              <a:rPr lang="en-US" b="1" dirty="0"/>
              <a:t>Tracking of the implementation progress.</a:t>
            </a:r>
          </a:p>
          <a:p>
            <a:pPr marL="342900" indent="-342900">
              <a:buAutoNum type="arabicPeriod"/>
            </a:pPr>
            <a:r>
              <a:rPr lang="en-US" b="1" dirty="0"/>
              <a:t>Assessment of economic, financial  viability. </a:t>
            </a:r>
          </a:p>
          <a:p>
            <a:pPr marL="342900" indent="-342900">
              <a:buAutoNum type="arabicPeriod"/>
            </a:pPr>
            <a:r>
              <a:rPr lang="en-US" b="1" dirty="0"/>
              <a:t>Risk identifications. </a:t>
            </a:r>
          </a:p>
          <a:p>
            <a:pPr marL="342900" indent="-342900">
              <a:buAutoNum type="arabicPeriod"/>
            </a:pPr>
            <a:r>
              <a:rPr lang="en-US" b="1" dirty="0"/>
              <a:t>Cost estimation, assessments </a:t>
            </a:r>
          </a:p>
          <a:p>
            <a:pPr marL="342900" indent="-342900">
              <a:buAutoNum type="arabicPeriod"/>
            </a:pPr>
            <a:r>
              <a:rPr lang="en-US" b="1" dirty="0"/>
              <a:t>Financial Assistance </a:t>
            </a:r>
          </a:p>
          <a:p>
            <a:pPr marL="342900" indent="-342900">
              <a:buAutoNum type="arabicPeriod"/>
            </a:pPr>
            <a:r>
              <a:rPr lang="en-US" b="1" dirty="0"/>
              <a:t>Testing Business solution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992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9BEBC5-6101-77F3-F641-303DB9904A40}"/>
              </a:ext>
            </a:extLst>
          </p:cNvPr>
          <p:cNvSpPr txBox="1"/>
          <p:nvPr/>
        </p:nvSpPr>
        <p:spPr>
          <a:xfrm>
            <a:off x="977154" y="493059"/>
            <a:ext cx="1020183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Format of the Project Report</a:t>
            </a:r>
          </a:p>
          <a:p>
            <a:endParaRPr lang="en-US" sz="3400" dirty="0"/>
          </a:p>
          <a:p>
            <a:r>
              <a:rPr lang="en-US" b="1" dirty="0"/>
              <a:t> 1] General Information –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Promoter Bio-data i.e. Qualification, experience.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Industry Profile , activity analysis.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Product details, design, utilities,</a:t>
            </a:r>
          </a:p>
          <a:p>
            <a:r>
              <a:rPr lang="en-US" b="1" dirty="0"/>
              <a:t>2] Project Description.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Site – Location owned/rented/leased.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Building – Plan, Approvals, Layout, Provision for future expansion.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Physical Infrastructure -	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Raw Material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Skilled Labor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Utilities – Water, Power &amp; Fuel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Communication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Machinery &amp; equipment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Technology selection. 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Other Common facilities – Machine Tools, Welding infrastructure etc.</a:t>
            </a:r>
          </a:p>
          <a:p>
            <a:pPr lvl="1"/>
            <a:r>
              <a:rPr lang="en-US" b="1" dirty="0"/>
              <a:t>          </a:t>
            </a:r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6421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DB21B9-357C-FF30-9B73-B938F7A77E08}"/>
              </a:ext>
            </a:extLst>
          </p:cNvPr>
          <p:cNvSpPr txBox="1"/>
          <p:nvPr/>
        </p:nvSpPr>
        <p:spPr>
          <a:xfrm>
            <a:off x="1140992" y="264922"/>
            <a:ext cx="10609574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Format of the Project ------ contd.</a:t>
            </a:r>
          </a:p>
          <a:p>
            <a:endParaRPr lang="en-US" dirty="0"/>
          </a:p>
          <a:p>
            <a:r>
              <a:rPr lang="en-US" b="1" dirty="0"/>
              <a:t>3] Market Potential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Demand analysis.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Supply analysis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Estimated price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Marketing strategy ( customer acquisition </a:t>
            </a:r>
            <a:r>
              <a:rPr lang="en-US" b="1"/>
              <a:t>strategy)</a:t>
            </a:r>
            <a:endParaRPr lang="en-US" b="1" dirty="0"/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Demographic</a:t>
            </a:r>
          </a:p>
          <a:p>
            <a:r>
              <a:rPr lang="en-US" b="1" dirty="0"/>
              <a:t>4]  Capital Costs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	Land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Building/construction.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Machinery &amp; equipment.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Furniture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Other assets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Preliminary &amp; pre-operative expenses</a:t>
            </a:r>
          </a:p>
          <a:p>
            <a:r>
              <a:rPr lang="en-US" b="1" dirty="0"/>
              <a:t>5] Source of Finance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Equity/  Owned contribution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Subsidies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Bank Loan/Institutional finance.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Unsecured loans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Preference shares.        </a:t>
            </a:r>
          </a:p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0723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B008F2-495F-FB8B-852D-842C8C732E00}"/>
              </a:ext>
            </a:extLst>
          </p:cNvPr>
          <p:cNvSpPr txBox="1"/>
          <p:nvPr/>
        </p:nvSpPr>
        <p:spPr>
          <a:xfrm>
            <a:off x="388881" y="577189"/>
            <a:ext cx="10825655" cy="383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6] </a:t>
            </a:r>
            <a:r>
              <a:rPr lang="en-US" b="1" dirty="0"/>
              <a:t>Assessment of Working capital </a:t>
            </a:r>
          </a:p>
          <a:p>
            <a:r>
              <a:rPr lang="en-US" b="1" dirty="0"/>
              <a:t>         Working capital cycle        </a:t>
            </a:r>
          </a:p>
          <a:p>
            <a:pPr lvl="1"/>
            <a:r>
              <a:rPr lang="en-IN" b="1" dirty="0"/>
              <a:t>Cash – Creditor- RM –WIP- FG – Receivables – cash. </a:t>
            </a:r>
          </a:p>
          <a:p>
            <a:pPr lvl="1"/>
            <a:r>
              <a:rPr lang="en-IN" b="1" dirty="0"/>
              <a:t>RM level required, Order quantity, Lead Period, seasonal availability.</a:t>
            </a:r>
          </a:p>
          <a:p>
            <a:pPr lvl="1"/>
            <a:r>
              <a:rPr lang="en-IN" b="1" dirty="0"/>
              <a:t>WIP – Process period , WIP levels estimated. </a:t>
            </a:r>
          </a:p>
          <a:p>
            <a:pPr lvl="1"/>
            <a:r>
              <a:rPr lang="en-IN" b="1" dirty="0"/>
              <a:t>Receivables – Credit period , cash discount policies etc.</a:t>
            </a:r>
          </a:p>
          <a:p>
            <a:pPr lvl="1"/>
            <a:r>
              <a:rPr lang="en-IN" b="1" dirty="0"/>
              <a:t>Creditors – market credit terms, credit- vis-à-vis discount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7] Economic and Social variables</a:t>
            </a:r>
            <a:endParaRPr lang="en-IN" sz="1800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Employment generation.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Development of the area 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spcAft>
                <a:spcPts val="1000"/>
              </a:spcAft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Contracting the environment damage.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650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15E1C3-366A-8F15-7A1A-FB643BD79931}"/>
              </a:ext>
            </a:extLst>
          </p:cNvPr>
          <p:cNvSpPr txBox="1"/>
          <p:nvPr/>
        </p:nvSpPr>
        <p:spPr>
          <a:xfrm>
            <a:off x="704193" y="209335"/>
            <a:ext cx="10941269" cy="5935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BANKERS PERSPECTIVE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Banker being a major stakeholder need to take steps like due diligence, verification of the viability, feasibility of the project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Key aspects in the Project appraisal at the Bankers side are –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Technical viability – whether the project is technically viable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Production process is correct/acceptable/viable 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Machinery selected is appropriate for the project/production process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Capacities assumed are achievable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Balance of Machinery infrastructure overall is proper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HR infrastructure is available suitable for the very technical Project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Financial viability-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The financial resources of the promoters are adequate.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Financial working is based on the correct assumptions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Various financial projections are correct and acceptable as per standards. Leverage, debt service capacity, duration etc.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Mathematical correctness of the projections verified.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56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334</TotalTime>
  <Words>1456</Words>
  <Application>Microsoft Office PowerPoint</Application>
  <PresentationFormat>Widescreen</PresentationFormat>
  <Paragraphs>216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Aharoni</vt:lpstr>
      <vt:lpstr>Arial</vt:lpstr>
      <vt:lpstr>Calibri</vt:lpstr>
      <vt:lpstr>Century Gothic</vt:lpstr>
      <vt:lpstr>Wingdings 3</vt:lpstr>
      <vt:lpstr>Wisp</vt:lpstr>
      <vt:lpstr>             Role of CMA in Project Finance –  Banker’s Perspective.  Presentation by CMA Rajiv Khandalkar for CEP program</vt:lpstr>
      <vt:lpstr>What is Project finance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Bankers perspective … contd</vt:lpstr>
      <vt:lpstr>Steps usually taken by the Banker for the Project Appraisal. - </vt:lpstr>
      <vt:lpstr> CMA   &amp;   Project Appraisal. :- </vt:lpstr>
      <vt:lpstr>Advanced Techniques for Capital Budgeting. </vt:lpstr>
      <vt:lpstr>Sugar Mills</vt:lpstr>
      <vt:lpstr>Auto Ancillary unit</vt:lpstr>
      <vt:lpstr>Dal Mills</vt:lpstr>
      <vt:lpstr>Oil Mills </vt:lpstr>
      <vt:lpstr>Contractors </vt:lpstr>
      <vt:lpstr>Hospital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Role of CMA in Project Finance –  Banker’s Perspective.  Presentation by CMA Rajiv Khandalkar </dc:title>
  <dc:creator>Rajiv khandalkar</dc:creator>
  <cp:lastModifiedBy>Rajiv khandalkar</cp:lastModifiedBy>
  <cp:revision>1</cp:revision>
  <dcterms:created xsi:type="dcterms:W3CDTF">2024-03-04T15:10:38Z</dcterms:created>
  <dcterms:modified xsi:type="dcterms:W3CDTF">2025-01-11T10:40:04Z</dcterms:modified>
</cp:coreProperties>
</file>