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AC90EC-0939-4C9B-AE68-B8FB106347CA}" v="12" dt="2024-03-06T10:36:26.0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8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jiv khandalkar" userId="f4f24d9651073bc4" providerId="LiveId" clId="{97AC90EC-0939-4C9B-AE68-B8FB106347CA}"/>
    <pc:docChg chg="undo custSel addSld delSld modSld sldOrd">
      <pc:chgData name="Rajiv khandalkar" userId="f4f24d9651073bc4" providerId="LiveId" clId="{97AC90EC-0939-4C9B-AE68-B8FB106347CA}" dt="2024-03-09T07:32:36.172" v="7333" actId="255"/>
      <pc:docMkLst>
        <pc:docMk/>
      </pc:docMkLst>
      <pc:sldChg chg="delSp modSp new mod ord">
        <pc:chgData name="Rajiv khandalkar" userId="f4f24d9651073bc4" providerId="LiveId" clId="{97AC90EC-0939-4C9B-AE68-B8FB106347CA}" dt="2024-03-06T11:04:33.220" v="4719"/>
        <pc:sldMkLst>
          <pc:docMk/>
          <pc:sldMk cId="2388174475" sldId="256"/>
        </pc:sldMkLst>
        <pc:spChg chg="mod">
          <ac:chgData name="Rajiv khandalkar" userId="f4f24d9651073bc4" providerId="LiveId" clId="{97AC90EC-0939-4C9B-AE68-B8FB106347CA}" dt="2024-03-06T10:38:31.507" v="4519" actId="20577"/>
          <ac:spMkLst>
            <pc:docMk/>
            <pc:sldMk cId="2388174475" sldId="256"/>
            <ac:spMk id="2" creationId="{A8D4DCB7-B52D-2875-55F0-B7F618F0C542}"/>
          </ac:spMkLst>
        </pc:spChg>
        <pc:spChg chg="del mod">
          <ac:chgData name="Rajiv khandalkar" userId="f4f24d9651073bc4" providerId="LiveId" clId="{97AC90EC-0939-4C9B-AE68-B8FB106347CA}" dt="2024-03-04T15:15:28.909" v="153" actId="21"/>
          <ac:spMkLst>
            <pc:docMk/>
            <pc:sldMk cId="2388174475" sldId="256"/>
            <ac:spMk id="3" creationId="{064AE139-C2B1-1A56-C218-B86523D28BFD}"/>
          </ac:spMkLst>
        </pc:spChg>
      </pc:sldChg>
      <pc:sldChg chg="addSp delSp modSp new mod">
        <pc:chgData name="Rajiv khandalkar" userId="f4f24d9651073bc4" providerId="LiveId" clId="{97AC90EC-0939-4C9B-AE68-B8FB106347CA}" dt="2024-03-09T05:39:28.873" v="4730" actId="20577"/>
        <pc:sldMkLst>
          <pc:docMk/>
          <pc:sldMk cId="329736055" sldId="257"/>
        </pc:sldMkLst>
        <pc:spChg chg="mod">
          <ac:chgData name="Rajiv khandalkar" userId="f4f24d9651073bc4" providerId="LiveId" clId="{97AC90EC-0939-4C9B-AE68-B8FB106347CA}" dt="2024-03-04T15:30:04.826" v="789" actId="14100"/>
          <ac:spMkLst>
            <pc:docMk/>
            <pc:sldMk cId="329736055" sldId="257"/>
            <ac:spMk id="2" creationId="{46954D1C-C99A-1B1C-8160-AA4412D18A64}"/>
          </ac:spMkLst>
        </pc:spChg>
        <pc:spChg chg="add del mod">
          <ac:chgData name="Rajiv khandalkar" userId="f4f24d9651073bc4" providerId="LiveId" clId="{97AC90EC-0939-4C9B-AE68-B8FB106347CA}" dt="2024-03-09T05:39:28.873" v="4730" actId="20577"/>
          <ac:spMkLst>
            <pc:docMk/>
            <pc:sldMk cId="329736055" sldId="257"/>
            <ac:spMk id="3" creationId="{FF75A1BF-2D73-3BDC-2369-D11BCEF026D2}"/>
          </ac:spMkLst>
        </pc:spChg>
        <pc:graphicFrameChg chg="add del modGraphic">
          <ac:chgData name="Rajiv khandalkar" userId="f4f24d9651073bc4" providerId="LiveId" clId="{97AC90EC-0939-4C9B-AE68-B8FB106347CA}" dt="2024-03-04T15:17:55.517" v="190" actId="1032"/>
          <ac:graphicFrameMkLst>
            <pc:docMk/>
            <pc:sldMk cId="329736055" sldId="257"/>
            <ac:graphicFrameMk id="4" creationId="{968C7DF8-430B-8FE2-57DE-8D6A15C1D602}"/>
          </ac:graphicFrameMkLst>
        </pc:graphicFrameChg>
      </pc:sldChg>
      <pc:sldChg chg="addSp modSp new mod chgLayout">
        <pc:chgData name="Rajiv khandalkar" userId="f4f24d9651073bc4" providerId="LiveId" clId="{97AC90EC-0939-4C9B-AE68-B8FB106347CA}" dt="2024-03-09T05:40:11.761" v="4731" actId="20577"/>
        <pc:sldMkLst>
          <pc:docMk/>
          <pc:sldMk cId="2602963613" sldId="258"/>
        </pc:sldMkLst>
        <pc:spChg chg="add mod">
          <ac:chgData name="Rajiv khandalkar" userId="f4f24d9651073bc4" providerId="LiveId" clId="{97AC90EC-0939-4C9B-AE68-B8FB106347CA}" dt="2024-03-09T05:40:11.761" v="4731" actId="20577"/>
          <ac:spMkLst>
            <pc:docMk/>
            <pc:sldMk cId="2602963613" sldId="258"/>
            <ac:spMk id="2" creationId="{40C66C91-E291-E564-3B9D-34C0A7C55CA5}"/>
          </ac:spMkLst>
        </pc:spChg>
      </pc:sldChg>
      <pc:sldChg chg="addSp modSp new mod">
        <pc:chgData name="Rajiv khandalkar" userId="f4f24d9651073bc4" providerId="LiveId" clId="{97AC90EC-0939-4C9B-AE68-B8FB106347CA}" dt="2024-03-09T05:41:28.492" v="4760" actId="6549"/>
        <pc:sldMkLst>
          <pc:docMk/>
          <pc:sldMk cId="3563242871" sldId="259"/>
        </pc:sldMkLst>
        <pc:spChg chg="add mod">
          <ac:chgData name="Rajiv khandalkar" userId="f4f24d9651073bc4" providerId="LiveId" clId="{97AC90EC-0939-4C9B-AE68-B8FB106347CA}" dt="2024-03-09T05:41:28.492" v="4760" actId="6549"/>
          <ac:spMkLst>
            <pc:docMk/>
            <pc:sldMk cId="3563242871" sldId="259"/>
            <ac:spMk id="2" creationId="{CBAF2379-647C-683A-0DC0-91D56FBA27DA}"/>
          </ac:spMkLst>
        </pc:spChg>
      </pc:sldChg>
      <pc:sldChg chg="addSp modSp new mod">
        <pc:chgData name="Rajiv khandalkar" userId="f4f24d9651073bc4" providerId="LiveId" clId="{97AC90EC-0939-4C9B-AE68-B8FB106347CA}" dt="2024-03-09T05:42:11.174" v="4777" actId="20577"/>
        <pc:sldMkLst>
          <pc:docMk/>
          <pc:sldMk cId="2159922566" sldId="260"/>
        </pc:sldMkLst>
        <pc:spChg chg="add mod">
          <ac:chgData name="Rajiv khandalkar" userId="f4f24d9651073bc4" providerId="LiveId" clId="{97AC90EC-0939-4C9B-AE68-B8FB106347CA}" dt="2024-03-09T05:42:11.174" v="4777" actId="20577"/>
          <ac:spMkLst>
            <pc:docMk/>
            <pc:sldMk cId="2159922566" sldId="260"/>
            <ac:spMk id="2" creationId="{81E30CC7-D706-E898-B12D-6A6CC1D610AB}"/>
          </ac:spMkLst>
        </pc:spChg>
      </pc:sldChg>
      <pc:sldChg chg="addSp delSp modSp new mod">
        <pc:chgData name="Rajiv khandalkar" userId="f4f24d9651073bc4" providerId="LiveId" clId="{97AC90EC-0939-4C9B-AE68-B8FB106347CA}" dt="2024-03-06T10:42:00.934" v="4613" actId="113"/>
        <pc:sldMkLst>
          <pc:docMk/>
          <pc:sldMk cId="886421837" sldId="261"/>
        </pc:sldMkLst>
        <pc:spChg chg="add del mod">
          <ac:chgData name="Rajiv khandalkar" userId="f4f24d9651073bc4" providerId="LiveId" clId="{97AC90EC-0939-4C9B-AE68-B8FB106347CA}" dt="2024-03-04T15:42:04.336" v="1152"/>
          <ac:spMkLst>
            <pc:docMk/>
            <pc:sldMk cId="886421837" sldId="261"/>
            <ac:spMk id="2" creationId="{9D5CB1C7-2582-CBC5-D029-C706455967F9}"/>
          </ac:spMkLst>
        </pc:spChg>
        <pc:spChg chg="add del mod">
          <ac:chgData name="Rajiv khandalkar" userId="f4f24d9651073bc4" providerId="LiveId" clId="{97AC90EC-0939-4C9B-AE68-B8FB106347CA}" dt="2024-03-04T16:20:25.947" v="2547"/>
          <ac:spMkLst>
            <pc:docMk/>
            <pc:sldMk cId="886421837" sldId="261"/>
            <ac:spMk id="3" creationId="{65A072E9-2C71-D6AB-DE68-4E8C72801EE6}"/>
          </ac:spMkLst>
        </pc:spChg>
        <pc:spChg chg="add mod">
          <ac:chgData name="Rajiv khandalkar" userId="f4f24d9651073bc4" providerId="LiveId" clId="{97AC90EC-0939-4C9B-AE68-B8FB106347CA}" dt="2024-03-06T10:42:00.934" v="4613" actId="113"/>
          <ac:spMkLst>
            <pc:docMk/>
            <pc:sldMk cId="886421837" sldId="261"/>
            <ac:spMk id="4" creationId="{419BEBC5-6101-77F3-F641-303DB9904A40}"/>
          </ac:spMkLst>
        </pc:spChg>
      </pc:sldChg>
      <pc:sldChg chg="addSp delSp modSp new mod">
        <pc:chgData name="Rajiv khandalkar" userId="f4f24d9651073bc4" providerId="LiveId" clId="{97AC90EC-0939-4C9B-AE68-B8FB106347CA}" dt="2024-03-09T05:43:37.524" v="4815" actId="20577"/>
        <pc:sldMkLst>
          <pc:docMk/>
          <pc:sldMk cId="4180723573" sldId="262"/>
        </pc:sldMkLst>
        <pc:spChg chg="add del mod">
          <ac:chgData name="Rajiv khandalkar" userId="f4f24d9651073bc4" providerId="LiveId" clId="{97AC90EC-0939-4C9B-AE68-B8FB106347CA}" dt="2024-03-04T16:42:41.391" v="3297"/>
          <ac:spMkLst>
            <pc:docMk/>
            <pc:sldMk cId="4180723573" sldId="262"/>
            <ac:spMk id="2" creationId="{81375059-F039-4EAC-C1AF-2379990E29F7}"/>
          </ac:spMkLst>
        </pc:spChg>
        <pc:spChg chg="add del mod">
          <ac:chgData name="Rajiv khandalkar" userId="f4f24d9651073bc4" providerId="LiveId" clId="{97AC90EC-0939-4C9B-AE68-B8FB106347CA}" dt="2024-03-09T05:43:37.524" v="4815" actId="20577"/>
          <ac:spMkLst>
            <pc:docMk/>
            <pc:sldMk cId="4180723573" sldId="262"/>
            <ac:spMk id="3" creationId="{47DB21B9-357C-FF30-9B73-B938F7A77E08}"/>
          </ac:spMkLst>
        </pc:spChg>
        <pc:graphicFrameChg chg="add mod">
          <ac:chgData name="Rajiv khandalkar" userId="f4f24d9651073bc4" providerId="LiveId" clId="{97AC90EC-0939-4C9B-AE68-B8FB106347CA}" dt="2024-03-04T16:55:56.441" v="3794" actId="12084"/>
          <ac:graphicFrameMkLst>
            <pc:docMk/>
            <pc:sldMk cId="4180723573" sldId="262"/>
            <ac:graphicFrameMk id="4" creationId="{D972F161-6148-6C54-3FBE-FC585D941243}"/>
          </ac:graphicFrameMkLst>
        </pc:graphicFrameChg>
      </pc:sldChg>
      <pc:sldChg chg="addSp delSp modSp new mod">
        <pc:chgData name="Rajiv khandalkar" userId="f4f24d9651073bc4" providerId="LiveId" clId="{97AC90EC-0939-4C9B-AE68-B8FB106347CA}" dt="2024-03-06T10:43:56.678" v="4620" actId="113"/>
        <pc:sldMkLst>
          <pc:docMk/>
          <pc:sldMk cId="2406501519" sldId="263"/>
        </pc:sldMkLst>
        <pc:spChg chg="add del mod">
          <ac:chgData name="Rajiv khandalkar" userId="f4f24d9651073bc4" providerId="LiveId" clId="{97AC90EC-0939-4C9B-AE68-B8FB106347CA}" dt="2024-03-05T10:06:23.200" v="4440"/>
          <ac:spMkLst>
            <pc:docMk/>
            <pc:sldMk cId="2406501519" sldId="263"/>
            <ac:spMk id="2" creationId="{716D8A52-79F4-964A-DCEF-39C0FA49A8A0}"/>
          </ac:spMkLst>
        </pc:spChg>
        <pc:spChg chg="add mod">
          <ac:chgData name="Rajiv khandalkar" userId="f4f24d9651073bc4" providerId="LiveId" clId="{97AC90EC-0939-4C9B-AE68-B8FB106347CA}" dt="2024-03-06T10:43:56.678" v="4620" actId="113"/>
          <ac:spMkLst>
            <pc:docMk/>
            <pc:sldMk cId="2406501519" sldId="263"/>
            <ac:spMk id="4" creationId="{D5B008F2-495F-FB8B-852D-842C8C732E00}"/>
          </ac:spMkLst>
        </pc:spChg>
      </pc:sldChg>
      <pc:sldChg chg="addSp modSp new mod">
        <pc:chgData name="Rajiv khandalkar" userId="f4f24d9651073bc4" providerId="LiveId" clId="{97AC90EC-0939-4C9B-AE68-B8FB106347CA}" dt="2024-03-06T10:44:37.644" v="4624" actId="113"/>
        <pc:sldMkLst>
          <pc:docMk/>
          <pc:sldMk cId="1659085629" sldId="264"/>
        </pc:sldMkLst>
        <pc:spChg chg="add mod">
          <ac:chgData name="Rajiv khandalkar" userId="f4f24d9651073bc4" providerId="LiveId" clId="{97AC90EC-0939-4C9B-AE68-B8FB106347CA}" dt="2024-03-06T10:44:37.644" v="4624" actId="113"/>
          <ac:spMkLst>
            <pc:docMk/>
            <pc:sldMk cId="1659085629" sldId="264"/>
            <ac:spMk id="3" creationId="{1A15E1C3-366A-8F15-7A1A-FB643BD79931}"/>
          </ac:spMkLst>
        </pc:spChg>
      </pc:sldChg>
      <pc:sldChg chg="modSp new mod">
        <pc:chgData name="Rajiv khandalkar" userId="f4f24d9651073bc4" providerId="LiveId" clId="{97AC90EC-0939-4C9B-AE68-B8FB106347CA}" dt="2024-03-06T11:02:56.452" v="4707" actId="1076"/>
        <pc:sldMkLst>
          <pc:docMk/>
          <pc:sldMk cId="1896077418" sldId="265"/>
        </pc:sldMkLst>
        <pc:spChg chg="mod">
          <ac:chgData name="Rajiv khandalkar" userId="f4f24d9651073bc4" providerId="LiveId" clId="{97AC90EC-0939-4C9B-AE68-B8FB106347CA}" dt="2024-03-06T11:02:51.046" v="4706" actId="1076"/>
          <ac:spMkLst>
            <pc:docMk/>
            <pc:sldMk cId="1896077418" sldId="265"/>
            <ac:spMk id="2" creationId="{F59F4764-F58E-5304-DA85-08870CE13067}"/>
          </ac:spMkLst>
        </pc:spChg>
        <pc:spChg chg="mod">
          <ac:chgData name="Rajiv khandalkar" userId="f4f24d9651073bc4" providerId="LiveId" clId="{97AC90EC-0939-4C9B-AE68-B8FB106347CA}" dt="2024-03-06T11:02:56.452" v="4707" actId="1076"/>
          <ac:spMkLst>
            <pc:docMk/>
            <pc:sldMk cId="1896077418" sldId="265"/>
            <ac:spMk id="3" creationId="{45F680C2-29D7-DA4D-49A1-A7B3559E57D1}"/>
          </ac:spMkLst>
        </pc:spChg>
      </pc:sldChg>
      <pc:sldChg chg="modSp new mod">
        <pc:chgData name="Rajiv khandalkar" userId="f4f24d9651073bc4" providerId="LiveId" clId="{97AC90EC-0939-4C9B-AE68-B8FB106347CA}" dt="2024-03-06T11:03:23.006" v="4711" actId="27636"/>
        <pc:sldMkLst>
          <pc:docMk/>
          <pc:sldMk cId="1244073070" sldId="266"/>
        </pc:sldMkLst>
        <pc:spChg chg="mod">
          <ac:chgData name="Rajiv khandalkar" userId="f4f24d9651073bc4" providerId="LiveId" clId="{97AC90EC-0939-4C9B-AE68-B8FB106347CA}" dt="2024-03-06T11:03:23.006" v="4711" actId="27636"/>
          <ac:spMkLst>
            <pc:docMk/>
            <pc:sldMk cId="1244073070" sldId="266"/>
            <ac:spMk id="2" creationId="{BCC65EF5-13C9-863B-36DE-D4B29CEDEEB8}"/>
          </ac:spMkLst>
        </pc:spChg>
        <pc:spChg chg="mod">
          <ac:chgData name="Rajiv khandalkar" userId="f4f24d9651073bc4" providerId="LiveId" clId="{97AC90EC-0939-4C9B-AE68-B8FB106347CA}" dt="2024-03-06T11:03:09.027" v="4708" actId="1076"/>
          <ac:spMkLst>
            <pc:docMk/>
            <pc:sldMk cId="1244073070" sldId="266"/>
            <ac:spMk id="3" creationId="{BE8E71BA-3B30-30E7-2391-4AA7700B6A18}"/>
          </ac:spMkLst>
        </pc:spChg>
      </pc:sldChg>
      <pc:sldChg chg="new del">
        <pc:chgData name="Rajiv khandalkar" userId="f4f24d9651073bc4" providerId="LiveId" clId="{97AC90EC-0939-4C9B-AE68-B8FB106347CA}" dt="2024-03-06T10:55:24.501" v="4683" actId="47"/>
        <pc:sldMkLst>
          <pc:docMk/>
          <pc:sldMk cId="2274698013" sldId="267"/>
        </pc:sldMkLst>
      </pc:sldChg>
      <pc:sldChg chg="modSp new mod">
        <pc:chgData name="Rajiv khandalkar" userId="f4f24d9651073bc4" providerId="LiveId" clId="{97AC90EC-0939-4C9B-AE68-B8FB106347CA}" dt="2024-03-09T07:13:32.825" v="4912" actId="20577"/>
        <pc:sldMkLst>
          <pc:docMk/>
          <pc:sldMk cId="2453616565" sldId="267"/>
        </pc:sldMkLst>
        <pc:spChg chg="mod">
          <ac:chgData name="Rajiv khandalkar" userId="f4f24d9651073bc4" providerId="LiveId" clId="{97AC90EC-0939-4C9B-AE68-B8FB106347CA}" dt="2024-03-06T11:03:52.220" v="4715" actId="27636"/>
          <ac:spMkLst>
            <pc:docMk/>
            <pc:sldMk cId="2453616565" sldId="267"/>
            <ac:spMk id="2" creationId="{E2AAFB94-14BB-0948-748B-DA6E2945CF1D}"/>
          </ac:spMkLst>
        </pc:spChg>
        <pc:spChg chg="mod">
          <ac:chgData name="Rajiv khandalkar" userId="f4f24d9651073bc4" providerId="LiveId" clId="{97AC90EC-0939-4C9B-AE68-B8FB106347CA}" dt="2024-03-09T07:13:32.825" v="4912" actId="20577"/>
          <ac:spMkLst>
            <pc:docMk/>
            <pc:sldMk cId="2453616565" sldId="267"/>
            <ac:spMk id="3" creationId="{2AAFB308-8AC9-65EC-F775-34C6694FDD79}"/>
          </ac:spMkLst>
        </pc:spChg>
      </pc:sldChg>
      <pc:sldChg chg="new del">
        <pc:chgData name="Rajiv khandalkar" userId="f4f24d9651073bc4" providerId="LiveId" clId="{97AC90EC-0939-4C9B-AE68-B8FB106347CA}" dt="2024-03-06T10:55:14.223" v="4682" actId="680"/>
        <pc:sldMkLst>
          <pc:docMk/>
          <pc:sldMk cId="475529287" sldId="268"/>
        </pc:sldMkLst>
      </pc:sldChg>
      <pc:sldChg chg="modSp new mod">
        <pc:chgData name="Rajiv khandalkar" userId="f4f24d9651073bc4" providerId="LiveId" clId="{97AC90EC-0939-4C9B-AE68-B8FB106347CA}" dt="2024-03-09T07:32:36.172" v="7333" actId="255"/>
        <pc:sldMkLst>
          <pc:docMk/>
          <pc:sldMk cId="2689801825" sldId="268"/>
        </pc:sldMkLst>
        <pc:spChg chg="mod">
          <ac:chgData name="Rajiv khandalkar" userId="f4f24d9651073bc4" providerId="LiveId" clId="{97AC90EC-0939-4C9B-AE68-B8FB106347CA}" dt="2024-03-09T07:32:04.092" v="7319" actId="20577"/>
          <ac:spMkLst>
            <pc:docMk/>
            <pc:sldMk cId="2689801825" sldId="268"/>
            <ac:spMk id="2" creationId="{6E548DB5-19D0-7ABF-F875-AD80BAA4BF8E}"/>
          </ac:spMkLst>
        </pc:spChg>
        <pc:spChg chg="mod">
          <ac:chgData name="Rajiv khandalkar" userId="f4f24d9651073bc4" providerId="LiveId" clId="{97AC90EC-0939-4C9B-AE68-B8FB106347CA}" dt="2024-03-09T07:32:36.172" v="7333" actId="255"/>
          <ac:spMkLst>
            <pc:docMk/>
            <pc:sldMk cId="2689801825" sldId="268"/>
            <ac:spMk id="3" creationId="{6EE3E020-7AC0-8A23-FDBB-FB9CD51635A3}"/>
          </ac:spMkLst>
        </pc:spChg>
      </pc:sldChg>
      <pc:sldChg chg="modSp new mod">
        <pc:chgData name="Rajiv khandalkar" userId="f4f24d9651073bc4" providerId="LiveId" clId="{97AC90EC-0939-4C9B-AE68-B8FB106347CA}" dt="2024-03-09T07:31:33.353" v="7305" actId="113"/>
        <pc:sldMkLst>
          <pc:docMk/>
          <pc:sldMk cId="1815790436" sldId="269"/>
        </pc:sldMkLst>
        <pc:spChg chg="mod">
          <ac:chgData name="Rajiv khandalkar" userId="f4f24d9651073bc4" providerId="LiveId" clId="{97AC90EC-0939-4C9B-AE68-B8FB106347CA}" dt="2024-03-09T07:18:25.398" v="5475" actId="20577"/>
          <ac:spMkLst>
            <pc:docMk/>
            <pc:sldMk cId="1815790436" sldId="269"/>
            <ac:spMk id="2" creationId="{0A27A361-123B-3E7D-C449-0469A133FAFE}"/>
          </ac:spMkLst>
        </pc:spChg>
        <pc:spChg chg="mod">
          <ac:chgData name="Rajiv khandalkar" userId="f4f24d9651073bc4" providerId="LiveId" clId="{97AC90EC-0939-4C9B-AE68-B8FB106347CA}" dt="2024-03-09T07:31:33.353" v="7305" actId="113"/>
          <ac:spMkLst>
            <pc:docMk/>
            <pc:sldMk cId="1815790436" sldId="269"/>
            <ac:spMk id="3" creationId="{A869E1DA-8FC4-0702-C3CE-523F0E4A9323}"/>
          </ac:spMkLst>
        </pc:spChg>
      </pc:sldChg>
      <pc:sldChg chg="modSp new mod">
        <pc:chgData name="Rajiv khandalkar" userId="f4f24d9651073bc4" providerId="LiveId" clId="{97AC90EC-0939-4C9B-AE68-B8FB106347CA}" dt="2024-03-09T07:31:25.383" v="7304" actId="113"/>
        <pc:sldMkLst>
          <pc:docMk/>
          <pc:sldMk cId="1835354008" sldId="270"/>
        </pc:sldMkLst>
        <pc:spChg chg="mod">
          <ac:chgData name="Rajiv khandalkar" userId="f4f24d9651073bc4" providerId="LiveId" clId="{97AC90EC-0939-4C9B-AE68-B8FB106347CA}" dt="2024-03-09T07:20:26.294" v="5717" actId="20577"/>
          <ac:spMkLst>
            <pc:docMk/>
            <pc:sldMk cId="1835354008" sldId="270"/>
            <ac:spMk id="2" creationId="{868011B5-EE1E-5CAF-9373-47EA25BBEC0F}"/>
          </ac:spMkLst>
        </pc:spChg>
        <pc:spChg chg="mod">
          <ac:chgData name="Rajiv khandalkar" userId="f4f24d9651073bc4" providerId="LiveId" clId="{97AC90EC-0939-4C9B-AE68-B8FB106347CA}" dt="2024-03-09T07:31:25.383" v="7304" actId="113"/>
          <ac:spMkLst>
            <pc:docMk/>
            <pc:sldMk cId="1835354008" sldId="270"/>
            <ac:spMk id="3" creationId="{62B082F6-87AD-AD38-30F7-D515AC3DA4F6}"/>
          </ac:spMkLst>
        </pc:spChg>
      </pc:sldChg>
      <pc:sldChg chg="modSp new mod">
        <pc:chgData name="Rajiv khandalkar" userId="f4f24d9651073bc4" providerId="LiveId" clId="{97AC90EC-0939-4C9B-AE68-B8FB106347CA}" dt="2024-03-09T07:31:18.786" v="7303" actId="113"/>
        <pc:sldMkLst>
          <pc:docMk/>
          <pc:sldMk cId="3893447425" sldId="271"/>
        </pc:sldMkLst>
        <pc:spChg chg="mod">
          <ac:chgData name="Rajiv khandalkar" userId="f4f24d9651073bc4" providerId="LiveId" clId="{97AC90EC-0939-4C9B-AE68-B8FB106347CA}" dt="2024-03-09T07:23:06.610" v="6159" actId="20577"/>
          <ac:spMkLst>
            <pc:docMk/>
            <pc:sldMk cId="3893447425" sldId="271"/>
            <ac:spMk id="2" creationId="{D3FF96C5-D6B7-7EAE-6B1D-9CA763459860}"/>
          </ac:spMkLst>
        </pc:spChg>
        <pc:spChg chg="mod">
          <ac:chgData name="Rajiv khandalkar" userId="f4f24d9651073bc4" providerId="LiveId" clId="{97AC90EC-0939-4C9B-AE68-B8FB106347CA}" dt="2024-03-09T07:31:18.786" v="7303" actId="113"/>
          <ac:spMkLst>
            <pc:docMk/>
            <pc:sldMk cId="3893447425" sldId="271"/>
            <ac:spMk id="3" creationId="{4B4272E1-951E-BF21-9340-6B060F993F00}"/>
          </ac:spMkLst>
        </pc:spChg>
      </pc:sldChg>
      <pc:sldChg chg="modSp new mod">
        <pc:chgData name="Rajiv khandalkar" userId="f4f24d9651073bc4" providerId="LiveId" clId="{97AC90EC-0939-4C9B-AE68-B8FB106347CA}" dt="2024-03-09T07:31:10.598" v="7302" actId="113"/>
        <pc:sldMkLst>
          <pc:docMk/>
          <pc:sldMk cId="2081745275" sldId="272"/>
        </pc:sldMkLst>
        <pc:spChg chg="mod">
          <ac:chgData name="Rajiv khandalkar" userId="f4f24d9651073bc4" providerId="LiveId" clId="{97AC90EC-0939-4C9B-AE68-B8FB106347CA}" dt="2024-03-09T07:25:14.805" v="6463" actId="20577"/>
          <ac:spMkLst>
            <pc:docMk/>
            <pc:sldMk cId="2081745275" sldId="272"/>
            <ac:spMk id="2" creationId="{AF6C1FCC-933E-96B2-F5E6-66A45844BF42}"/>
          </ac:spMkLst>
        </pc:spChg>
        <pc:spChg chg="mod">
          <ac:chgData name="Rajiv khandalkar" userId="f4f24d9651073bc4" providerId="LiveId" clId="{97AC90EC-0939-4C9B-AE68-B8FB106347CA}" dt="2024-03-09T07:31:10.598" v="7302" actId="113"/>
          <ac:spMkLst>
            <pc:docMk/>
            <pc:sldMk cId="2081745275" sldId="272"/>
            <ac:spMk id="3" creationId="{7C1B1E2E-4A05-BA7E-53B2-DDD255A780A8}"/>
          </ac:spMkLst>
        </pc:spChg>
      </pc:sldChg>
      <pc:sldChg chg="modSp new mod">
        <pc:chgData name="Rajiv khandalkar" userId="f4f24d9651073bc4" providerId="LiveId" clId="{97AC90EC-0939-4C9B-AE68-B8FB106347CA}" dt="2024-03-09T07:31:00.576" v="7301" actId="113"/>
        <pc:sldMkLst>
          <pc:docMk/>
          <pc:sldMk cId="1857120552" sldId="273"/>
        </pc:sldMkLst>
        <pc:spChg chg="mod">
          <ac:chgData name="Rajiv khandalkar" userId="f4f24d9651073bc4" providerId="LiveId" clId="{97AC90EC-0939-4C9B-AE68-B8FB106347CA}" dt="2024-03-09T07:28:16.883" v="6958" actId="20577"/>
          <ac:spMkLst>
            <pc:docMk/>
            <pc:sldMk cId="1857120552" sldId="273"/>
            <ac:spMk id="2" creationId="{D5227D63-BD5C-45EA-0B74-3B517B02EC26}"/>
          </ac:spMkLst>
        </pc:spChg>
        <pc:spChg chg="mod">
          <ac:chgData name="Rajiv khandalkar" userId="f4f24d9651073bc4" providerId="LiveId" clId="{97AC90EC-0939-4C9B-AE68-B8FB106347CA}" dt="2024-03-09T07:31:00.576" v="7301" actId="113"/>
          <ac:spMkLst>
            <pc:docMk/>
            <pc:sldMk cId="1857120552" sldId="273"/>
            <ac:spMk id="3" creationId="{168CE802-712D-7249-71CA-20D067449FA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099E-E4BA-4046-9E81-5F66295CDD63}" type="datetimeFigureOut">
              <a:rPr lang="en-IN" smtClean="0"/>
              <a:pPr/>
              <a:t>09-03-2024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8466F03-D5C8-42EB-BE1C-798D19855FE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66650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099E-E4BA-4046-9E81-5F66295CDD63}" type="datetimeFigureOut">
              <a:rPr lang="en-IN" smtClean="0"/>
              <a:pPr/>
              <a:t>09-03-2024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8466F03-D5C8-42EB-BE1C-798D19855FE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417689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099E-E4BA-4046-9E81-5F66295CDD63}" type="datetimeFigureOut">
              <a:rPr lang="en-IN" smtClean="0"/>
              <a:pPr/>
              <a:t>09-03-2024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8466F03-D5C8-42EB-BE1C-798D19855FE2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6249865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099E-E4BA-4046-9E81-5F66295CDD63}" type="datetimeFigureOut">
              <a:rPr lang="en-IN" smtClean="0"/>
              <a:pPr/>
              <a:t>09-03-2024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8466F03-D5C8-42EB-BE1C-798D19855FE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9649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099E-E4BA-4046-9E81-5F66295CDD63}" type="datetimeFigureOut">
              <a:rPr lang="en-IN" smtClean="0"/>
              <a:pPr/>
              <a:t>09-03-2024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8466F03-D5C8-42EB-BE1C-798D19855FE2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472561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099E-E4BA-4046-9E81-5F66295CDD63}" type="datetimeFigureOut">
              <a:rPr lang="en-IN" smtClean="0"/>
              <a:pPr/>
              <a:t>09-03-2024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8466F03-D5C8-42EB-BE1C-798D19855FE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8427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099E-E4BA-4046-9E81-5F66295CDD63}" type="datetimeFigureOut">
              <a:rPr lang="en-IN" smtClean="0"/>
              <a:pPr/>
              <a:t>09-03-2024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66F03-D5C8-42EB-BE1C-798D19855FE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0855599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099E-E4BA-4046-9E81-5F66295CDD63}" type="datetimeFigureOut">
              <a:rPr lang="en-IN" smtClean="0"/>
              <a:pPr/>
              <a:t>09-03-2024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66F03-D5C8-42EB-BE1C-798D19855FE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516346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099E-E4BA-4046-9E81-5F66295CDD63}" type="datetimeFigureOut">
              <a:rPr lang="en-IN" smtClean="0"/>
              <a:pPr/>
              <a:t>09-03-2024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66F03-D5C8-42EB-BE1C-798D19855FE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667670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099E-E4BA-4046-9E81-5F66295CDD63}" type="datetimeFigureOut">
              <a:rPr lang="en-IN" smtClean="0"/>
              <a:pPr/>
              <a:t>09-03-2024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8466F03-D5C8-42EB-BE1C-798D19855FE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224884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099E-E4BA-4046-9E81-5F66295CDD63}" type="datetimeFigureOut">
              <a:rPr lang="en-IN" smtClean="0"/>
              <a:pPr/>
              <a:t>09-03-2024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8466F03-D5C8-42EB-BE1C-798D19855FE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621207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099E-E4BA-4046-9E81-5F66295CDD63}" type="datetimeFigureOut">
              <a:rPr lang="en-IN" smtClean="0"/>
              <a:pPr/>
              <a:t>09-03-2024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8466F03-D5C8-42EB-BE1C-798D19855FE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005142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099E-E4BA-4046-9E81-5F66295CDD63}" type="datetimeFigureOut">
              <a:rPr lang="en-IN" smtClean="0"/>
              <a:pPr/>
              <a:t>09-03-2024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66F03-D5C8-42EB-BE1C-798D19855FE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407368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099E-E4BA-4046-9E81-5F66295CDD63}" type="datetimeFigureOut">
              <a:rPr lang="en-IN" smtClean="0"/>
              <a:pPr/>
              <a:t>09-03-2024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66F03-D5C8-42EB-BE1C-798D19855FE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701719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099E-E4BA-4046-9E81-5F66295CDD63}" type="datetimeFigureOut">
              <a:rPr lang="en-IN" smtClean="0"/>
              <a:pPr/>
              <a:t>09-03-2024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66F03-D5C8-42EB-BE1C-798D19855FE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710359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099E-E4BA-4046-9E81-5F66295CDD63}" type="datetimeFigureOut">
              <a:rPr lang="en-IN" smtClean="0"/>
              <a:pPr/>
              <a:t>09-03-2024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8466F03-D5C8-42EB-BE1C-798D19855FE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110852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92099E-E4BA-4046-9E81-5F66295CDD63}" type="datetimeFigureOut">
              <a:rPr lang="en-IN" smtClean="0"/>
              <a:pPr/>
              <a:t>09-03-2024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8466F03-D5C8-42EB-BE1C-798D19855FE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691944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D4DCB7-B52D-2875-55F0-B7F618F0C5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206382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haroni" panose="020F0502020204030204" pitchFamily="2" charset="-79"/>
                <a:cs typeface="Aharoni" panose="020F0502020204030204" pitchFamily="2" charset="-79"/>
              </a:rPr>
              <a:t/>
            </a:r>
            <a:br>
              <a:rPr lang="en-US" dirty="0">
                <a:latin typeface="Aharoni" panose="020F0502020204030204" pitchFamily="2" charset="-79"/>
                <a:cs typeface="Aharoni" panose="020F0502020204030204" pitchFamily="2" charset="-79"/>
              </a:rPr>
            </a:br>
            <a:r>
              <a:rPr lang="en-US" dirty="0">
                <a:latin typeface="Aharoni" panose="020F0502020204030204" pitchFamily="2" charset="-79"/>
                <a:cs typeface="Aharoni" panose="020F0502020204030204" pitchFamily="2" charset="-79"/>
              </a:rPr>
              <a:t/>
            </a:r>
            <a:br>
              <a:rPr lang="en-US" dirty="0">
                <a:latin typeface="Aharoni" panose="020F0502020204030204" pitchFamily="2" charset="-79"/>
                <a:cs typeface="Aharoni" panose="020F0502020204030204" pitchFamily="2" charset="-79"/>
              </a:rPr>
            </a:br>
            <a:r>
              <a:rPr lang="en-US" dirty="0">
                <a:latin typeface="Aharoni" panose="020F0502020204030204" pitchFamily="2" charset="-79"/>
                <a:cs typeface="Aharoni" panose="020F0502020204030204" pitchFamily="2" charset="-79"/>
              </a:rPr>
              <a:t/>
            </a:r>
            <a:br>
              <a:rPr lang="en-US" dirty="0">
                <a:latin typeface="Aharoni" panose="020F0502020204030204" pitchFamily="2" charset="-79"/>
                <a:cs typeface="Aharoni" panose="020F0502020204030204" pitchFamily="2" charset="-79"/>
              </a:rPr>
            </a:br>
            <a:r>
              <a:rPr lang="en-US" dirty="0">
                <a:latin typeface="Aharoni" panose="020F0502020204030204" pitchFamily="2" charset="-79"/>
                <a:cs typeface="Aharoni" panose="020F0502020204030204" pitchFamily="2" charset="-79"/>
              </a:rPr>
              <a:t/>
            </a:r>
            <a:br>
              <a:rPr lang="en-US" dirty="0">
                <a:latin typeface="Aharoni" panose="020F0502020204030204" pitchFamily="2" charset="-79"/>
                <a:cs typeface="Aharoni" panose="020F0502020204030204" pitchFamily="2" charset="-79"/>
              </a:rPr>
            </a:br>
            <a:r>
              <a:rPr lang="en-US" dirty="0">
                <a:latin typeface="Aharoni" panose="020F0502020204030204" pitchFamily="2" charset="-79"/>
                <a:cs typeface="Aharoni" panose="020F0502020204030204" pitchFamily="2" charset="-79"/>
              </a:rPr>
              <a:t/>
            </a:r>
            <a:br>
              <a:rPr lang="en-US" dirty="0">
                <a:latin typeface="Aharoni" panose="020F0502020204030204" pitchFamily="2" charset="-79"/>
                <a:cs typeface="Aharoni" panose="020F0502020204030204" pitchFamily="2" charset="-79"/>
              </a:rPr>
            </a:br>
            <a:r>
              <a:rPr lang="en-US" dirty="0">
                <a:latin typeface="Aharoni" panose="020F0502020204030204" pitchFamily="2" charset="-79"/>
                <a:cs typeface="Aharoni" panose="020F0502020204030204" pitchFamily="2" charset="-79"/>
              </a:rPr>
              <a:t/>
            </a:r>
            <a:br>
              <a:rPr lang="en-US" dirty="0">
                <a:latin typeface="Aharoni" panose="020F0502020204030204" pitchFamily="2" charset="-79"/>
                <a:cs typeface="Aharoni" panose="020F0502020204030204" pitchFamily="2" charset="-79"/>
              </a:rPr>
            </a:br>
            <a:r>
              <a:rPr lang="en-US" dirty="0">
                <a:latin typeface="Aharoni" panose="020F0502020204030204" pitchFamily="2" charset="-79"/>
                <a:cs typeface="Aharoni" panose="020F0502020204030204" pitchFamily="2" charset="-79"/>
              </a:rPr>
              <a:t/>
            </a:r>
            <a:br>
              <a:rPr lang="en-US" dirty="0">
                <a:latin typeface="Aharoni" panose="020F0502020204030204" pitchFamily="2" charset="-79"/>
                <a:cs typeface="Aharoni" panose="020F0502020204030204" pitchFamily="2" charset="-79"/>
              </a:rPr>
            </a:br>
            <a:r>
              <a:rPr lang="en-US" dirty="0">
                <a:latin typeface="Aharoni" panose="020F0502020204030204" pitchFamily="2" charset="-79"/>
                <a:cs typeface="Aharoni" panose="020F0502020204030204" pitchFamily="2" charset="-79"/>
              </a:rPr>
              <a:t/>
            </a:r>
            <a:br>
              <a:rPr lang="en-US" dirty="0">
                <a:latin typeface="Aharoni" panose="020F0502020204030204" pitchFamily="2" charset="-79"/>
                <a:cs typeface="Aharoni" panose="020F0502020204030204" pitchFamily="2" charset="-79"/>
              </a:rPr>
            </a:br>
            <a:r>
              <a:rPr lang="en-US" dirty="0">
                <a:latin typeface="Aharoni" panose="020F0502020204030204" pitchFamily="2" charset="-79"/>
                <a:cs typeface="Aharoni" panose="020F0502020204030204" pitchFamily="2" charset="-79"/>
              </a:rPr>
              <a:t/>
            </a:r>
            <a:br>
              <a:rPr lang="en-US" dirty="0">
                <a:latin typeface="Aharoni" panose="020F0502020204030204" pitchFamily="2" charset="-79"/>
                <a:cs typeface="Aharoni" panose="020F0502020204030204" pitchFamily="2" charset="-79"/>
              </a:rPr>
            </a:br>
            <a:r>
              <a:rPr lang="en-US" dirty="0">
                <a:latin typeface="Aharoni" panose="020F0502020204030204" pitchFamily="2" charset="-79"/>
                <a:cs typeface="Aharoni" panose="020F0502020204030204" pitchFamily="2" charset="-79"/>
              </a:rPr>
              <a:t/>
            </a:r>
            <a:br>
              <a:rPr lang="en-US" dirty="0">
                <a:latin typeface="Aharoni" panose="020F0502020204030204" pitchFamily="2" charset="-79"/>
                <a:cs typeface="Aharoni" panose="020F0502020204030204" pitchFamily="2" charset="-79"/>
              </a:rPr>
            </a:br>
            <a:r>
              <a:rPr lang="en-US" dirty="0">
                <a:latin typeface="Aharoni" panose="020F0502020204030204" pitchFamily="2" charset="-79"/>
                <a:cs typeface="Aharoni" panose="020F0502020204030204" pitchFamily="2" charset="-79"/>
              </a:rPr>
              <a:t/>
            </a:r>
            <a:br>
              <a:rPr lang="en-US" dirty="0">
                <a:latin typeface="Aharoni" panose="020F0502020204030204" pitchFamily="2" charset="-79"/>
                <a:cs typeface="Aharoni" panose="020F0502020204030204" pitchFamily="2" charset="-79"/>
              </a:rPr>
            </a:br>
            <a:r>
              <a:rPr lang="en-US" dirty="0">
                <a:latin typeface="Aharoni" panose="020F0502020204030204" pitchFamily="2" charset="-79"/>
                <a:cs typeface="Aharoni" panose="020F0502020204030204" pitchFamily="2" charset="-79"/>
              </a:rPr>
              <a:t/>
            </a:r>
            <a:br>
              <a:rPr lang="en-US" dirty="0">
                <a:latin typeface="Aharoni" panose="020F0502020204030204" pitchFamily="2" charset="-79"/>
                <a:cs typeface="Aharoni" panose="020F0502020204030204" pitchFamily="2" charset="-79"/>
              </a:rPr>
            </a:br>
            <a:r>
              <a:rPr lang="en-US" dirty="0">
                <a:latin typeface="Aharoni" panose="020F0502020204030204" pitchFamily="2" charset="-79"/>
                <a:cs typeface="Aharoni" panose="020F0502020204030204" pitchFamily="2" charset="-79"/>
              </a:rPr>
              <a:t/>
            </a:r>
            <a:br>
              <a:rPr lang="en-US" dirty="0">
                <a:latin typeface="Aharoni" panose="020F0502020204030204" pitchFamily="2" charset="-79"/>
                <a:cs typeface="Aharoni" panose="020F0502020204030204" pitchFamily="2" charset="-79"/>
              </a:rPr>
            </a:br>
            <a:r>
              <a:rPr lang="en-US" sz="3800" dirty="0">
                <a:latin typeface="Aharoni" panose="02010803020104030203" pitchFamily="2" charset="-79"/>
                <a:cs typeface="Aharoni" panose="02010803020104030203" pitchFamily="2" charset="-79"/>
              </a:rPr>
              <a:t>Role of CMA in Project Finance – </a:t>
            </a:r>
            <a:br>
              <a:rPr lang="en-US" sz="3800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sz="3800" dirty="0">
                <a:latin typeface="Aharoni" panose="02010803020104030203" pitchFamily="2" charset="-79"/>
                <a:cs typeface="Aharoni" panose="02010803020104030203" pitchFamily="2" charset="-79"/>
              </a:rPr>
              <a:t>Banker’s Perspective.</a:t>
            </a:r>
            <a:br>
              <a:rPr lang="en-US" sz="3800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sz="3800" dirty="0">
                <a:latin typeface="Aharoni" panose="02010803020104030203" pitchFamily="2" charset="-79"/>
                <a:cs typeface="Aharoni" panose="02010803020104030203" pitchFamily="2" charset="-79"/>
              </a:rPr>
              <a:t/>
            </a:r>
            <a:br>
              <a:rPr lang="en-US" sz="3800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sz="2700" dirty="0">
                <a:latin typeface="Aharoni" panose="02010803020104030203" pitchFamily="2" charset="-79"/>
                <a:cs typeface="Aharoni" panose="02010803020104030203" pitchFamily="2" charset="-79"/>
              </a:rPr>
              <a:t>Presentation by CMA Rajiv Khandalkar</a:t>
            </a:r>
            <a:br>
              <a:rPr lang="en-US" sz="2700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sz="2700" dirty="0">
                <a:latin typeface="Aharoni" panose="02010803020104030203" pitchFamily="2" charset="-79"/>
                <a:cs typeface="Aharoni" panose="02010803020104030203" pitchFamily="2" charset="-79"/>
              </a:rPr>
              <a:t>CEP program March 9, 2024.</a:t>
            </a:r>
            <a:endParaRPr lang="en-IN" sz="27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88174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59F4764-F58E-5304-DA85-08870CE13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603790"/>
            <a:ext cx="8911687" cy="1280890"/>
          </a:xfrm>
        </p:spPr>
        <p:txBody>
          <a:bodyPr>
            <a:normAutofit/>
          </a:bodyPr>
          <a:lstStyle/>
          <a:p>
            <a:r>
              <a:rPr lang="en-US" sz="2000" dirty="0"/>
              <a:t>Bankers perspective … </a:t>
            </a:r>
            <a:r>
              <a:rPr lang="en-US" sz="2000" dirty="0" err="1"/>
              <a:t>contd</a:t>
            </a:r>
            <a:endParaRPr lang="en-IN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F680C2-29D7-DA4D-49A1-A7B3559E57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6092" y="1371600"/>
            <a:ext cx="8915400" cy="3777622"/>
          </a:xfrm>
        </p:spPr>
        <p:txBody>
          <a:bodyPr>
            <a:normAutofit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Economic  viability-</a:t>
            </a:r>
            <a:endParaRPr lang="en-IN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</a:pPr>
            <a:r>
              <a:rPr lang="en-US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Whether the costs of the product or services are economically viable.</a:t>
            </a:r>
            <a:endParaRPr lang="en-IN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</a:pPr>
            <a:r>
              <a:rPr lang="en-US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Whether the Project has some advantages for the economy of the country	</a:t>
            </a:r>
            <a:endParaRPr lang="en-IN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Project sustainability</a:t>
            </a:r>
            <a:endParaRPr lang="en-IN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</a:pPr>
            <a:r>
              <a:rPr lang="en-US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Whether the project/activity has long term prospects.</a:t>
            </a:r>
            <a:endParaRPr lang="en-IN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</a:pPr>
            <a:r>
              <a:rPr lang="en-US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The technological /legal risks are addressed. (for ex. Plastic industry, Technology driven projects like Mobile)</a:t>
            </a:r>
            <a:endParaRPr lang="en-IN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Contribution to Advancement.</a:t>
            </a:r>
            <a:endParaRPr lang="en-IN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742950" marR="0" lvl="1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</a:pPr>
            <a:r>
              <a:rPr lang="en-US" sz="18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Whether the Project contributes to human, technological development.</a:t>
            </a:r>
            <a:endParaRPr lang="en-IN" sz="18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742950" marR="0" lvl="1" indent="-28575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romanLcPeriod"/>
            </a:pPr>
            <a:r>
              <a:rPr lang="en-US" sz="18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Whether the project is environment friendly or otherwise.</a:t>
            </a:r>
            <a:endParaRPr lang="en-IN" sz="18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60774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C65EF5-13C9-863B-36DE-D4B29CEDE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1245" y="387248"/>
            <a:ext cx="8911687" cy="567792"/>
          </a:xfrm>
        </p:spPr>
        <p:txBody>
          <a:bodyPr>
            <a:normAutofit fontScale="90000"/>
          </a:bodyPr>
          <a:lstStyle/>
          <a:p>
            <a:r>
              <a:rPr lang="en-US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Steps usually taken by the Banker for the Project Appraisal. 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/>
            </a:r>
            <a:b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E8E71BA-3B30-30E7-2391-4AA7700B6A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7532" y="1412240"/>
            <a:ext cx="8915400" cy="3777622"/>
          </a:xfrm>
        </p:spPr>
        <p:txBody>
          <a:bodyPr>
            <a:normAutofit fontScale="92500" lnSpcReduction="20000"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9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Suitability of the Land/site from the point of view of RM availability, market etc. Adequacy of the land from future expansion point of view. </a:t>
            </a:r>
            <a:endParaRPr lang="en-IN" sz="19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9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Verification of various approvals viz. MSME Registration, NA of the Land, Plan approval for the construction of the building.</a:t>
            </a:r>
            <a:endParaRPr lang="en-IN" sz="19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9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Nearness of the skilled labor.</a:t>
            </a:r>
            <a:endParaRPr lang="en-IN" sz="19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9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 </a:t>
            </a:r>
            <a:endParaRPr lang="en-IN" sz="19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9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Machinery &amp; Technology selection is proper. Technology is </a:t>
            </a:r>
            <a:r>
              <a:rPr lang="en-US" sz="1900" b="1" kern="100" dirty="0" err="1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uptodate</a:t>
            </a:r>
            <a:r>
              <a:rPr lang="en-US" sz="19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. Machinery supplier is reputed, experienced, and price competitive. He is also providing the after sales service.</a:t>
            </a:r>
            <a:endParaRPr lang="en-IN" sz="19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9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If a turnkey contract is made, it is properly drafted.</a:t>
            </a:r>
            <a:endParaRPr lang="en-IN" sz="19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9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Production Process is </a:t>
            </a:r>
            <a:r>
              <a:rPr lang="en-US" sz="1900" b="1" kern="100" dirty="0" err="1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uptodate</a:t>
            </a:r>
            <a:r>
              <a:rPr lang="en-US" sz="19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, machinery selection is acceptable. The certification of Chartered Engineer is sought in case of large projects. </a:t>
            </a:r>
            <a:endParaRPr lang="en-IN" sz="19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en-US" sz="19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Distribution/logistic plans are logical/feasible/acceptable.</a:t>
            </a:r>
            <a:endParaRPr lang="en-IN" sz="19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2440730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2AAFB94-14BB-0948-748B-DA6E2945C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0605" y="410750"/>
            <a:ext cx="8911687" cy="625570"/>
          </a:xfrm>
        </p:spPr>
        <p:txBody>
          <a:bodyPr>
            <a:normAutofit fontScale="90000"/>
          </a:bodyPr>
          <a:lstStyle/>
          <a:p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US" sz="2400" b="1" kern="100" dirty="0">
                <a:effectLst/>
                <a:ea typeface="Calibri" panose="020F0502020204030204" pitchFamily="34" charset="0"/>
                <a:cs typeface="Mangal" panose="02040503050203030202" pitchFamily="18" charset="0"/>
              </a:rPr>
              <a:t>CMA   &amp;   Project Appraisal. :-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/>
            </a:r>
            <a:b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AAFB308-8AC9-65EC-F775-34C6694FDD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264555"/>
            <a:ext cx="8915400" cy="4702532"/>
          </a:xfrm>
        </p:spPr>
        <p:txBody>
          <a:bodyPr>
            <a:normAutofit fontScale="85000" lnSpcReduction="20000"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1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Cost benefit analysis.</a:t>
            </a:r>
            <a:endParaRPr lang="en-IN" sz="21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1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Risk Assessment</a:t>
            </a:r>
            <a:endParaRPr lang="en-IN" sz="21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1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Strategic alignment with organizational goals.</a:t>
            </a:r>
            <a:endParaRPr lang="en-IN" sz="21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1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CMA is trained to consider the correctness of Planning, Estimating, budgeting, financing funding, managing and controlling costs. </a:t>
            </a:r>
            <a:endParaRPr lang="en-IN" sz="21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en-US" sz="21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Planning, analysis and monitoring timely completion. </a:t>
            </a:r>
            <a:endParaRPr lang="en-IN" sz="21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1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CMA can excel in the following -</a:t>
            </a:r>
            <a:endParaRPr lang="en-IN" sz="21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1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Cost Estimation.</a:t>
            </a:r>
            <a:endParaRPr lang="en-IN" sz="21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1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Cost budgeting.</a:t>
            </a:r>
            <a:endParaRPr lang="en-IN" sz="21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1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Cost control.</a:t>
            </a:r>
            <a:endParaRPr lang="en-IN" sz="21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1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Vendor management</a:t>
            </a:r>
            <a:endParaRPr lang="en-IN" sz="21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1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Risk management.</a:t>
            </a:r>
            <a:endParaRPr lang="en-IN" sz="21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en-US" sz="21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Resource optimization.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en-US" sz="21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Make or buy decision. 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en-US" sz="21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Process costing. 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endParaRPr lang="en-US" sz="21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marR="0" lvl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en-IN" sz="21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4536165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548DB5-19D0-7ABF-F875-AD80BAA4B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Sugar Mills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EE3E020-7AC0-8A23-FDBB-FB9CD51635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/>
            <a:r>
              <a:rPr lang="en-US" sz="1800" b="1" dirty="0"/>
              <a:t>Huge investment . </a:t>
            </a:r>
          </a:p>
          <a:p>
            <a:pPr lvl="1"/>
            <a:r>
              <a:rPr lang="en-US" sz="1800" b="1" dirty="0"/>
              <a:t>Large land required. </a:t>
            </a:r>
          </a:p>
          <a:p>
            <a:pPr lvl="1"/>
            <a:r>
              <a:rPr lang="en-US" sz="1800" b="1" dirty="0"/>
              <a:t>Entry barriers like sugar cane growing area , heavy investment for new unit.</a:t>
            </a:r>
          </a:p>
          <a:p>
            <a:pPr lvl="1"/>
            <a:r>
              <a:rPr lang="en-US" sz="1800" b="1" dirty="0"/>
              <a:t>RM nearness is required. </a:t>
            </a:r>
          </a:p>
          <a:p>
            <a:pPr lvl="1"/>
            <a:r>
              <a:rPr lang="en-US" sz="1800" b="1" dirty="0"/>
              <a:t>Working capital requirement is higher. Assessment on cash budget method.</a:t>
            </a:r>
          </a:p>
          <a:p>
            <a:pPr lvl="1"/>
            <a:r>
              <a:rPr lang="en-US" sz="1800" b="1" dirty="0"/>
              <a:t>Bye products Integrated approach is necessary for viability.</a:t>
            </a:r>
          </a:p>
          <a:p>
            <a:pPr lvl="1"/>
            <a:r>
              <a:rPr lang="en-US" sz="1800" b="1" dirty="0" err="1"/>
              <a:t>Mininmum</a:t>
            </a:r>
            <a:r>
              <a:rPr lang="en-US" sz="1800" b="1" dirty="0"/>
              <a:t> Production capacity ( 2500 MT)</a:t>
            </a:r>
          </a:p>
          <a:p>
            <a:pPr lvl="1"/>
            <a:r>
              <a:rPr lang="en-US" sz="1800" b="1" dirty="0"/>
              <a:t>Seasonal industry </a:t>
            </a:r>
          </a:p>
          <a:p>
            <a:pPr lvl="1"/>
            <a:r>
              <a:rPr lang="en-US" sz="1800" b="1" dirty="0"/>
              <a:t>Cyclical Industry ( 5-6 years cycle)</a:t>
            </a:r>
            <a:endParaRPr lang="en-IN" sz="1800" b="1" dirty="0"/>
          </a:p>
        </p:txBody>
      </p:sp>
    </p:spTree>
    <p:extLst>
      <p:ext uri="{BB962C8B-B14F-4D97-AF65-F5344CB8AC3E}">
        <p14:creationId xmlns:p14="http://schemas.microsoft.com/office/powerpoint/2010/main" xmlns="" val="26898018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27A361-123B-3E7D-C449-0469A133F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 Ancillary unit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869E1DA-8FC4-0702-C3CE-523F0E4A93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Cluster approach.</a:t>
            </a:r>
          </a:p>
          <a:p>
            <a:r>
              <a:rPr lang="en-US" b="1" dirty="0"/>
              <a:t>Nearness to OEMs.</a:t>
            </a:r>
          </a:p>
          <a:p>
            <a:r>
              <a:rPr lang="en-US" b="1" dirty="0"/>
              <a:t>Near to Zero inventory.</a:t>
            </a:r>
          </a:p>
          <a:p>
            <a:r>
              <a:rPr lang="en-US" b="1" dirty="0"/>
              <a:t>Repetitive expansions.</a:t>
            </a:r>
          </a:p>
          <a:p>
            <a:r>
              <a:rPr lang="en-US" b="1" dirty="0"/>
              <a:t>Stiff Competition and pricing of products is important.</a:t>
            </a:r>
          </a:p>
          <a:p>
            <a:r>
              <a:rPr lang="en-US" b="1" dirty="0"/>
              <a:t>Modern &amp; standard machinery (CNC/VMC)</a:t>
            </a:r>
          </a:p>
          <a:p>
            <a:r>
              <a:rPr lang="en-US" b="1" dirty="0"/>
              <a:t>Skilled </a:t>
            </a:r>
            <a:r>
              <a:rPr lang="en-US" b="1" dirty="0" err="1"/>
              <a:t>labour</a:t>
            </a:r>
            <a:r>
              <a:rPr lang="en-US" b="1" dirty="0"/>
              <a:t> requirement.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xmlns="" val="18157904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68011B5-EE1E-5CAF-9373-47EA25BBE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Dal Mills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2B082F6-87AD-AD38-30F7-D515AC3DA4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It is considered as extended trading. Processing part is small.</a:t>
            </a:r>
          </a:p>
          <a:p>
            <a:r>
              <a:rPr lang="en-US" b="1" dirty="0" err="1"/>
              <a:t>Volatality</a:t>
            </a:r>
            <a:r>
              <a:rPr lang="en-US" b="1" dirty="0"/>
              <a:t> of prices being a commodity driven unit. </a:t>
            </a:r>
          </a:p>
          <a:p>
            <a:r>
              <a:rPr lang="en-US" b="1" dirty="0"/>
              <a:t>Trading experience helps to run the unit. </a:t>
            </a:r>
          </a:p>
          <a:p>
            <a:r>
              <a:rPr lang="en-US" b="1" dirty="0"/>
              <a:t>Seasonal procurement. </a:t>
            </a:r>
          </a:p>
          <a:p>
            <a:r>
              <a:rPr lang="en-US" b="1" dirty="0"/>
              <a:t>Land requirement is huge as the drying area is required.</a:t>
            </a:r>
          </a:p>
          <a:p>
            <a:r>
              <a:rPr lang="en-US" b="1" dirty="0"/>
              <a:t>Danger of diversification. Instances where promoters diverted money to the online trade.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xmlns="" val="18353540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3FF96C5-D6B7-7EAE-6B1D-9CA763459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Oil Mills	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B4272E1-951E-BF21-9340-6B060F993F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Normally standard machinery . Expellers. </a:t>
            </a:r>
          </a:p>
          <a:p>
            <a:r>
              <a:rPr lang="en-US" b="1" dirty="0"/>
              <a:t>It is again an extended trading. </a:t>
            </a:r>
          </a:p>
          <a:p>
            <a:r>
              <a:rPr lang="en-US" b="1" dirty="0" err="1"/>
              <a:t>Volatitlity</a:t>
            </a:r>
            <a:r>
              <a:rPr lang="en-US" b="1" dirty="0"/>
              <a:t> of prices and trading experience of promoter helps.</a:t>
            </a:r>
          </a:p>
          <a:p>
            <a:r>
              <a:rPr lang="en-US" b="1" dirty="0"/>
              <a:t>Seasonal procurement. </a:t>
            </a:r>
          </a:p>
          <a:p>
            <a:r>
              <a:rPr lang="en-US" b="1" dirty="0"/>
              <a:t>Demand &amp; supply decides the prices. International price situation also affects the prices. 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xmlns="" val="38934474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F6C1FCC-933E-96B2-F5E6-66A45844B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Contractors	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C1B1E2E-4A05-BA7E-53B2-DDD255A780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Two types </a:t>
            </a:r>
            <a:r>
              <a:rPr lang="en-US" b="1" dirty="0" err="1"/>
              <a:t>i</a:t>
            </a:r>
            <a:r>
              <a:rPr lang="en-US" b="1" dirty="0"/>
              <a:t>. Financing specific contract and ii. Financing contractor for ongoing as well as expected projects.</a:t>
            </a:r>
          </a:p>
          <a:p>
            <a:r>
              <a:rPr lang="en-IN" b="1" dirty="0"/>
              <a:t>Stage wise working capital requirement changes. </a:t>
            </a:r>
          </a:p>
          <a:p>
            <a:r>
              <a:rPr lang="en-IN" b="1" dirty="0"/>
              <a:t>Cash budget method for working capital requirement. </a:t>
            </a:r>
          </a:p>
          <a:p>
            <a:r>
              <a:rPr lang="en-IN" b="1" dirty="0"/>
              <a:t>Lower fixed assets investment. Mostly equipment finance required.</a:t>
            </a:r>
          </a:p>
          <a:p>
            <a:r>
              <a:rPr lang="en-IN" b="1" dirty="0"/>
              <a:t>Govt. Policies play a role. Mainly infrastructure related decisions play a role.</a:t>
            </a:r>
          </a:p>
          <a:p>
            <a:r>
              <a:rPr lang="en-IN" b="1" dirty="0"/>
              <a:t>Delayed receivable </a:t>
            </a:r>
            <a:r>
              <a:rPr lang="en-IN" b="1" dirty="0" err="1"/>
              <a:t>realisaton</a:t>
            </a:r>
            <a:r>
              <a:rPr lang="en-IN" b="1" dirty="0"/>
              <a:t> due to govt. as a debtor.</a:t>
            </a:r>
          </a:p>
        </p:txBody>
      </p:sp>
    </p:spTree>
    <p:extLst>
      <p:ext uri="{BB962C8B-B14F-4D97-AF65-F5344CB8AC3E}">
        <p14:creationId xmlns:p14="http://schemas.microsoft.com/office/powerpoint/2010/main" xmlns="" val="20817452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5227D63-BD5C-45EA-0B74-3B517B02E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Hospital Project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68CE802-712D-7249-71CA-20D067449F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Promoters are medical professionals.  Commercial person needed to assist them. </a:t>
            </a:r>
          </a:p>
          <a:p>
            <a:r>
              <a:rPr lang="en-US" b="1" dirty="0"/>
              <a:t>One time high investment. </a:t>
            </a:r>
          </a:p>
          <a:p>
            <a:r>
              <a:rPr lang="en-US" b="1" dirty="0"/>
              <a:t>Large investment in Land and Building. </a:t>
            </a:r>
          </a:p>
          <a:p>
            <a:r>
              <a:rPr lang="en-US" b="1" dirty="0"/>
              <a:t>Strict Govt. Norms being a health sector  related project. </a:t>
            </a:r>
          </a:p>
          <a:p>
            <a:r>
              <a:rPr lang="en-US" b="1" dirty="0"/>
              <a:t>Equipment finance is required. </a:t>
            </a:r>
          </a:p>
          <a:p>
            <a:r>
              <a:rPr lang="en-US" b="1" dirty="0"/>
              <a:t>Skilled operators to run the equipment. </a:t>
            </a:r>
          </a:p>
          <a:p>
            <a:pPr marL="0" indent="0">
              <a:buNone/>
            </a:pPr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857120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954D1C-C99A-1B1C-8160-AA4412D18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973235" cy="1024404"/>
          </a:xfrm>
        </p:spPr>
        <p:txBody>
          <a:bodyPr/>
          <a:lstStyle/>
          <a:p>
            <a:r>
              <a:rPr lang="en-US" dirty="0"/>
              <a:t>What is Project finance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F75A1BF-2D73-3BDC-2369-D11BCEF02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9529"/>
            <a:ext cx="10515600" cy="4787434"/>
          </a:xfrm>
        </p:spPr>
        <p:txBody>
          <a:bodyPr/>
          <a:lstStyle/>
          <a:p>
            <a:r>
              <a:rPr lang="en-US" b="1" dirty="0"/>
              <a:t>Capital intensive Fixed Asset acquisition.</a:t>
            </a:r>
          </a:p>
          <a:p>
            <a:r>
              <a:rPr lang="en-US" b="1" dirty="0"/>
              <a:t>Long term debt finance.</a:t>
            </a:r>
          </a:p>
          <a:p>
            <a:r>
              <a:rPr lang="en-US" b="1" dirty="0"/>
              <a:t>Various contracts – construction, turnkey machinery installation, assembling.</a:t>
            </a:r>
          </a:p>
          <a:p>
            <a:r>
              <a:rPr lang="en-IN" b="1" dirty="0"/>
              <a:t>Repayment through the earning from the operating cash flows </a:t>
            </a:r>
          </a:p>
          <a:p>
            <a:r>
              <a:rPr lang="en-IN" b="1" dirty="0"/>
              <a:t>Security is normally created through the assets acquired.</a:t>
            </a:r>
          </a:p>
          <a:p>
            <a:r>
              <a:rPr lang="en-IN" b="1" dirty="0"/>
              <a:t>Project has specific life . Stages</a:t>
            </a:r>
          </a:p>
          <a:p>
            <a:pPr lvl="1"/>
            <a:r>
              <a:rPr lang="en-IN" b="1" dirty="0"/>
              <a:t>Perception</a:t>
            </a:r>
          </a:p>
          <a:p>
            <a:pPr lvl="1"/>
            <a:r>
              <a:rPr lang="en-IN" b="1" dirty="0"/>
              <a:t>Implementation.</a:t>
            </a:r>
          </a:p>
          <a:p>
            <a:pPr lvl="1"/>
            <a:r>
              <a:rPr lang="en-IN" b="1" dirty="0"/>
              <a:t>Trial run.</a:t>
            </a:r>
          </a:p>
          <a:p>
            <a:pPr lvl="1"/>
            <a:r>
              <a:rPr lang="en-IN" b="1" dirty="0"/>
              <a:t>Commercial operations maiden year</a:t>
            </a:r>
          </a:p>
          <a:p>
            <a:pPr lvl="1"/>
            <a:r>
              <a:rPr lang="en-IN" b="1" dirty="0"/>
              <a:t>Normal operations year </a:t>
            </a:r>
          </a:p>
          <a:p>
            <a:r>
              <a:rPr lang="en-IN" b="1" dirty="0"/>
              <a:t>Sources of the finance – Equity &amp; Debt (Bank finance)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329736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40C66C91-E291-E564-3B9D-34C0A7C55CA5}"/>
              </a:ext>
            </a:extLst>
          </p:cNvPr>
          <p:cNvSpPr txBox="1"/>
          <p:nvPr/>
        </p:nvSpPr>
        <p:spPr>
          <a:xfrm>
            <a:off x="941294" y="519953"/>
            <a:ext cx="10802471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How we Appraise the Project –</a:t>
            </a:r>
          </a:p>
          <a:p>
            <a:endParaRPr lang="en-US" sz="3400" dirty="0"/>
          </a:p>
          <a:p>
            <a:pPr marL="342900" indent="-342900">
              <a:buAutoNum type="arabicPeriod"/>
            </a:pPr>
            <a:r>
              <a:rPr lang="en-US" b="1" dirty="0"/>
              <a:t>Economic Analysis-</a:t>
            </a:r>
          </a:p>
          <a:p>
            <a:pPr marL="800100" lvl="1" indent="-342900">
              <a:buFontTx/>
              <a:buAutoNum type="alphaLcPeriod"/>
            </a:pPr>
            <a:r>
              <a:rPr lang="en-US" b="1" dirty="0"/>
              <a:t>Consumption.</a:t>
            </a:r>
          </a:p>
          <a:p>
            <a:pPr marL="800100" lvl="1" indent="-342900">
              <a:buAutoNum type="alphaLcPeriod"/>
            </a:pPr>
            <a:r>
              <a:rPr lang="en-US" b="1" dirty="0"/>
              <a:t>Demand analysis.</a:t>
            </a:r>
          </a:p>
          <a:p>
            <a:pPr marL="800100" lvl="1" indent="-342900">
              <a:buAutoNum type="alphaLcPeriod"/>
            </a:pPr>
            <a:r>
              <a:rPr lang="en-US" b="1" dirty="0"/>
              <a:t>Production methodology</a:t>
            </a:r>
          </a:p>
          <a:p>
            <a:pPr marL="800100" lvl="1" indent="-342900">
              <a:buAutoNum type="alphaLcPeriod"/>
            </a:pPr>
            <a:r>
              <a:rPr lang="en-US" b="1" dirty="0"/>
              <a:t>Attached risks.</a:t>
            </a:r>
          </a:p>
          <a:p>
            <a:pPr marL="800100" lvl="1" indent="-342900">
              <a:buAutoNum type="alphaLcPeriod"/>
            </a:pPr>
            <a:r>
              <a:rPr lang="en-US" b="1" dirty="0"/>
              <a:t>Profitability</a:t>
            </a:r>
          </a:p>
          <a:p>
            <a:pPr marL="342900" indent="-342900">
              <a:buAutoNum type="arabicPeriod"/>
            </a:pPr>
            <a:r>
              <a:rPr lang="en-US" b="1" dirty="0"/>
              <a:t>Financial Analysis</a:t>
            </a:r>
          </a:p>
          <a:p>
            <a:pPr marL="800100" lvl="1" indent="-342900">
              <a:buAutoNum type="alphaLcPeriod"/>
            </a:pPr>
            <a:r>
              <a:rPr lang="en-US" b="1" dirty="0"/>
              <a:t>Raw Material availability – pricing. </a:t>
            </a:r>
          </a:p>
          <a:p>
            <a:pPr marL="800100" lvl="1" indent="-342900">
              <a:buAutoNum type="alphaLcPeriod"/>
            </a:pPr>
            <a:r>
              <a:rPr lang="en-US" b="1" dirty="0"/>
              <a:t>Labor costs </a:t>
            </a:r>
          </a:p>
          <a:p>
            <a:pPr marL="800100" lvl="1" indent="-342900">
              <a:buAutoNum type="alphaLcPeriod"/>
            </a:pPr>
            <a:r>
              <a:rPr lang="en-US" b="1" dirty="0"/>
              <a:t>Machinery </a:t>
            </a:r>
          </a:p>
          <a:p>
            <a:pPr marL="800100" lvl="1" indent="-342900">
              <a:buAutoNum type="alphaLcPeriod"/>
            </a:pPr>
            <a:r>
              <a:rPr lang="en-US" b="1" dirty="0"/>
              <a:t>Capital – Fixed Capital , Working capital. </a:t>
            </a:r>
          </a:p>
          <a:p>
            <a:pPr lvl="1"/>
            <a:endParaRPr lang="en-US" sz="2400" dirty="0"/>
          </a:p>
          <a:p>
            <a:pPr marL="800100" lvl="1" indent="-342900">
              <a:buAutoNum type="alphaLcPeriod"/>
            </a:pPr>
            <a:endParaRPr lang="en-US" dirty="0"/>
          </a:p>
          <a:p>
            <a:pPr marL="800100" lvl="1" indent="-342900">
              <a:buAutoNum type="alphaLcPeriod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602963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BAF2379-647C-683A-0DC0-91D56FBA27DA}"/>
              </a:ext>
            </a:extLst>
          </p:cNvPr>
          <p:cNvSpPr txBox="1"/>
          <p:nvPr/>
        </p:nvSpPr>
        <p:spPr>
          <a:xfrm>
            <a:off x="1201271" y="340658"/>
            <a:ext cx="10031506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PROJECT</a:t>
            </a:r>
            <a:r>
              <a:rPr lang="en-US" sz="3400" dirty="0"/>
              <a:t> REPORT</a:t>
            </a:r>
          </a:p>
          <a:p>
            <a:endParaRPr lang="en-IN" dirty="0"/>
          </a:p>
          <a:p>
            <a:r>
              <a:rPr lang="en-IN" b="1" dirty="0"/>
              <a:t>a.  Document consisting of the overall analysis of the Project </a:t>
            </a:r>
          </a:p>
          <a:p>
            <a:pPr marL="342900" indent="-342900">
              <a:buAutoNum type="alphaLcPeriod" startAt="2"/>
            </a:pPr>
            <a:r>
              <a:rPr lang="en-IN" b="1" dirty="0"/>
              <a:t>Purpose – </a:t>
            </a:r>
          </a:p>
          <a:p>
            <a:pPr marL="857250" lvl="1" indent="-400050">
              <a:buAutoNum type="romanLcPeriod"/>
            </a:pPr>
            <a:r>
              <a:rPr lang="en-IN" b="1" dirty="0"/>
              <a:t>Written Presentation to create a detailed document.</a:t>
            </a:r>
          </a:p>
          <a:p>
            <a:pPr marL="857250" lvl="1" indent="-400050">
              <a:buAutoNum type="romanLcPeriod"/>
            </a:pPr>
            <a:r>
              <a:rPr lang="en-IN" b="1" dirty="0"/>
              <a:t>Document for the guidance of the stake holders .</a:t>
            </a:r>
          </a:p>
          <a:p>
            <a:pPr marL="857250" lvl="1" indent="-400050">
              <a:buAutoNum type="romanLcPeriod"/>
            </a:pPr>
            <a:r>
              <a:rPr lang="en-IN" b="1" dirty="0"/>
              <a:t>Source for assessment of the Progress.</a:t>
            </a:r>
          </a:p>
          <a:p>
            <a:pPr marL="857250" lvl="1" indent="-400050">
              <a:buAutoNum type="romanLcPeriod"/>
            </a:pPr>
            <a:r>
              <a:rPr lang="en-IN" b="1" dirty="0"/>
              <a:t>Ongoing evaluation of the enterprise.</a:t>
            </a:r>
          </a:p>
          <a:p>
            <a:pPr marL="857250" lvl="1" indent="-400050">
              <a:buAutoNum type="romanLcPeriod"/>
            </a:pPr>
            <a:endParaRPr lang="en-IN" b="1" dirty="0"/>
          </a:p>
          <a:p>
            <a:pPr marL="342900" indent="-342900">
              <a:buAutoNum type="alphaLcPeriod" startAt="3"/>
            </a:pPr>
            <a:r>
              <a:rPr lang="en-IN" b="1" dirty="0"/>
              <a:t>Various components </a:t>
            </a:r>
          </a:p>
          <a:p>
            <a:pPr marL="857250" lvl="1" indent="-400050">
              <a:buAutoNum type="romanLcPeriod"/>
            </a:pPr>
            <a:r>
              <a:rPr lang="en-IN" b="1" dirty="0"/>
              <a:t>Narration.</a:t>
            </a:r>
          </a:p>
          <a:p>
            <a:pPr marL="857250" lvl="1" indent="-400050">
              <a:buAutoNum type="romanLcPeriod"/>
            </a:pPr>
            <a:r>
              <a:rPr lang="en-IN" b="1" dirty="0"/>
              <a:t>Cost of Project.</a:t>
            </a:r>
          </a:p>
          <a:p>
            <a:pPr marL="857250" lvl="1" indent="-400050">
              <a:buAutoNum type="romanLcPeriod"/>
            </a:pPr>
            <a:r>
              <a:rPr lang="en-IN" b="1" dirty="0"/>
              <a:t>Means of finance.</a:t>
            </a:r>
          </a:p>
          <a:p>
            <a:pPr marL="857250" lvl="1" indent="-400050">
              <a:buAutoNum type="romanLcPeriod"/>
            </a:pPr>
            <a:r>
              <a:rPr lang="en-IN" b="1" dirty="0"/>
              <a:t>Projected profitability</a:t>
            </a:r>
          </a:p>
          <a:p>
            <a:pPr marL="857250" lvl="1" indent="-400050">
              <a:buAutoNum type="romanLcPeriod"/>
            </a:pPr>
            <a:r>
              <a:rPr lang="en-IN" b="1" dirty="0"/>
              <a:t>Cash Flow</a:t>
            </a:r>
          </a:p>
          <a:p>
            <a:pPr marL="857250" lvl="1" indent="-400050">
              <a:buAutoNum type="romanLcPeriod"/>
            </a:pPr>
            <a:r>
              <a:rPr lang="en-IN" b="1" dirty="0"/>
              <a:t>Workings of the various costs –  Capacity utilisation, RM Costs , Production  costs, Depreciation, Loan interest , repayment, </a:t>
            </a:r>
          </a:p>
          <a:p>
            <a:pPr marL="857250" lvl="1" indent="-400050">
              <a:buAutoNum type="romanLcPeriod"/>
            </a:pPr>
            <a:r>
              <a:rPr lang="en-IN" b="1" dirty="0"/>
              <a:t>Implementation schedule.</a:t>
            </a:r>
          </a:p>
          <a:p>
            <a:pPr marL="857250" lvl="1" indent="-400050">
              <a:buAutoNum type="romanLcPeriod"/>
            </a:pPr>
            <a:endParaRPr lang="en-IN" b="1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3563242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1E30CC7-D706-E898-B12D-6A6CC1D610AB}"/>
              </a:ext>
            </a:extLst>
          </p:cNvPr>
          <p:cNvSpPr txBox="1"/>
          <p:nvPr/>
        </p:nvSpPr>
        <p:spPr>
          <a:xfrm>
            <a:off x="1369508" y="644263"/>
            <a:ext cx="945298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PROJECT REPORT – NEED , IMPORTANCE AND SIGNIFICANCE.</a:t>
            </a:r>
          </a:p>
          <a:p>
            <a:pPr marL="342900" indent="-342900">
              <a:buAutoNum type="arabicPeriod"/>
            </a:pPr>
            <a:r>
              <a:rPr lang="en-US" b="1" dirty="0"/>
              <a:t>Selection of the best propositions </a:t>
            </a:r>
          </a:p>
          <a:p>
            <a:pPr marL="342900" indent="-342900">
              <a:buAutoNum type="arabicPeriod"/>
            </a:pPr>
            <a:r>
              <a:rPr lang="en-US" b="1" dirty="0"/>
              <a:t>Documents to seek various approval/s viz. Lenders approval, Approvals for various subsidies, incentives from the Govt. Departments, Land allotment</a:t>
            </a:r>
          </a:p>
          <a:p>
            <a:pPr marL="342900" indent="-342900">
              <a:buAutoNum type="arabicPeriod"/>
            </a:pPr>
            <a:r>
              <a:rPr lang="en-US" b="1" dirty="0"/>
              <a:t>Tracking of the implementation progress.</a:t>
            </a:r>
          </a:p>
          <a:p>
            <a:pPr marL="342900" indent="-342900">
              <a:buAutoNum type="arabicPeriod"/>
            </a:pPr>
            <a:r>
              <a:rPr lang="en-US" b="1" dirty="0"/>
              <a:t>Assessment of economic, financial  viability. </a:t>
            </a:r>
          </a:p>
          <a:p>
            <a:pPr marL="342900" indent="-342900">
              <a:buAutoNum type="arabicPeriod"/>
            </a:pPr>
            <a:r>
              <a:rPr lang="en-US" b="1" dirty="0"/>
              <a:t>Risk identifications. </a:t>
            </a:r>
          </a:p>
          <a:p>
            <a:pPr marL="342900" indent="-342900">
              <a:buAutoNum type="arabicPeriod"/>
            </a:pPr>
            <a:r>
              <a:rPr lang="en-US" b="1" dirty="0"/>
              <a:t>Cost estimation, assessments </a:t>
            </a:r>
          </a:p>
          <a:p>
            <a:pPr marL="342900" indent="-342900">
              <a:buAutoNum type="arabicPeriod"/>
            </a:pPr>
            <a:r>
              <a:rPr lang="en-US" b="1" dirty="0"/>
              <a:t>Financial Assistance </a:t>
            </a:r>
          </a:p>
          <a:p>
            <a:pPr marL="342900" indent="-342900">
              <a:buAutoNum type="arabicPeriod"/>
            </a:pPr>
            <a:r>
              <a:rPr lang="en-US" b="1" dirty="0"/>
              <a:t>Testing Business solution</a:t>
            </a:r>
            <a:r>
              <a:rPr lang="en-US" dirty="0"/>
              <a:t>. </a:t>
            </a:r>
          </a:p>
          <a:p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159922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19BEBC5-6101-77F3-F641-303DB9904A40}"/>
              </a:ext>
            </a:extLst>
          </p:cNvPr>
          <p:cNvSpPr txBox="1"/>
          <p:nvPr/>
        </p:nvSpPr>
        <p:spPr>
          <a:xfrm>
            <a:off x="977154" y="493059"/>
            <a:ext cx="10201834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Format of the Project Report</a:t>
            </a:r>
          </a:p>
          <a:p>
            <a:endParaRPr lang="en-US" sz="3400" dirty="0"/>
          </a:p>
          <a:p>
            <a:r>
              <a:rPr lang="en-US" b="1" dirty="0"/>
              <a:t> 1] General Information – 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b="1" dirty="0"/>
              <a:t>Promoter Bio-data i.e. Qualification, experience. 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b="1" dirty="0"/>
              <a:t>Industry Profile , activity analysis.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b="1" dirty="0"/>
              <a:t>Product details, design, utilities,</a:t>
            </a:r>
          </a:p>
          <a:p>
            <a:r>
              <a:rPr lang="en-US" b="1" dirty="0"/>
              <a:t>2] Project Description.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b="1" dirty="0"/>
              <a:t>Site – Location owned/rented/leased.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b="1" dirty="0"/>
              <a:t>Building – Plan, Approvals, Layout, Provision for future expansion. 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b="1" dirty="0"/>
              <a:t>Physical Infrastructure -	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b="1" dirty="0"/>
              <a:t>Raw Material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b="1" dirty="0"/>
              <a:t>Skilled Labor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b="1" dirty="0"/>
              <a:t>Utilities – Water, Power &amp; Fuel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b="1" dirty="0"/>
              <a:t>Communication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b="1" dirty="0"/>
              <a:t>Machinery &amp; equipment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b="1" dirty="0"/>
              <a:t>Technology selection. 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b="1" dirty="0"/>
              <a:t>Other Common facilities – Machine Tools, Welding infrastructure etc.</a:t>
            </a:r>
          </a:p>
          <a:p>
            <a:pPr lvl="1"/>
            <a:r>
              <a:rPr lang="en-US" b="1" dirty="0"/>
              <a:t>          </a:t>
            </a:r>
          </a:p>
          <a:p>
            <a:endParaRPr lang="en-US" dirty="0"/>
          </a:p>
          <a:p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886421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7DB21B9-357C-FF30-9B73-B938F7A77E08}"/>
              </a:ext>
            </a:extLst>
          </p:cNvPr>
          <p:cNvSpPr txBox="1"/>
          <p:nvPr/>
        </p:nvSpPr>
        <p:spPr>
          <a:xfrm>
            <a:off x="1140992" y="264922"/>
            <a:ext cx="10609574" cy="6571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/>
              <a:t>Format of the Project ------ contd.</a:t>
            </a:r>
          </a:p>
          <a:p>
            <a:endParaRPr lang="en-US" dirty="0"/>
          </a:p>
          <a:p>
            <a:r>
              <a:rPr lang="en-US" b="1" dirty="0"/>
              <a:t>3] Market Potential</a:t>
            </a:r>
          </a:p>
          <a:p>
            <a:pPr marL="857250" lvl="1" indent="-400050">
              <a:buFont typeface="+mj-lt"/>
              <a:buAutoNum type="romanLcPeriod"/>
            </a:pPr>
            <a:r>
              <a:rPr lang="en-US" b="1" dirty="0"/>
              <a:t>Demand analysis.</a:t>
            </a:r>
          </a:p>
          <a:p>
            <a:pPr marL="857250" lvl="1" indent="-400050">
              <a:buFont typeface="+mj-lt"/>
              <a:buAutoNum type="romanLcPeriod"/>
            </a:pPr>
            <a:r>
              <a:rPr lang="en-US" b="1" dirty="0"/>
              <a:t>Supply </a:t>
            </a:r>
            <a:r>
              <a:rPr lang="en-US" b="1" dirty="0" err="1"/>
              <a:t>supply</a:t>
            </a:r>
            <a:endParaRPr lang="en-US" b="1" dirty="0"/>
          </a:p>
          <a:p>
            <a:pPr marL="857250" lvl="1" indent="-400050">
              <a:buFont typeface="+mj-lt"/>
              <a:buAutoNum type="romanLcPeriod"/>
            </a:pPr>
            <a:r>
              <a:rPr lang="en-US" b="1" dirty="0"/>
              <a:t>Estimated price </a:t>
            </a:r>
          </a:p>
          <a:p>
            <a:pPr marL="857250" lvl="1" indent="-400050">
              <a:buFont typeface="+mj-lt"/>
              <a:buAutoNum type="romanLcPeriod"/>
            </a:pPr>
            <a:r>
              <a:rPr lang="en-US" b="1" dirty="0"/>
              <a:t>Marketing strategy ( customer acquisition strategy)</a:t>
            </a:r>
          </a:p>
          <a:p>
            <a:pPr marL="857250" lvl="1" indent="-400050">
              <a:buFont typeface="+mj-lt"/>
              <a:buAutoNum type="romanLcPeriod"/>
            </a:pPr>
            <a:r>
              <a:rPr lang="en-US" b="1" dirty="0"/>
              <a:t>Offer sales</a:t>
            </a:r>
          </a:p>
          <a:p>
            <a:pPr marL="857250" lvl="1" indent="-400050">
              <a:buFont typeface="+mj-lt"/>
              <a:buAutoNum type="romanLcPeriod"/>
            </a:pPr>
            <a:r>
              <a:rPr lang="en-US" b="1" dirty="0"/>
              <a:t>Demographic</a:t>
            </a:r>
          </a:p>
          <a:p>
            <a:r>
              <a:rPr lang="en-US" b="1" dirty="0"/>
              <a:t>4]  Capital Costs </a:t>
            </a:r>
          </a:p>
          <a:p>
            <a:pPr marL="857250" lvl="1" indent="-400050">
              <a:buFont typeface="+mj-lt"/>
              <a:buAutoNum type="romanLcPeriod"/>
            </a:pPr>
            <a:r>
              <a:rPr lang="en-US" b="1" dirty="0"/>
              <a:t>	Land</a:t>
            </a:r>
          </a:p>
          <a:p>
            <a:pPr marL="857250" lvl="1" indent="-400050">
              <a:buFont typeface="+mj-lt"/>
              <a:buAutoNum type="romanLcPeriod"/>
            </a:pPr>
            <a:r>
              <a:rPr lang="en-US" b="1" dirty="0"/>
              <a:t>Building/construction.</a:t>
            </a:r>
          </a:p>
          <a:p>
            <a:pPr marL="857250" lvl="1" indent="-400050">
              <a:buFont typeface="+mj-lt"/>
              <a:buAutoNum type="romanLcPeriod"/>
            </a:pPr>
            <a:r>
              <a:rPr lang="en-US" b="1" dirty="0"/>
              <a:t>Machinery &amp; equipment.</a:t>
            </a:r>
          </a:p>
          <a:p>
            <a:pPr marL="857250" lvl="1" indent="-400050">
              <a:buFont typeface="+mj-lt"/>
              <a:buAutoNum type="romanLcPeriod"/>
            </a:pPr>
            <a:r>
              <a:rPr lang="en-US" b="1" dirty="0"/>
              <a:t>Furniture </a:t>
            </a:r>
          </a:p>
          <a:p>
            <a:pPr marL="857250" lvl="1" indent="-400050">
              <a:buFont typeface="+mj-lt"/>
              <a:buAutoNum type="romanLcPeriod"/>
            </a:pPr>
            <a:r>
              <a:rPr lang="en-US" b="1" dirty="0"/>
              <a:t>Other assets </a:t>
            </a:r>
          </a:p>
          <a:p>
            <a:pPr marL="857250" lvl="1" indent="-400050">
              <a:buFont typeface="+mj-lt"/>
              <a:buAutoNum type="romanLcPeriod"/>
            </a:pPr>
            <a:r>
              <a:rPr lang="en-US" b="1" dirty="0"/>
              <a:t>Preliminary &amp; pre-operative expenses</a:t>
            </a:r>
          </a:p>
          <a:p>
            <a:r>
              <a:rPr lang="en-US" b="1" dirty="0"/>
              <a:t>5] Source of Finance </a:t>
            </a:r>
          </a:p>
          <a:p>
            <a:pPr marL="857250" lvl="1" indent="-400050">
              <a:buFont typeface="+mj-lt"/>
              <a:buAutoNum type="romanLcPeriod"/>
            </a:pPr>
            <a:r>
              <a:rPr lang="en-US" b="1" dirty="0"/>
              <a:t>Equity/  Owned contribution</a:t>
            </a:r>
          </a:p>
          <a:p>
            <a:pPr marL="857250" lvl="1" indent="-400050">
              <a:buFont typeface="+mj-lt"/>
              <a:buAutoNum type="romanLcPeriod"/>
            </a:pPr>
            <a:r>
              <a:rPr lang="en-US" b="1" dirty="0"/>
              <a:t>Subsidies</a:t>
            </a:r>
          </a:p>
          <a:p>
            <a:pPr marL="857250" lvl="1" indent="-400050">
              <a:buFont typeface="+mj-lt"/>
              <a:buAutoNum type="romanLcPeriod"/>
            </a:pPr>
            <a:r>
              <a:rPr lang="en-US" b="1" dirty="0"/>
              <a:t>Bank Loan/Institutional finance.</a:t>
            </a:r>
          </a:p>
          <a:p>
            <a:pPr marL="857250" lvl="1" indent="-400050">
              <a:buFont typeface="+mj-lt"/>
              <a:buAutoNum type="romanLcPeriod"/>
            </a:pPr>
            <a:r>
              <a:rPr lang="en-US" b="1" dirty="0"/>
              <a:t>Unsecured loans</a:t>
            </a:r>
          </a:p>
          <a:p>
            <a:pPr marL="857250" lvl="1" indent="-400050">
              <a:buFont typeface="+mj-lt"/>
              <a:buAutoNum type="romanLcPeriod"/>
            </a:pPr>
            <a:r>
              <a:rPr lang="en-US" b="1" dirty="0"/>
              <a:t>Preference shares.        </a:t>
            </a:r>
          </a:p>
          <a:p>
            <a:r>
              <a:rPr lang="en-US" dirty="0"/>
              <a:t>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41807235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5B008F2-495F-FB8B-852D-842C8C732E00}"/>
              </a:ext>
            </a:extLst>
          </p:cNvPr>
          <p:cNvSpPr txBox="1"/>
          <p:nvPr/>
        </p:nvSpPr>
        <p:spPr>
          <a:xfrm>
            <a:off x="388881" y="577189"/>
            <a:ext cx="10825655" cy="383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 6] </a:t>
            </a:r>
            <a:r>
              <a:rPr lang="en-US" b="1" dirty="0"/>
              <a:t>Assessment of Working capital </a:t>
            </a:r>
          </a:p>
          <a:p>
            <a:r>
              <a:rPr lang="en-US" b="1" dirty="0"/>
              <a:t>         Working capital cycle        </a:t>
            </a:r>
          </a:p>
          <a:p>
            <a:pPr lvl="1"/>
            <a:r>
              <a:rPr lang="en-IN" b="1" dirty="0"/>
              <a:t>Cash – Creditor- RM –WIP- FG – Receivables – cash. </a:t>
            </a:r>
          </a:p>
          <a:p>
            <a:pPr lvl="1"/>
            <a:r>
              <a:rPr lang="en-IN" b="1" dirty="0"/>
              <a:t>RM level required, Order quantity, Lead Period, seasonal availability.</a:t>
            </a:r>
          </a:p>
          <a:p>
            <a:pPr lvl="1"/>
            <a:r>
              <a:rPr lang="en-IN" b="1" dirty="0"/>
              <a:t>WIP – Process period , WIP levels estimated. </a:t>
            </a:r>
          </a:p>
          <a:p>
            <a:pPr lvl="1"/>
            <a:r>
              <a:rPr lang="en-IN" b="1" dirty="0"/>
              <a:t>Receivables – Credit period , cash discount policies etc.</a:t>
            </a:r>
          </a:p>
          <a:p>
            <a:pPr lvl="1"/>
            <a:r>
              <a:rPr lang="en-IN" b="1" dirty="0"/>
              <a:t>Creditors – market credit terms, credit- vis-à-vis discount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1" kern="100" dirty="0">
                <a:effectLst/>
                <a:ea typeface="Calibri" panose="020F0502020204030204" pitchFamily="34" charset="0"/>
                <a:cs typeface="Mangal" panose="02040503050203030202" pitchFamily="18" charset="0"/>
              </a:rPr>
              <a:t>7] Economic and Social variables</a:t>
            </a:r>
            <a:endParaRPr lang="en-IN" sz="1800" b="1" kern="100" dirty="0">
              <a:effectLst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800100" lvl="1" indent="-342900">
              <a:buFont typeface="+mj-lt"/>
              <a:buAutoNum type="romanLcPeriod"/>
            </a:pPr>
            <a:r>
              <a:rPr lang="en-US" b="1" kern="100" dirty="0">
                <a:effectLst/>
                <a:ea typeface="Calibri" panose="020F0502020204030204" pitchFamily="34" charset="0"/>
                <a:cs typeface="Mangal" panose="02040503050203030202" pitchFamily="18" charset="0"/>
              </a:rPr>
              <a:t>Employment generation.</a:t>
            </a:r>
            <a:endParaRPr lang="en-IN" b="1" kern="100" dirty="0">
              <a:effectLst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800100" lvl="1" indent="-342900">
              <a:buFont typeface="+mj-lt"/>
              <a:buAutoNum type="romanLcPeriod"/>
            </a:pPr>
            <a:r>
              <a:rPr lang="en-US" b="1" kern="100" dirty="0">
                <a:effectLst/>
                <a:ea typeface="Calibri" panose="020F0502020204030204" pitchFamily="34" charset="0"/>
                <a:cs typeface="Mangal" panose="02040503050203030202" pitchFamily="18" charset="0"/>
              </a:rPr>
              <a:t>Development of the area </a:t>
            </a:r>
            <a:endParaRPr lang="en-IN" b="1" kern="100" dirty="0">
              <a:effectLst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800100" lvl="1" indent="-342900">
              <a:spcAft>
                <a:spcPts val="1000"/>
              </a:spcAft>
              <a:buFont typeface="+mj-lt"/>
              <a:buAutoNum type="romanLcPeriod"/>
            </a:pPr>
            <a:r>
              <a:rPr lang="en-US" b="1" kern="100" dirty="0">
                <a:effectLst/>
                <a:ea typeface="Calibri" panose="020F0502020204030204" pitchFamily="34" charset="0"/>
                <a:cs typeface="Mangal" panose="02040503050203030202" pitchFamily="18" charset="0"/>
              </a:rPr>
              <a:t>Contracting the environment damage.</a:t>
            </a:r>
            <a:endParaRPr lang="en-IN" b="1" kern="100" dirty="0">
              <a:effectLst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lvl="1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406501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A15E1C3-366A-8F15-7A1A-FB643BD79931}"/>
              </a:ext>
            </a:extLst>
          </p:cNvPr>
          <p:cNvSpPr txBox="1"/>
          <p:nvPr/>
        </p:nvSpPr>
        <p:spPr>
          <a:xfrm>
            <a:off x="704193" y="209335"/>
            <a:ext cx="10941269" cy="59357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BANKERS PERSPECTIVE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Banker being a major stakeholder need to take steps like due diligence, verification of the viability, feasibility of the project</a:t>
            </a:r>
            <a:endParaRPr lang="en-IN" sz="18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Key aspects in the Project appraisal at the Bankers side are –</a:t>
            </a:r>
            <a:endParaRPr lang="en-IN" sz="18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18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Technical viability – whether the project is technically viable</a:t>
            </a:r>
            <a:endParaRPr lang="en-IN" sz="18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800100" lvl="1" indent="-342900">
              <a:lnSpc>
                <a:spcPct val="115000"/>
              </a:lnSpc>
              <a:buFont typeface="+mj-lt"/>
              <a:buAutoNum type="romanLcPeriod"/>
            </a:pPr>
            <a:r>
              <a:rPr lang="en-US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Production process is correct/acceptable/viable </a:t>
            </a:r>
            <a:endParaRPr lang="en-IN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800100" lvl="1" indent="-342900">
              <a:lnSpc>
                <a:spcPct val="115000"/>
              </a:lnSpc>
              <a:buFont typeface="+mj-lt"/>
              <a:buAutoNum type="romanLcPeriod"/>
            </a:pPr>
            <a:r>
              <a:rPr lang="en-US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Machinery selected is appropriate for the project/production process</a:t>
            </a:r>
            <a:endParaRPr lang="en-IN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800100" lvl="1" indent="-342900">
              <a:lnSpc>
                <a:spcPct val="115000"/>
              </a:lnSpc>
              <a:buFont typeface="+mj-lt"/>
              <a:buAutoNum type="romanLcPeriod"/>
            </a:pPr>
            <a:r>
              <a:rPr lang="en-US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Capacities assumed are achievable</a:t>
            </a:r>
            <a:endParaRPr lang="en-IN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800100" lvl="1" indent="-342900">
              <a:lnSpc>
                <a:spcPct val="115000"/>
              </a:lnSpc>
              <a:buFont typeface="+mj-lt"/>
              <a:buAutoNum type="romanLcPeriod"/>
            </a:pPr>
            <a:r>
              <a:rPr lang="en-US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Balance of Machinery infrastructure overall is proper</a:t>
            </a:r>
            <a:endParaRPr lang="en-IN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800100" lvl="1" indent="-342900">
              <a:lnSpc>
                <a:spcPct val="115000"/>
              </a:lnSpc>
              <a:buFont typeface="+mj-lt"/>
              <a:buAutoNum type="romanLcPeriod"/>
            </a:pPr>
            <a:r>
              <a:rPr lang="en-US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HR infrastructure is available suitable for the very technical Project</a:t>
            </a:r>
            <a:endParaRPr lang="en-IN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1800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Financial viability-</a:t>
            </a:r>
            <a:endParaRPr lang="en-IN" sz="1800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800100" lvl="1" indent="-342900">
              <a:lnSpc>
                <a:spcPct val="115000"/>
              </a:lnSpc>
              <a:buFont typeface="+mj-lt"/>
              <a:buAutoNum type="romanLcPeriod"/>
            </a:pPr>
            <a:r>
              <a:rPr lang="en-US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The financial resources of the promoters are adequate.</a:t>
            </a:r>
            <a:endParaRPr lang="en-IN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800100" lvl="1" indent="-342900">
              <a:lnSpc>
                <a:spcPct val="115000"/>
              </a:lnSpc>
              <a:buFont typeface="+mj-lt"/>
              <a:buAutoNum type="romanLcPeriod"/>
            </a:pPr>
            <a:r>
              <a:rPr lang="en-US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Financial working is based on the correct assumptions</a:t>
            </a:r>
            <a:endParaRPr lang="en-IN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800100" lvl="1" indent="-342900">
              <a:lnSpc>
                <a:spcPct val="115000"/>
              </a:lnSpc>
              <a:buFont typeface="+mj-lt"/>
              <a:buAutoNum type="romanLcPeriod"/>
            </a:pPr>
            <a:r>
              <a:rPr lang="en-US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Various financial projections are correct and acceptable as per standards. Leverage, debt service capacity, duration etc.</a:t>
            </a:r>
            <a:endParaRPr lang="en-IN" b="1" kern="100" dirty="0">
              <a:effectLst/>
              <a:latin typeface="+mj-lt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800100" lvl="1" indent="-342900">
              <a:lnSpc>
                <a:spcPct val="115000"/>
              </a:lnSpc>
              <a:spcAft>
                <a:spcPts val="1000"/>
              </a:spcAft>
              <a:buFont typeface="+mj-lt"/>
              <a:buAutoNum type="romanLcPeriod"/>
            </a:pPr>
            <a:r>
              <a:rPr lang="en-US" b="1" kern="100" dirty="0">
                <a:effectLst/>
                <a:latin typeface="+mj-lt"/>
                <a:ea typeface="Calibri" panose="020F0502020204030204" pitchFamily="34" charset="0"/>
                <a:cs typeface="Mangal" panose="02040503050203030202" pitchFamily="18" charset="0"/>
              </a:rPr>
              <a:t>Mathematical correctness of the projections verified.</a:t>
            </a:r>
          </a:p>
          <a:p>
            <a:pPr lvl="1">
              <a:lnSpc>
                <a:spcPct val="115000"/>
              </a:lnSpc>
              <a:spcAft>
                <a:spcPts val="1000"/>
              </a:spcAft>
            </a:pPr>
            <a:endParaRPr lang="en-IN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5908562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320</TotalTime>
  <Words>1064</Words>
  <Application>Microsoft Office PowerPoint</Application>
  <PresentationFormat>Custom</PresentationFormat>
  <Paragraphs>210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Wisp</vt:lpstr>
      <vt:lpstr>             Role of CMA in Project Finance –  Banker’s Perspective.  Presentation by CMA Rajiv Khandalkar CEP program March 9, 2024.</vt:lpstr>
      <vt:lpstr>What is Project finance</vt:lpstr>
      <vt:lpstr>Slide 3</vt:lpstr>
      <vt:lpstr>Slide 4</vt:lpstr>
      <vt:lpstr>Slide 5</vt:lpstr>
      <vt:lpstr>Slide 6</vt:lpstr>
      <vt:lpstr>Slide 7</vt:lpstr>
      <vt:lpstr>Slide 8</vt:lpstr>
      <vt:lpstr>Slide 9</vt:lpstr>
      <vt:lpstr>Bankers perspective … contd</vt:lpstr>
      <vt:lpstr>Steps usually taken by the Banker for the Project Appraisal. - </vt:lpstr>
      <vt:lpstr> CMA   &amp;   Project Appraisal. :- </vt:lpstr>
      <vt:lpstr>Sugar Mills</vt:lpstr>
      <vt:lpstr>Auto Ancillary unit</vt:lpstr>
      <vt:lpstr>Dal Mills</vt:lpstr>
      <vt:lpstr>Oil Mills </vt:lpstr>
      <vt:lpstr>Contractors </vt:lpstr>
      <vt:lpstr>Hospital Project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 of CMA in Project Finance –  Banker’s Perspective.  Presentation by CMA Rajiv Khandalkar</dc:title>
  <dc:creator>Rajiv khandalkar</dc:creator>
  <cp:lastModifiedBy>Admin</cp:lastModifiedBy>
  <cp:revision>1</cp:revision>
  <dcterms:created xsi:type="dcterms:W3CDTF">2024-03-04T15:10:38Z</dcterms:created>
  <dcterms:modified xsi:type="dcterms:W3CDTF">2024-03-09T07:50:33Z</dcterms:modified>
</cp:coreProperties>
</file>